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9934575" cy="68024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游ゴシック" panose="020B0400000000000000" pitchFamily="50" charset="-128"/>
        <a:ea typeface="游ゴシック" panose="020B0400000000000000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34C82D-0D88-414F-AFFF-6F8C43BEF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EE8AB-D38A-48F2-9D82-2BD78C1F33EA}" type="datetimeFigureOut">
              <a:rPr lang="ja-JP" altLang="en-US"/>
              <a:pPr>
                <a:defRPr/>
              </a:pPr>
              <a:t>2021/5/6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1517E5B-2A87-4E42-9017-8C7CEA56E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E08108-345E-4BBF-B51C-C904D6ECF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ACD85-FE48-4D38-9889-9DC0DE6CB27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25643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DAB34E-0236-4D13-886A-EAA200734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3748C-762C-4D1C-B58C-3C1C7FA4D793}" type="datetimeFigureOut">
              <a:rPr lang="ja-JP" altLang="en-US"/>
              <a:pPr>
                <a:defRPr/>
              </a:pPr>
              <a:t>2021/5/6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F93946-3D1E-47FD-B9A4-6EC59B3BB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FC8807-D774-419C-8630-435A76845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617B0-7F78-4EAA-99FC-04D62C02D79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86954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044D5F-618D-406B-8E1D-3F68DA2FD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CD586-55F6-4B97-B856-8CE9E25BA520}" type="datetimeFigureOut">
              <a:rPr lang="ja-JP" altLang="en-US"/>
              <a:pPr>
                <a:defRPr/>
              </a:pPr>
              <a:t>2021/5/6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6CA1DBD-8559-4AF1-8702-3FC8E32C4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57EE32-34D2-46DA-9FAC-99A0FD3D4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1C393-CF96-44B3-ABD5-DCC7A36E397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64226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98756C2-60A8-4118-A573-94B0071E3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A9E44-19B5-4226-8FFD-BA6ED53D517A}" type="datetimeFigureOut">
              <a:rPr lang="ja-JP" altLang="en-US"/>
              <a:pPr>
                <a:defRPr/>
              </a:pPr>
              <a:t>2021/5/6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568896-95C0-4953-AC62-06DEDDA06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E27598-9C6E-44F2-A022-6F0078571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C5247-0402-4202-A888-83D5ECDFE35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28527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D879AB-6ABD-43DD-B57F-747CBAFC0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65231-97BF-480B-B1A2-172DDB2DBA79}" type="datetimeFigureOut">
              <a:rPr lang="ja-JP" altLang="en-US"/>
              <a:pPr>
                <a:defRPr/>
              </a:pPr>
              <a:t>2021/5/6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09F146-39F1-4ACE-93FE-E1332FCB4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CDEE01-EC70-4786-B1D2-1722789E6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7C006-7751-4E75-8433-10C5CB0A1AC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82733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E69949B6-D34E-4840-8AD8-88961D63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42939-480C-44D8-AF64-9B60BAFBC44A}" type="datetimeFigureOut">
              <a:rPr lang="ja-JP" altLang="en-US"/>
              <a:pPr>
                <a:defRPr/>
              </a:pPr>
              <a:t>2021/5/6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40D16354-A434-45F0-98A0-25316724C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58ED7AD-4FF0-407B-810D-C948C0413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63639-B2D4-48E0-8FF9-1B2F2C123F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87802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2E408994-07C8-4ED9-9856-71F63104A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8CD2A-A0D4-45A6-BB25-5C9D79C06609}" type="datetimeFigureOut">
              <a:rPr lang="ja-JP" altLang="en-US"/>
              <a:pPr>
                <a:defRPr/>
              </a:pPr>
              <a:t>2021/5/6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B7D3C0F8-5A0E-4D17-A797-49FA8BA7E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0A59B524-C2D0-4293-8502-98BF81A65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57FC8-ABAB-43BB-92E4-5D4C74B865B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54536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3454FEC6-91B0-41D5-B2F5-5E38168F6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620D8-B234-430D-A6AD-44296E63AB61}" type="datetimeFigureOut">
              <a:rPr lang="ja-JP" altLang="en-US"/>
              <a:pPr>
                <a:defRPr/>
              </a:pPr>
              <a:t>2021/5/6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154308E1-94BE-4368-BEEB-3FC255D53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03B22E32-C598-455B-A7CB-7D7390381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3BDDF-8922-44FA-9419-96B0B5AF94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97159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BD1974C9-8125-4D18-842F-9E02DA09E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C4EDE-E68F-4096-B38E-43CB0B19ACD1}" type="datetimeFigureOut">
              <a:rPr lang="ja-JP" altLang="en-US"/>
              <a:pPr>
                <a:defRPr/>
              </a:pPr>
              <a:t>2021/5/6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A8B27631-8B5B-45E3-ACF4-F2E9C2A3D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FD4EEAFF-AC89-41D6-AD11-2D427F963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2E798-4C71-40FD-8AF0-409708E89F9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44556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7C80AF43-00A9-41ED-8148-6D773003F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01A7B-13B2-4CF6-A2DD-2F6D9B489DD0}" type="datetimeFigureOut">
              <a:rPr lang="ja-JP" altLang="en-US"/>
              <a:pPr>
                <a:defRPr/>
              </a:pPr>
              <a:t>2021/5/6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7665BFE6-0C3A-44D1-A641-89CB14E74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06F4FAB-92CD-4C86-839A-C67A132A7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6AF51-79C4-4D63-82AD-F923DF071DB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3935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56C2A1A5-D576-4F99-9C60-E70AA41BB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20714-51F5-49C4-8EA1-434A611A7DC2}" type="datetimeFigureOut">
              <a:rPr lang="ja-JP" altLang="en-US"/>
              <a:pPr>
                <a:defRPr/>
              </a:pPr>
              <a:t>2021/5/6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A7C48F13-CEB3-4EEB-89DE-7FD2D24F9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614922EC-F40B-4FCB-8771-9121D17B1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232B4-D168-4C0A-992E-155F0EC936F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56143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35C75994-32F8-44D0-B723-4F3970DD03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F450E932-FCC1-45C9-97A1-36D11D0B92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7741C6-9D42-4C79-AB1A-60878001C9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94B37AC-5622-46F8-8402-8F7A3C86BB64}" type="datetimeFigureOut">
              <a:rPr lang="ja-JP" altLang="en-US"/>
              <a:pPr>
                <a:defRPr/>
              </a:pPr>
              <a:t>2021/5/6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A10699-223E-4F15-B38A-48F7C3190F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7680C8-FED0-41F4-9E3F-9BD8B01A25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D4DFCEF-CC1E-47A4-8E56-B395C9A1CC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游ゴシック Light" panose="020B0300000000000000" pitchFamily="50" charset="-128"/>
          <a:ea typeface="游ゴシック Light" panose="020B0300000000000000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0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emf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5" Type="http://schemas.openxmlformats.org/officeDocument/2006/relationships/image" Target="../media/image14.png"/><Relationship Id="rId4" Type="http://schemas.openxmlformats.org/officeDocument/2006/relationships/image" Target="../media/image25.png"/><Relationship Id="rId9" Type="http://schemas.openxmlformats.org/officeDocument/2006/relationships/image" Target="../media/image2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B20BDBA-C155-4613-AFF8-01313176C55D}"/>
              </a:ext>
            </a:extLst>
          </p:cNvPr>
          <p:cNvSpPr/>
          <p:nvPr/>
        </p:nvSpPr>
        <p:spPr>
          <a:xfrm>
            <a:off x="695325" y="1666875"/>
            <a:ext cx="790575" cy="4270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51" name="タイトル 1">
            <a:extLst>
              <a:ext uri="{FF2B5EF4-FFF2-40B4-BE49-F238E27FC236}">
                <a16:creationId xmlns:a16="http://schemas.microsoft.com/office/drawing/2014/main" id="{378715E5-FF9E-4355-AAC2-C35B8306F73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次関数の最大と最小　　　</a:t>
            </a:r>
            <a:r>
              <a:rPr lang="en-US" altLang="ja-JP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 2</a:t>
            </a:r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次関数の最大と最小　　　　　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p.92)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294312"/>
              </a:xfrm>
            </p:spPr>
            <p:txBody>
              <a:bodyPr/>
              <a:lstStyle/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Suken Roman" panose="00000400000000000000" pitchFamily="2" charset="2"/>
                    <a:ea typeface="ＭＳ 明朝" panose="02020609040205080304" pitchFamily="17" charset="-128"/>
                  </a:rPr>
                  <a:t>　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2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次関数の最大値や最小値を求めることを考えよう。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例９</a:t>
                </a:r>
                <a:r>
                  <a:rPr lang="ja-JP" altLang="en-US" sz="2800" dirty="0"/>
                  <a:t>　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2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次関数</a:t>
                </a:r>
                <a:r>
                  <a:rPr lang="ja-JP" altLang="en-US" sz="2800" dirty="0"/>
                  <a:t> </a:t>
                </a:r>
                <a14:m>
                  <m:oMath xmlns:m="http://schemas.openxmlformats.org/officeDocument/2006/math">
                    <m:r>
                      <a:rPr lang="en-US" altLang="ja-JP" sz="280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280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−8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+5</m:t>
                    </m:r>
                  </m:oMath>
                </a14:m>
                <a:r>
                  <a:rPr lang="en-US" altLang="ja-JP" sz="2800" dirty="0">
                    <a:latin typeface="Suken Roman" panose="00000400000000000000" pitchFamily="2" charset="2"/>
                    <a:ea typeface="ＭＳ 明朝" panose="02020609040205080304" pitchFamily="17" charset="-128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の最大値，最小値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この関数の式は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　</a:t>
                </a:r>
                <a14:m>
                  <m:oMath xmlns:m="http://schemas.openxmlformats.org/officeDocument/2006/math">
                    <m:r>
                      <a:rPr lang="en-US" altLang="ja-JP" sz="280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280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sz="28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8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d>
                          <m:dPr>
                            <m:ctrlPr>
                              <a:rPr lang="ja-JP" altLang="ja-JP" sz="2800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2800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altLang="ja-JP" sz="2800" i="1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en-US" altLang="ja-JP" sz="2800" i="1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i="1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−3</m:t>
                    </m:r>
                  </m:oMath>
                </a14:m>
                <a:endParaRPr lang="en-US" altLang="ja-JP" sz="2800" dirty="0">
                  <a:latin typeface="Suken Roman" panose="00000400000000000000" pitchFamily="2" charset="2"/>
                  <a:ea typeface="ＭＳ 明朝" panose="02020609040205080304" pitchFamily="17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Suken Roman" panose="00000400000000000000" pitchFamily="2" charset="2"/>
                    <a:ea typeface="ＭＳ 明朝" panose="02020609040205080304" pitchFamily="17" charset="-128"/>
                  </a:rPr>
                  <a:t>　　  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と変形される。そのグラフは下に凸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で，</a:t>
                </a:r>
                <a:r>
                  <a:rPr lang="en-US" altLang="ja-JP" sz="2800" i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280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の値は頂点で最小となる。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よって，この関数は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i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　　</a:t>
                </a:r>
                <a14:m>
                  <m:oMath xmlns:m="http://schemas.openxmlformats.org/officeDocument/2006/math">
                    <m:r>
                      <a:rPr lang="en-US" altLang="ja-JP" sz="280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80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=2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で最小値</a:t>
                </a:r>
                <a:r>
                  <a:rPr lang="ja-JP" altLang="en-US" sz="2800" dirty="0"/>
                  <a:t> </a:t>
                </a:r>
                <a14:m>
                  <m:oMath xmlns:m="http://schemas.openxmlformats.org/officeDocument/2006/math">
                    <m:r>
                      <a:rPr lang="en-US" altLang="ja-JP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altLang="ja-JP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をとる。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また，</a:t>
                </a:r>
                <a:r>
                  <a:rPr lang="en-US" altLang="ja-JP" sz="2800" i="1" dirty="0">
                    <a:latin typeface="Suken Roman" panose="00000400000000000000" pitchFamily="2" charset="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2800" i="1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の値はいくらでも大きな値をとるから，最大値はない。</a:t>
                </a:r>
              </a:p>
            </p:txBody>
          </p:sp>
        </mc:Choice>
        <mc:Fallback xmlns="">
          <p:sp>
            <p:nvSpPr>
              <p:cNvPr id="2052" name="字幕 2">
                <a:extLst>
                  <a:ext uri="{FF2B5EF4-FFF2-40B4-BE49-F238E27FC236}">
                    <a16:creationId xmlns:a16="http://schemas.microsoft.com/office/drawing/2014/main" id="{D923A058-1429-486E-81EF-794857C5BD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5294312"/>
              </a:xfrm>
              <a:blipFill>
                <a:blip r:embed="rId2"/>
                <a:stretch>
                  <a:fillRect l="-1129" t="-1611" b="-80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3" name="図 4">
            <a:extLst>
              <a:ext uri="{FF2B5EF4-FFF2-40B4-BE49-F238E27FC236}">
                <a16:creationId xmlns:a16="http://schemas.microsoft.com/office/drawing/2014/main" id="{4F00DE2F-31C3-4945-9DA4-A04ABF3F4D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0025" y="2093913"/>
            <a:ext cx="3541713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A4CEDA-6E7D-4E90-83E6-CF39D9BD0637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174F6D5-1171-40D8-8A04-EE5FE1C0C8C8}"/>
              </a:ext>
            </a:extLst>
          </p:cNvPr>
          <p:cNvSpPr/>
          <p:nvPr/>
        </p:nvSpPr>
        <p:spPr>
          <a:xfrm>
            <a:off x="3023347" y="2781300"/>
            <a:ext cx="2247900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486381A-D137-47FF-88F8-87856BBD4B2B}"/>
              </a:ext>
            </a:extLst>
          </p:cNvPr>
          <p:cNvSpPr/>
          <p:nvPr/>
        </p:nvSpPr>
        <p:spPr>
          <a:xfrm>
            <a:off x="2617694" y="5065713"/>
            <a:ext cx="986118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4063019-766A-44E1-8954-0A57C32D811C}"/>
              </a:ext>
            </a:extLst>
          </p:cNvPr>
          <p:cNvSpPr/>
          <p:nvPr/>
        </p:nvSpPr>
        <p:spPr>
          <a:xfrm>
            <a:off x="5055801" y="5065713"/>
            <a:ext cx="600720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D533B49-7972-4D27-811E-361961B8C5F9}"/>
              </a:ext>
            </a:extLst>
          </p:cNvPr>
          <p:cNvSpPr/>
          <p:nvPr/>
        </p:nvSpPr>
        <p:spPr>
          <a:xfrm>
            <a:off x="10006853" y="5707063"/>
            <a:ext cx="643218" cy="533400"/>
          </a:xfrm>
          <a:prstGeom prst="rect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1C9203A2-3B89-46ED-82F3-CBC4B7453C4C}"/>
              </a:ext>
            </a:extLst>
          </p:cNvPr>
          <p:cNvCxnSpPr/>
          <p:nvPr/>
        </p:nvCxnSpPr>
        <p:spPr>
          <a:xfrm>
            <a:off x="4086225" y="6183313"/>
            <a:ext cx="3562350" cy="0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71B623B-652B-4640-8956-DFAA779DA86B}"/>
              </a:ext>
            </a:extLst>
          </p:cNvPr>
          <p:cNvSpPr/>
          <p:nvPr/>
        </p:nvSpPr>
        <p:spPr>
          <a:xfrm>
            <a:off x="695325" y="1052513"/>
            <a:ext cx="733425" cy="428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075" name="タイトル 1">
            <a:extLst>
              <a:ext uri="{FF2B5EF4-FFF2-40B4-BE49-F238E27FC236}">
                <a16:creationId xmlns:a16="http://schemas.microsoft.com/office/drawing/2014/main" id="{7388822B-3DDE-4F0D-BE46-F86F72E636A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lang="en-US" altLang="ja-JP" sz="3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3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3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r>
              <a:rPr lang="ja-JP" altLang="en-US" sz="3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次関数の最大と最小　　　</a:t>
            </a:r>
            <a:r>
              <a:rPr lang="en-US" altLang="ja-JP" sz="24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 2</a:t>
            </a:r>
            <a:r>
              <a:rPr lang="ja-JP" altLang="en-US" sz="24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次関数の最大と最小　　　　　</a:t>
            </a:r>
            <a:r>
              <a:rPr lang="en-US" altLang="ja-JP" sz="2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p.92)</a:t>
            </a:r>
            <a:endParaRPr lang="ja-JP" altLang="en-US" sz="200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6" name="字幕 2">
                <a:extLst>
                  <a:ext uri="{FF2B5EF4-FFF2-40B4-BE49-F238E27FC236}">
                    <a16:creationId xmlns:a16="http://schemas.microsoft.com/office/drawing/2014/main" id="{A0AF264F-762D-4E21-AFFC-D593D43F1DF0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1139825"/>
              </a:xfrm>
            </p:spPr>
            <p:txBody>
              <a:bodyPr/>
              <a:lstStyle/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問４　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2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次関数 </a:t>
                </a:r>
                <a14:m>
                  <m:oMath xmlns:m="http://schemas.openxmlformats.org/officeDocument/2006/math">
                    <m:r>
                      <a:rPr lang="en-US" altLang="ja-JP" sz="280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280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  <m:d>
                          <m:dPr>
                            <m:ctrlPr>
                              <a:rPr lang="ja-JP" altLang="ja-JP" sz="2800" i="1" kern="10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2800" i="1" kern="10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altLang="ja-JP" sz="2800" i="1" kern="10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+3</m:t>
                    </m:r>
                  </m:oMath>
                </a14:m>
                <a:r>
                  <a:rPr lang="ja-JP" altLang="en-US" sz="2800" dirty="0">
                    <a:latin typeface="Suken Roman" panose="00000400000000000000" pitchFamily="2" charset="2"/>
                    <a:ea typeface="ＭＳ 明朝" panose="02020609040205080304" pitchFamily="17" charset="-128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に最大値，最小値があれば，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 それを求めよ。</a:t>
                </a:r>
              </a:p>
            </p:txBody>
          </p:sp>
        </mc:Choice>
        <mc:Fallback xmlns="">
          <p:sp>
            <p:nvSpPr>
              <p:cNvPr id="3076" name="字幕 2">
                <a:extLst>
                  <a:ext uri="{FF2B5EF4-FFF2-40B4-BE49-F238E27FC236}">
                    <a16:creationId xmlns:a16="http://schemas.microsoft.com/office/drawing/2014/main" id="{A0AF264F-762D-4E21-AFFC-D593D43F1DF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1139825"/>
              </a:xfrm>
              <a:blipFill>
                <a:blip r:embed="rId2"/>
                <a:stretch>
                  <a:fillRect l="-1129" t="-7487" b="-962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1D4119B-AD7C-4174-BF89-96B87B372DE2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BC941EB3-54CB-4D95-B06B-7507D0EE50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52573" y="3686944"/>
                <a:ext cx="6840000" cy="5310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9pPr>
              </a:lstStyle>
              <a:p>
                <a:pPr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よって，この関数は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ja-JP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altLang="ja-JP" sz="2800" dirty="0"/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で最大値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US" altLang="ja-JP" sz="2800" dirty="0"/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をとる。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BC941EB3-54CB-4D95-B06B-7507D0EE50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52573" y="3686944"/>
                <a:ext cx="6840000" cy="531043"/>
              </a:xfrm>
              <a:prstGeom prst="rect">
                <a:avLst/>
              </a:prstGeom>
              <a:blipFill>
                <a:blip r:embed="rId3"/>
                <a:stretch>
                  <a:fillRect l="-1872" t="-17241" r="-5348" b="-2528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オブジェクト 5">
            <a:extLst>
              <a:ext uri="{FF2B5EF4-FFF2-40B4-BE49-F238E27FC236}">
                <a16:creationId xmlns:a16="http://schemas.microsoft.com/office/drawing/2014/main" id="{EA6F6068-0EEF-424B-B971-7FAA5C53DC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1596434"/>
              </p:ext>
            </p:extLst>
          </p:nvPr>
        </p:nvGraphicFramePr>
        <p:xfrm>
          <a:off x="8607057" y="2573338"/>
          <a:ext cx="2889618" cy="288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tudyaid D.B." r:id="rId4" imgW="2895480" imgH="2886120" progId="Studyaid_DB.Document">
                  <p:embed/>
                </p:oleObj>
              </mc:Choice>
              <mc:Fallback>
                <p:oleObj name="Studyaid D.B." r:id="rId4" imgW="2895480" imgH="2886120" progId="Studyaid_DB.Document">
                  <p:embed/>
                  <p:pic>
                    <p:nvPicPr>
                      <p:cNvPr id="0" name="オブジェクト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07057" y="2573338"/>
                        <a:ext cx="2889618" cy="288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DD496A21-F42D-4F23-B9C9-FA9DABE04EC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52575" y="2573338"/>
                <a:ext cx="6840000" cy="984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9pPr>
              </a:lstStyle>
              <a:p>
                <a:pPr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この関数のグラフは上に凸で，</a:t>
                </a:r>
                <a14:m>
                  <m:oMath xmlns:m="http://schemas.openxmlformats.org/officeDocument/2006/math">
                    <m:r>
                      <a:rPr lang="en-US" altLang="ja-JP" sz="280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280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の値は頂点で最大となる。</a:t>
                </a:r>
              </a:p>
            </p:txBody>
          </p:sp>
        </mc:Choice>
        <mc:Fallback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DD496A21-F42D-4F23-B9C9-FA9DABE04E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52575" y="2573338"/>
                <a:ext cx="6840000" cy="984250"/>
              </a:xfrm>
              <a:prstGeom prst="rect">
                <a:avLst/>
              </a:prstGeom>
              <a:blipFill>
                <a:blip r:embed="rId6"/>
                <a:stretch>
                  <a:fillRect l="-1872" t="-8642" r="-980" b="-1358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3E6D7C86-9BC5-457A-8550-B95F8F2DEFA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52575" y="4347343"/>
                <a:ext cx="7107780" cy="9608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9pPr>
              </a:lstStyle>
              <a:p>
                <a:pPr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また，</a:t>
                </a:r>
                <a:r>
                  <a:rPr lang="en-US" altLang="ja-JP" sz="2800" i="1" dirty="0">
                    <a:latin typeface="Suken Roman" panose="00000400000000000000" pitchFamily="2" charset="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の値はいくらでも小さな値をとるから，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最小値はない。</a:t>
                </a:r>
              </a:p>
            </p:txBody>
          </p:sp>
        </mc:Choice>
        <mc:Fallback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3E6D7C86-9BC5-457A-8550-B95F8F2DEF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52575" y="4347343"/>
                <a:ext cx="7107780" cy="960840"/>
              </a:xfrm>
              <a:prstGeom prst="rect">
                <a:avLst/>
              </a:prstGeom>
              <a:blipFill>
                <a:blip r:embed="rId7"/>
                <a:stretch>
                  <a:fillRect l="-1801" t="-8861" r="-343" b="-1645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四角形: 角を丸くする 1">
                <a:extLst>
                  <a:ext uri="{FF2B5EF4-FFF2-40B4-BE49-F238E27FC236}">
                    <a16:creationId xmlns:a16="http://schemas.microsoft.com/office/drawing/2014/main" id="{96B9C901-EDBC-4FA8-99E8-67ED987F4836}"/>
                  </a:ext>
                </a:extLst>
              </p:cNvPr>
              <p:cNvSpPr/>
              <p:nvPr/>
            </p:nvSpPr>
            <p:spPr>
              <a:xfrm>
                <a:off x="1552573" y="5737860"/>
                <a:ext cx="9000000" cy="657357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50800">
                <a:solidFill>
                  <a:schemeClr val="accent5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2800" dirty="0">
                    <a:ln>
                      <a:noFill/>
                    </a:ln>
                    <a:solidFill>
                      <a:srgbClr val="000099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深める　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n>
                          <a:noFill/>
                        </a:ln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ja-JP" sz="2800" i="1">
                        <a:ln>
                          <a:noFill/>
                        </a:ln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altLang="ja-JP" sz="2800" dirty="0">
                    <a:ln>
                      <a:noFill/>
                    </a:ln>
                    <a:solidFill>
                      <a:srgbClr val="000099"/>
                    </a:solidFill>
                  </a:rPr>
                  <a:t> </a:t>
                </a:r>
                <a:r>
                  <a:rPr lang="ja-JP" altLang="en-US" sz="2800" dirty="0">
                    <a:ln>
                      <a:noFill/>
                    </a:ln>
                    <a:solidFill>
                      <a:srgbClr val="000099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で最小値をとる</a:t>
                </a:r>
                <a:r>
                  <a:rPr lang="en-US" altLang="ja-JP" sz="2800" dirty="0">
                    <a:ln>
                      <a:noFill/>
                    </a:ln>
                    <a:solidFill>
                      <a:srgbClr val="000099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2</a:t>
                </a:r>
                <a:r>
                  <a:rPr lang="ja-JP" altLang="en-US" sz="2800" dirty="0">
                    <a:ln>
                      <a:noFill/>
                    </a:ln>
                    <a:solidFill>
                      <a:srgbClr val="000099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次関数を</a:t>
                </a:r>
                <a:r>
                  <a:rPr lang="en-US" altLang="ja-JP" sz="2800" dirty="0">
                    <a:ln>
                      <a:noFill/>
                    </a:ln>
                    <a:solidFill>
                      <a:srgbClr val="000099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1</a:t>
                </a:r>
                <a:r>
                  <a:rPr lang="ja-JP" altLang="en-US" sz="2800" dirty="0">
                    <a:ln>
                      <a:noFill/>
                    </a:ln>
                    <a:solidFill>
                      <a:srgbClr val="000099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つ定めてみよう。　</a:t>
                </a:r>
              </a:p>
            </p:txBody>
          </p:sp>
        </mc:Choice>
        <mc:Fallback>
          <p:sp>
            <p:nvSpPr>
              <p:cNvPr id="2" name="四角形: 角を丸くする 1">
                <a:extLst>
                  <a:ext uri="{FF2B5EF4-FFF2-40B4-BE49-F238E27FC236}">
                    <a16:creationId xmlns:a16="http://schemas.microsoft.com/office/drawing/2014/main" id="{96B9C901-EDBC-4FA8-99E8-67ED987F48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2573" y="5737860"/>
                <a:ext cx="9000000" cy="657357"/>
              </a:xfrm>
              <a:prstGeom prst="roundRect">
                <a:avLst/>
              </a:prstGeom>
              <a:blipFill>
                <a:blip r:embed="rId8"/>
                <a:stretch>
                  <a:fillRect l="-404" r="-472" b="-6897"/>
                </a:stretch>
              </a:blipFill>
              <a:ln w="50800">
                <a:solidFill>
                  <a:schemeClr val="accent5"/>
                </a:solidFill>
              </a:ln>
              <a:effectLst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3" grpId="0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>
            <a:extLst>
              <a:ext uri="{FF2B5EF4-FFF2-40B4-BE49-F238E27FC236}">
                <a16:creationId xmlns:a16="http://schemas.microsoft.com/office/drawing/2014/main" id="{8FFD57D1-159D-4D6D-A15C-A7D739D3FAD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lang="en-US" altLang="ja-JP" sz="3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3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3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r>
              <a:rPr lang="ja-JP" altLang="en-US" sz="3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次関数の最大と最小　　　</a:t>
            </a:r>
            <a:r>
              <a:rPr lang="en-US" altLang="ja-JP" sz="24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 2</a:t>
            </a:r>
            <a:r>
              <a:rPr lang="ja-JP" altLang="en-US" sz="24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次関数の最大と最小　　　　　</a:t>
            </a:r>
            <a:r>
              <a:rPr lang="en-US" altLang="ja-JP" sz="2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p.93)</a:t>
            </a:r>
            <a:endParaRPr lang="ja-JP" altLang="en-US" sz="200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9" name="字幕 2">
                <a:extLst>
                  <a:ext uri="{FF2B5EF4-FFF2-40B4-BE49-F238E27FC236}">
                    <a16:creationId xmlns:a16="http://schemas.microsoft.com/office/drawing/2014/main" id="{94BF4CAD-4C9C-4732-AFE7-AD14FB607EE4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695325" y="935038"/>
                <a:ext cx="10801350" cy="5294312"/>
              </a:xfrm>
            </p:spPr>
            <p:txBody>
              <a:bodyPr/>
              <a:lstStyle/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一般に，</a:t>
                </a:r>
                <a:r>
                  <a:rPr lang="en-US" altLang="ja-JP" sz="2800" dirty="0">
                    <a:latin typeface="Suken Roman" panose="00000400000000000000" pitchFamily="2" charset="2"/>
                    <a:ea typeface="ＭＳ 明朝" panose="02020609040205080304" pitchFamily="17" charset="-128"/>
                  </a:rPr>
                  <a:t> 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2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次関数 </a:t>
                </a:r>
                <a14:m>
                  <m:oMath xmlns:m="http://schemas.openxmlformats.org/officeDocument/2006/math">
                    <m:r>
                      <a:rPr lang="en-US" altLang="ja-JP" sz="280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280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𝑎𝑥</m:t>
                        </m:r>
                      </m:e>
                      <m:sup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𝑏𝑥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r>
                  <a:rPr lang="en-US" altLang="ja-JP" sz="2800" dirty="0">
                    <a:latin typeface="Suken Roman" panose="00000400000000000000" pitchFamily="2" charset="2"/>
                    <a:ea typeface="ＭＳ 明朝" panose="02020609040205080304" pitchFamily="17" charset="-128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は，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8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ja-JP" sz="28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sz="2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ja-JP" sz="28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altLang="ja-JP" sz="28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ja-JP" sz="2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altLang="ja-JP" sz="2800" dirty="0">
                    <a:latin typeface="Suken Roman" panose="00000400000000000000" pitchFamily="2" charset="2"/>
                    <a:ea typeface="ＭＳ 明朝" panose="02020609040205080304" pitchFamily="17" charset="-128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の形に表され，その最大値，最小値について，次のことがいえる。</a:t>
                </a: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:r>
                  <a:rPr lang="en-US" altLang="ja-JP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2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次関数 </a:t>
                </a:r>
                <a14:m>
                  <m:oMath xmlns:m="http://schemas.openxmlformats.org/officeDocument/2006/math">
                    <m:r>
                      <a:rPr lang="en-US" altLang="ja-JP" sz="28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sz="280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sz="28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ja-JP" sz="28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ja-JP" sz="2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ja-JP" sz="28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ja-JP" sz="28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altLang="ja-JP" sz="28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ja-JP" sz="2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altLang="ja-JP" sz="2800" i="1" dirty="0">
                    <a:latin typeface="Suken Roman" panose="00000400000000000000" pitchFamily="2" charset="2"/>
                    <a:cs typeface="Times New Roman" panose="02020603050405020304" pitchFamily="18" charset="0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は</a:t>
                </a: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</a:t>
                </a:r>
                <a:r>
                  <a:rPr lang="en-US" altLang="ja-JP" sz="1800" kern="100" dirty="0">
                    <a:effectLst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altLang="ja-JP" sz="28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&gt;0</m:t>
                    </m:r>
                  </m:oMath>
                </a14:m>
                <a:r>
                  <a:rPr lang="ja-JP" altLang="en-US" sz="2800" i="1" dirty="0">
                    <a:latin typeface="Suken Roman" panose="00000400000000000000" pitchFamily="2" charset="2"/>
                    <a:cs typeface="Times New Roman" panose="02020603050405020304" pitchFamily="18" charset="0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のとき，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ja-JP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ja-JP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ja-JP" altLang="en-US" sz="2800" i="1" dirty="0">
                    <a:latin typeface="Suken Roman" panose="00000400000000000000" pitchFamily="2" charset="2"/>
                    <a:cs typeface="Times New Roman" panose="02020603050405020304" pitchFamily="18" charset="0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で最小値</a:t>
                </a:r>
                <a:r>
                  <a:rPr lang="en-US" altLang="ja-JP" dirty="0"/>
                  <a:t> 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altLang="ja-JP" sz="2800" i="1" dirty="0">
                    <a:latin typeface="Suken Roman" panose="00000400000000000000" pitchFamily="2" charset="2"/>
                    <a:cs typeface="Times New Roman" panose="02020603050405020304" pitchFamily="18" charset="0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をとり，最大値はない。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</a:t>
                </a:r>
                <a:r>
                  <a:rPr lang="en-US" altLang="ja-JP" sz="2800" b="0" kern="100" dirty="0">
                    <a:effectLst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altLang="ja-JP" sz="28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&lt;0 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のとき，</a:t>
                </a:r>
                <a14:m>
                  <m:oMath xmlns:m="http://schemas.openxmlformats.org/officeDocument/2006/math">
                    <m:r>
                      <a:rPr lang="en-US" altLang="ja-JP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ja-JP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ja-JP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で最大値</a:t>
                </a:r>
                <a14:m>
                  <m:oMath xmlns:m="http://schemas.openxmlformats.org/officeDocument/2006/math">
                    <m:r>
                      <a:rPr lang="en-US" altLang="ja-JP" sz="28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2800" i="1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altLang="ja-JP" sz="2800" i="1" dirty="0">
                    <a:latin typeface="Suken Roman" panose="00000400000000000000" pitchFamily="2" charset="2"/>
                    <a:cs typeface="Times New Roman" panose="02020603050405020304" pitchFamily="18" charset="0"/>
                  </a:rPr>
                  <a:t> 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をとり，最小値はない。</a:t>
                </a:r>
              </a:p>
              <a:p>
                <a:pPr algn="l" eaLnBrk="1" hangingPunct="1">
                  <a:lnSpc>
                    <a:spcPts val="3600"/>
                  </a:lnSpc>
                </a:pPr>
                <a:endParaRPr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4099" name="字幕 2">
                <a:extLst>
                  <a:ext uri="{FF2B5EF4-FFF2-40B4-BE49-F238E27FC236}">
                    <a16:creationId xmlns:a16="http://schemas.microsoft.com/office/drawing/2014/main" id="{94BF4CAD-4C9C-4732-AFE7-AD14FB607EE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95325" y="935038"/>
                <a:ext cx="10801350" cy="5294312"/>
              </a:xfrm>
              <a:blipFill>
                <a:blip r:embed="rId2"/>
                <a:stretch>
                  <a:fillRect l="-1129" t="-161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4B816AC-2D80-45BA-9769-335F9CCAA66E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pic>
        <p:nvPicPr>
          <p:cNvPr id="4101" name="図 5">
            <a:extLst>
              <a:ext uri="{FF2B5EF4-FFF2-40B4-BE49-F238E27FC236}">
                <a16:creationId xmlns:a16="http://schemas.microsoft.com/office/drawing/2014/main" id="{42604A6D-6BA2-4F99-AE0E-78C3D73469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740150"/>
            <a:ext cx="6626225" cy="269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7BBB2213-025D-4976-AA51-1D2158DCDE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4277" y="2570163"/>
            <a:ext cx="931862" cy="547687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7E9EC368-B819-478B-B3B9-9DD08B9885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2553" y="2570163"/>
            <a:ext cx="306387" cy="547687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10EECABA-A938-41D6-AACD-1331D1B691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1487" y="2570163"/>
            <a:ext cx="687387" cy="547687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795AD689-2981-4601-BBAD-90B292A8BE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4277" y="3154363"/>
            <a:ext cx="931862" cy="549275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812F26D9-6B6F-4298-8470-BAA8AC95ABB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2553" y="3154363"/>
            <a:ext cx="306387" cy="549275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2599F5AC-DA1E-4154-9172-A92305BD4C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4934" y="3154363"/>
            <a:ext cx="687387" cy="549275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ACFEB94-5431-44B4-8FEE-54FC02E80B6D}"/>
              </a:ext>
            </a:extLst>
          </p:cNvPr>
          <p:cNvSpPr/>
          <p:nvPr/>
        </p:nvSpPr>
        <p:spPr>
          <a:xfrm>
            <a:off x="695325" y="1052513"/>
            <a:ext cx="1085850" cy="428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5123" name="タイトル 1">
            <a:extLst>
              <a:ext uri="{FF2B5EF4-FFF2-40B4-BE49-F238E27FC236}">
                <a16:creationId xmlns:a16="http://schemas.microsoft.com/office/drawing/2014/main" id="{635DE55F-B1D5-4CFA-98FF-C91A99652AA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lang="en-US" altLang="ja-JP" sz="3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3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3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r>
              <a:rPr lang="ja-JP" altLang="en-US" sz="3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次関数の最大と最小　　　</a:t>
            </a:r>
            <a:r>
              <a:rPr lang="en-US" altLang="ja-JP" sz="24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 2</a:t>
            </a:r>
            <a:r>
              <a:rPr lang="ja-JP" altLang="en-US" sz="24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次関数の最大と最小　　　　　</a:t>
            </a:r>
            <a:r>
              <a:rPr lang="en-US" altLang="ja-JP" sz="2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p.93)</a:t>
            </a:r>
            <a:endParaRPr lang="ja-JP" altLang="en-US" sz="200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24" name="字幕 2">
                <a:extLst>
                  <a:ext uri="{FF2B5EF4-FFF2-40B4-BE49-F238E27FC236}">
                    <a16:creationId xmlns:a16="http://schemas.microsoft.com/office/drawing/2014/main" id="{E3B5837D-BC79-40CB-A9D3-8E4F3155C349}"/>
                  </a:ext>
                </a:extLst>
              </p:cNvPr>
              <p:cNvSpPr>
                <a:spLocks noGrp="1" noChangeArrowheads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1139825"/>
              </a:xfrm>
            </p:spPr>
            <p:txBody>
              <a:bodyPr/>
              <a:lstStyle/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例題３　　次の</a:t>
                </a:r>
                <a:r>
                  <a:rPr lang="en-US" altLang="ja-JP" sz="2800" dirty="0">
                    <a:latin typeface="Suken Roman" panose="00000400000000000000" pitchFamily="2" charset="2"/>
                    <a:ea typeface="ＭＳ 明朝" panose="02020609040205080304" pitchFamily="17" charset="-128"/>
                  </a:rPr>
                  <a:t>2</a:t>
                </a: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次関数に最大値，最小値があれば，それを求めよ。</a:t>
                </a:r>
                <a:endParaRPr lang="en-US" altLang="ja-JP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r>
                  <a:rPr lang="ja-JP" altLang="en-US" sz="28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　　　　　　　</a:t>
                </a:r>
                <a:r>
                  <a:rPr lang="en-US" altLang="ja-JP" sz="2800" i="1" dirty="0">
                    <a:latin typeface="Suken Roman" panose="00000400000000000000" pitchFamily="2" charset="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280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280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−4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−1</m:t>
                    </m:r>
                  </m:oMath>
                </a14:m>
                <a:endParaRPr lang="ja-JP" altLang="ja-JP" sz="2800" kern="100" dirty="0">
                  <a:effectLst/>
                  <a:latin typeface="Cambria Math" panose="02040503050406030204" pitchFamily="18" charset="0"/>
                  <a:ea typeface="游明朝" panose="02020400000000000000" pitchFamily="18" charset="-128"/>
                  <a:cs typeface="Times New Roman" panose="02020603050405020304" pitchFamily="18" charset="0"/>
                </a:endParaRPr>
              </a:p>
              <a:p>
                <a:pPr algn="l" eaLnBrk="1" hangingPunct="1">
                  <a:lnSpc>
                    <a:spcPts val="3600"/>
                  </a:lnSpc>
                </a:pPr>
                <a:endParaRPr lang="ja-JP" altLang="en-US" sz="28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mc:Choice>
        <mc:Fallback xmlns="">
          <p:sp>
            <p:nvSpPr>
              <p:cNvPr id="5124" name="字幕 2">
                <a:extLst>
                  <a:ext uri="{FF2B5EF4-FFF2-40B4-BE49-F238E27FC236}">
                    <a16:creationId xmlns:a16="http://schemas.microsoft.com/office/drawing/2014/main" id="{E3B5837D-BC79-40CB-A9D3-8E4F3155C34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695325" y="1030288"/>
                <a:ext cx="10801350" cy="1139825"/>
              </a:xfrm>
              <a:blipFill>
                <a:blip r:embed="rId2"/>
                <a:stretch>
                  <a:fillRect l="-1129" t="-748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F3CA29D-3B7C-49A7-9E78-EC453F54E38D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26" name="字幕 2">
                <a:extLst>
                  <a:ext uri="{FF2B5EF4-FFF2-40B4-BE49-F238E27FC236}">
                    <a16:creationId xmlns:a16="http://schemas.microsoft.com/office/drawing/2014/main" id="{02634B05-1375-4847-8904-2F0A33AA61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62050" y="2559050"/>
                <a:ext cx="8848725" cy="29130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12700">
                    <a:solidFill>
                      <a:srgbClr val="000000"/>
                    </a:solidFill>
                    <a:prstDash val="sysDot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1pPr>
                <a:lvl2pPr marL="6858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9pPr>
              </a:lstStyle>
              <a:p>
                <a:pPr eaLnBrk="1" hangingPunct="1">
                  <a:lnSpc>
                    <a:spcPts val="3600"/>
                  </a:lnSpc>
                  <a:buFont typeface="Arial" panose="020B0604020202020204" pitchFamily="34" charset="0"/>
                  <a:buNone/>
                </a:pPr>
                <a:r>
                  <a:rPr lang="ja-JP" altLang="en-US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解　　この関数の式を変形すると</a:t>
                </a:r>
                <a:endParaRPr lang="en-US" altLang="ja-JP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eaLnBrk="1" hangingPunct="1">
                  <a:lnSpc>
                    <a:spcPts val="3600"/>
                  </a:lnSpc>
                  <a:buNone/>
                </a:pPr>
                <a:r>
                  <a:rPr lang="ja-JP" altLang="en-US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</a:t>
                </a:r>
                <a14:m>
                  <m:oMath xmlns:m="http://schemas.openxmlformats.org/officeDocument/2006/math">
                    <m:r>
                      <a:rPr lang="en-US" altLang="ja-JP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ja-JP" altLang="ja-JP" i="1" kern="10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i="1" kern="10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lang="en-US" altLang="ja-JP" i="1" kern="100"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+2</m:t>
                            </m:r>
                          </m:e>
                        </m:d>
                      </m:e>
                      <m:sup>
                        <m:r>
                          <a:rPr lang="en-US" altLang="ja-JP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i="1" kern="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+3</m:t>
                    </m:r>
                  </m:oMath>
                </a14:m>
                <a:endParaRPr lang="en-US" altLang="ja-JP" dirty="0">
                  <a:latin typeface="Suken Roman" panose="00000400000000000000" pitchFamily="2" charset="2"/>
                  <a:ea typeface="ＭＳ 明朝" panose="02020609040205080304" pitchFamily="17" charset="-128"/>
                </a:endParaRPr>
              </a:p>
              <a:p>
                <a:pPr eaLnBrk="1" hangingPunct="1">
                  <a:lnSpc>
                    <a:spcPts val="3600"/>
                  </a:lnSpc>
                  <a:buFont typeface="Arial" panose="020B0604020202020204" pitchFamily="34" charset="0"/>
                  <a:buNone/>
                </a:pPr>
                <a:r>
                  <a:rPr lang="ja-JP" altLang="en-US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 よって，この関数は</a:t>
                </a:r>
                <a:endParaRPr lang="en-US" altLang="ja-JP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eaLnBrk="1" hangingPunct="1">
                  <a:lnSpc>
                    <a:spcPts val="3600"/>
                  </a:lnSpc>
                  <a:buNone/>
                </a:pPr>
                <a:r>
                  <a:rPr lang="ja-JP" altLang="en-US" i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　　　</a:t>
                </a:r>
                <a14:m>
                  <m:oMath xmlns:m="http://schemas.openxmlformats.org/officeDocument/2006/math">
                    <m:r>
                      <a:rPr lang="en-US" altLang="ja-JP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=−2</m:t>
                    </m:r>
                  </m:oMath>
                </a14:m>
                <a:r>
                  <a:rPr lang="ja-JP" altLang="en-US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で最大値</a:t>
                </a:r>
                <a:r>
                  <a:rPr lang="ja-JP" altLang="en-US" dirty="0"/>
                  <a:t> 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ja-JP" altLang="en-US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 をとる。</a:t>
                </a:r>
                <a:endParaRPr lang="en-US" altLang="ja-JP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eaLnBrk="1" hangingPunct="1">
                  <a:lnSpc>
                    <a:spcPts val="3600"/>
                  </a:lnSpc>
                  <a:buFont typeface="Arial" panose="020B0604020202020204" pitchFamily="34" charset="0"/>
                  <a:buNone/>
                </a:pPr>
                <a:r>
                  <a:rPr lang="ja-JP" altLang="en-US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　　 また，</a:t>
                </a:r>
                <a:r>
                  <a:rPr lang="en-US" altLang="ja-JP" i="1" dirty="0">
                    <a:latin typeface="Suken Roman" panose="00000400000000000000" pitchFamily="2" charset="2"/>
                    <a:cs typeface="Times New Roman" panose="02020603050405020304" pitchFamily="18" charset="0"/>
                  </a:rPr>
                  <a:t> </a:t>
                </a:r>
                <a:r>
                  <a:rPr lang="ja-JP" altLang="en-US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最小値はない。</a:t>
                </a:r>
              </a:p>
            </p:txBody>
          </p:sp>
        </mc:Choice>
        <mc:Fallback xmlns="">
          <p:sp>
            <p:nvSpPr>
              <p:cNvPr id="5126" name="字幕 2">
                <a:extLst>
                  <a:ext uri="{FF2B5EF4-FFF2-40B4-BE49-F238E27FC236}">
                    <a16:creationId xmlns:a16="http://schemas.microsoft.com/office/drawing/2014/main" id="{02634B05-1375-4847-8904-2F0A33AA61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62050" y="2559050"/>
                <a:ext cx="8848725" cy="2913063"/>
              </a:xfrm>
              <a:prstGeom prst="rect">
                <a:avLst/>
              </a:prstGeom>
              <a:blipFill>
                <a:blip r:embed="rId3"/>
                <a:stretch>
                  <a:fillRect l="-1447" t="-3138" b="-313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ysDot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7" name="図 5">
            <a:extLst>
              <a:ext uri="{FF2B5EF4-FFF2-40B4-BE49-F238E27FC236}">
                <a16:creationId xmlns:a16="http://schemas.microsoft.com/office/drawing/2014/main" id="{928FB82C-002E-411E-BB8D-FBCD4DA789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8813" y="2582863"/>
            <a:ext cx="3001962" cy="286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1A92626A-51FF-41CC-A7FC-4234BECF87E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191" y="3154363"/>
            <a:ext cx="2329609" cy="549275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41D352EA-9503-4099-B9D2-397444EA499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298950"/>
            <a:ext cx="627062" cy="547688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99A27BDC-2FF7-402A-BB79-23C9DEC0C5C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9720" y="4298950"/>
            <a:ext cx="365125" cy="547688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DD8518D4-2339-40FB-A219-7D2739D93C0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4050" y="4900613"/>
            <a:ext cx="650875" cy="547687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ACFEB94-5431-44B4-8FEE-54FC02E80B6D}"/>
              </a:ext>
            </a:extLst>
          </p:cNvPr>
          <p:cNvSpPr/>
          <p:nvPr/>
        </p:nvSpPr>
        <p:spPr>
          <a:xfrm>
            <a:off x="695324" y="1052513"/>
            <a:ext cx="1241051" cy="428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123" name="タイトル 1">
            <a:extLst>
              <a:ext uri="{FF2B5EF4-FFF2-40B4-BE49-F238E27FC236}">
                <a16:creationId xmlns:a16="http://schemas.microsoft.com/office/drawing/2014/main" id="{635DE55F-B1D5-4CFA-98FF-C91A99652AA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lang="en-US" altLang="ja-JP" sz="3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3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3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r>
              <a:rPr lang="ja-JP" altLang="en-US" sz="3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次関数の最大と最小　　　</a:t>
            </a:r>
            <a:r>
              <a:rPr lang="en-US" altLang="ja-JP" sz="24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 2</a:t>
            </a:r>
            <a:r>
              <a:rPr lang="ja-JP" altLang="en-US" sz="24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次関数の最大と最小　　　　　</a:t>
            </a:r>
            <a:r>
              <a:rPr lang="en-US" altLang="ja-JP" sz="2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p.93)</a:t>
            </a:r>
            <a:endParaRPr lang="ja-JP" altLang="en-US" sz="200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124" name="字幕 2">
            <a:extLst>
              <a:ext uri="{FF2B5EF4-FFF2-40B4-BE49-F238E27FC236}">
                <a16:creationId xmlns:a16="http://schemas.microsoft.com/office/drawing/2014/main" id="{E3B5837D-BC79-40CB-A9D3-8E4F3155C34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95325" y="1030289"/>
            <a:ext cx="10801350" cy="619128"/>
          </a:xfrm>
        </p:spPr>
        <p:txBody>
          <a:bodyPr/>
          <a:lstStyle/>
          <a:p>
            <a:pPr algn="l" eaLnBrk="1" hangingPunct="1">
              <a:lnSpc>
                <a:spcPts val="3600"/>
              </a:lnSpc>
            </a:pP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練習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16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次の</a:t>
            </a:r>
            <a:r>
              <a: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次関数に最大値，最小値があれば，それを求めよ。</a:t>
            </a:r>
            <a:endParaRPr lang="ja-JP" altLang="ja-JP" sz="2800" kern="100" dirty="0">
              <a:effectLst/>
              <a:latin typeface="Cambria Math" panose="020405030504060302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 eaLnBrk="1" hangingPunct="1">
              <a:lnSpc>
                <a:spcPts val="3600"/>
              </a:lnSpc>
            </a:pPr>
            <a:endParaRPr lang="ja-JP" altLang="en-US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F3CA29D-3B7C-49A7-9E78-EC453F54E38D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26" name="字幕 2">
                <a:extLst>
                  <a:ext uri="{FF2B5EF4-FFF2-40B4-BE49-F238E27FC236}">
                    <a16:creationId xmlns:a16="http://schemas.microsoft.com/office/drawing/2014/main" id="{02634B05-1375-4847-8904-2F0A33AA61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20000" y="1746251"/>
                <a:ext cx="3600000" cy="5186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12700">
                    <a:solidFill>
                      <a:srgbClr val="000000"/>
                    </a:solidFill>
                    <a:prstDash val="sysDot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1pPr>
                <a:lvl2pPr marL="6858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lang="en-US" altLang="ja-JP" dirty="0">
                    <a:solidFill>
                      <a:prstClr val="black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(1)</a:t>
                </a:r>
                <a:r>
                  <a:rPr lang="ja-JP" altLang="en-US" dirty="0">
                    <a:solidFill>
                      <a:prstClr val="black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280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4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8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+2</m:t>
                    </m:r>
                  </m:oMath>
                </a14:m>
                <a:endPara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5126" name="字幕 2">
                <a:extLst>
                  <a:ext uri="{FF2B5EF4-FFF2-40B4-BE49-F238E27FC236}">
                    <a16:creationId xmlns:a16="http://schemas.microsoft.com/office/drawing/2014/main" id="{02634B05-1375-4847-8904-2F0A33AA61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0000" y="1746251"/>
                <a:ext cx="3600000" cy="518645"/>
              </a:xfrm>
              <a:prstGeom prst="rect">
                <a:avLst/>
              </a:prstGeom>
              <a:blipFill>
                <a:blip r:embed="rId2"/>
                <a:stretch>
                  <a:fillRect l="-3384" t="-16279" b="-2674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ysDot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字幕 2">
                <a:extLst>
                  <a:ext uri="{FF2B5EF4-FFF2-40B4-BE49-F238E27FC236}">
                    <a16:creationId xmlns:a16="http://schemas.microsoft.com/office/drawing/2014/main" id="{FF8DA9DC-B721-4BDA-A598-D65C228C31E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00000" y="2264896"/>
                <a:ext cx="7920000" cy="5186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12700">
                    <a:solidFill>
                      <a:srgbClr val="000000"/>
                    </a:solidFill>
                    <a:prstDash val="sysDot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1pPr>
                <a:lvl2pPr marL="6858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この関数の式を変形すると </a:t>
                </a:r>
                <a14:m>
                  <m:oMath xmlns:m="http://schemas.openxmlformats.org/officeDocument/2006/math">
                    <m:r>
                      <a:rPr kumimoji="1" lang="en-US" altLang="ja-JP" sz="2800" b="0" i="1" u="none" strike="noStrike" kern="1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kumimoji="1" lang="en-US" altLang="ja-JP" sz="2800" b="0" i="1" u="none" strike="noStrike" kern="1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kumimoji="1" lang="ja-JP" altLang="ja-JP" sz="2800" b="0" i="1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kumimoji="1" lang="ja-JP" altLang="ja-JP" sz="2800" b="0" i="1" u="none" strike="noStrike" kern="1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1" lang="en-US" altLang="ja-JP" sz="2800" b="0" i="1" u="none" strike="noStrike" kern="1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kumimoji="1" lang="en-US" altLang="ja-JP" sz="2800" b="0" i="1" u="none" strike="noStrike" kern="1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+2</m:t>
                            </m:r>
                          </m:e>
                        </m:d>
                      </m:e>
                      <m:sup>
                        <m:r>
                          <a:rPr kumimoji="1" lang="en-US" altLang="ja-JP" sz="2800" b="0" i="1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kumimoji="1" lang="en-US" altLang="ja-JP" sz="2800" b="0" i="1" u="none" strike="noStrike" kern="1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−2</m:t>
                    </m:r>
                  </m:oMath>
                </a14:m>
                <a:endPara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13" name="字幕 2">
                <a:extLst>
                  <a:ext uri="{FF2B5EF4-FFF2-40B4-BE49-F238E27FC236}">
                    <a16:creationId xmlns:a16="http://schemas.microsoft.com/office/drawing/2014/main" id="{FF8DA9DC-B721-4BDA-A598-D65C228C31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00000" y="2264896"/>
                <a:ext cx="7920000" cy="518645"/>
              </a:xfrm>
              <a:prstGeom prst="rect">
                <a:avLst/>
              </a:prstGeom>
              <a:blipFill>
                <a:blip r:embed="rId3"/>
                <a:stretch>
                  <a:fillRect l="-1617" t="-17647" b="-2823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ysDot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字幕 2">
                <a:extLst>
                  <a:ext uri="{FF2B5EF4-FFF2-40B4-BE49-F238E27FC236}">
                    <a16:creationId xmlns:a16="http://schemas.microsoft.com/office/drawing/2014/main" id="{7BF6552A-D424-4960-9583-FD05880298A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00000" y="2829672"/>
                <a:ext cx="7920000" cy="10968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12700">
                    <a:solidFill>
                      <a:srgbClr val="000000"/>
                    </a:solidFill>
                    <a:prstDash val="sysDot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1pPr>
                <a:lvl2pPr marL="6858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よって，この関数は </a:t>
                </a:r>
                <a14:m>
                  <m:oMath xmlns:m="http://schemas.openxmlformats.org/officeDocument/2006/math">
                    <m:r>
                      <a:rPr kumimoji="1" lang="en-US" altLang="ja-JP" sz="2800" b="0" i="1" u="none" strike="noStrike" kern="1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kumimoji="1" lang="en-US" altLang="ja-JP" sz="2800" b="0" i="1" u="none" strike="noStrike" kern="1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=−2</m:t>
                    </m:r>
                  </m:oMath>
                </a14:m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 で最</a:t>
                </a:r>
                <a:r>
                  <a:rPr lang="ja-JP" altLang="en-US" dirty="0">
                    <a:solidFill>
                      <a:prstClr val="black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小</a:t>
                </a: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値</a:t>
                </a: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ja-JP" sz="28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−2</m:t>
                    </m:r>
                  </m:oMath>
                </a14:m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 をとる。</a:t>
                </a:r>
                <a:endParaRPr lang="en-US" altLang="ja-JP" dirty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また，</a:t>
                </a:r>
                <a:r>
                  <a:rPr kumimoji="1" lang="en-US" altLang="ja-JP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uken Roman" panose="00000400000000000000" pitchFamily="2" charset="2"/>
                    <a:ea typeface="游ゴシック" panose="020B0400000000000000" pitchFamily="50" charset="-128"/>
                    <a:cs typeface="Times New Roman" panose="02020603050405020304" pitchFamily="18" charset="0"/>
                  </a:rPr>
                  <a:t> </a:t>
                </a: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最大値はない。</a:t>
                </a:r>
              </a:p>
            </p:txBody>
          </p:sp>
        </mc:Choice>
        <mc:Fallback xmlns="">
          <p:sp>
            <p:nvSpPr>
              <p:cNvPr id="14" name="字幕 2">
                <a:extLst>
                  <a:ext uri="{FF2B5EF4-FFF2-40B4-BE49-F238E27FC236}">
                    <a16:creationId xmlns:a16="http://schemas.microsoft.com/office/drawing/2014/main" id="{7BF6552A-D424-4960-9583-FD05880298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00000" y="2829672"/>
                <a:ext cx="7920000" cy="1096869"/>
              </a:xfrm>
              <a:prstGeom prst="rect">
                <a:avLst/>
              </a:prstGeom>
              <a:blipFill>
                <a:blip r:embed="rId4"/>
                <a:stretch>
                  <a:fillRect l="-1617" t="-7778" b="-1388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ysDot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字幕 2">
                <a:extLst>
                  <a:ext uri="{FF2B5EF4-FFF2-40B4-BE49-F238E27FC236}">
                    <a16:creationId xmlns:a16="http://schemas.microsoft.com/office/drawing/2014/main" id="{E8DF0EC8-F92F-406B-9F89-F98CF1DC886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20000" y="4140392"/>
                <a:ext cx="3600000" cy="5186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12700">
                    <a:solidFill>
                      <a:srgbClr val="000000"/>
                    </a:solidFill>
                    <a:prstDash val="sysDot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1pPr>
                <a:lvl2pPr marL="6858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lang="en-US" altLang="ja-JP" dirty="0">
                    <a:solidFill>
                      <a:prstClr val="black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(2)</a:t>
                </a:r>
                <a:r>
                  <a:rPr lang="ja-JP" altLang="en-US" dirty="0">
                    <a:solidFill>
                      <a:prstClr val="black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　</a:t>
                </a:r>
                <a14:m>
                  <m:oMath xmlns:m="http://schemas.openxmlformats.org/officeDocument/2006/math">
                    <m:r>
                      <a:rPr lang="en-US" altLang="ja-JP" sz="280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en-US" altLang="ja-JP" sz="280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ja-JP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ja-JP" sz="2800" b="0" i="1" kern="100" smtClean="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ja-JP" sz="2800" i="1" kern="100"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z="28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+6</m:t>
                    </m:r>
                    <m:r>
                      <a:rPr lang="en-US" altLang="ja-JP" sz="2800" i="1" kern="10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altLang="ja-JP" sz="2800" b="0" i="1" kern="100" smtClean="0"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−4</m:t>
                    </m:r>
                  </m:oMath>
                </a14:m>
                <a:endPara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15" name="字幕 2">
                <a:extLst>
                  <a:ext uri="{FF2B5EF4-FFF2-40B4-BE49-F238E27FC236}">
                    <a16:creationId xmlns:a16="http://schemas.microsoft.com/office/drawing/2014/main" id="{E8DF0EC8-F92F-406B-9F89-F98CF1DC88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0000" y="4140392"/>
                <a:ext cx="3600000" cy="518645"/>
              </a:xfrm>
              <a:prstGeom prst="rect">
                <a:avLst/>
              </a:prstGeom>
              <a:blipFill>
                <a:blip r:embed="rId5"/>
                <a:stretch>
                  <a:fillRect l="-3384" t="-16471" b="-2823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ysDot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字幕 2">
                <a:extLst>
                  <a:ext uri="{FF2B5EF4-FFF2-40B4-BE49-F238E27FC236}">
                    <a16:creationId xmlns:a16="http://schemas.microsoft.com/office/drawing/2014/main" id="{25965B69-435D-43D9-A1B2-E5129950277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00000" y="4659037"/>
                <a:ext cx="7920000" cy="5186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12700">
                    <a:solidFill>
                      <a:srgbClr val="000000"/>
                    </a:solidFill>
                    <a:prstDash val="sysDot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1pPr>
                <a:lvl2pPr marL="6858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この関数の式を変形すると </a:t>
                </a:r>
                <a14:m>
                  <m:oMath xmlns:m="http://schemas.openxmlformats.org/officeDocument/2006/math">
                    <m:r>
                      <a:rPr kumimoji="1" lang="en-US" altLang="ja-JP" sz="2800" b="0" i="1" u="none" strike="noStrike" kern="1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kumimoji="1" lang="en-US" altLang="ja-JP" sz="2800" b="0" i="1" u="none" strike="noStrike" kern="1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=−</m:t>
                    </m:r>
                    <m:sSup>
                      <m:sSupPr>
                        <m:ctrlPr>
                          <a:rPr kumimoji="1" lang="ja-JP" altLang="ja-JP" sz="2800" b="0" i="1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kumimoji="1" lang="ja-JP" altLang="ja-JP" sz="2800" b="0" i="1" u="none" strike="noStrike" kern="1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1" lang="en-US" altLang="ja-JP" sz="2800" b="0" i="1" u="none" strike="noStrike" kern="1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kumimoji="1" lang="en-US" altLang="ja-JP" sz="2800" b="0" i="1" u="none" strike="noStrike" kern="1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−3</m:t>
                            </m:r>
                          </m:e>
                        </m:d>
                      </m:e>
                      <m:sup>
                        <m:r>
                          <a:rPr kumimoji="1" lang="en-US" altLang="ja-JP" sz="2800" b="0" i="1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kumimoji="1" lang="en-US" altLang="ja-JP" sz="2800" b="0" i="1" u="none" strike="noStrike" kern="1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+5</m:t>
                    </m:r>
                  </m:oMath>
                </a14:m>
                <a:endPara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16" name="字幕 2">
                <a:extLst>
                  <a:ext uri="{FF2B5EF4-FFF2-40B4-BE49-F238E27FC236}">
                    <a16:creationId xmlns:a16="http://schemas.microsoft.com/office/drawing/2014/main" id="{25965B69-435D-43D9-A1B2-E512995027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00000" y="4659037"/>
                <a:ext cx="7920000" cy="518645"/>
              </a:xfrm>
              <a:prstGeom prst="rect">
                <a:avLst/>
              </a:prstGeom>
              <a:blipFill>
                <a:blip r:embed="rId6"/>
                <a:stretch>
                  <a:fillRect l="-1617" t="-16471" b="-2823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ysDot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字幕 2">
                <a:extLst>
                  <a:ext uri="{FF2B5EF4-FFF2-40B4-BE49-F238E27FC236}">
                    <a16:creationId xmlns:a16="http://schemas.microsoft.com/office/drawing/2014/main" id="{D5082011-DC1D-4C77-B58D-7DC4B5866A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00000" y="5223813"/>
                <a:ext cx="7920000" cy="10968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12700">
                    <a:solidFill>
                      <a:srgbClr val="000000"/>
                    </a:solidFill>
                    <a:prstDash val="sysDot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1pPr>
                <a:lvl2pPr marL="6858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よって，この関数は </a:t>
                </a:r>
                <a14:m>
                  <m:oMath xmlns:m="http://schemas.openxmlformats.org/officeDocument/2006/math">
                    <m:r>
                      <a:rPr kumimoji="1" lang="en-US" altLang="ja-JP" sz="2800" b="0" i="1" u="none" strike="noStrike" kern="1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kumimoji="1" lang="en-US" altLang="ja-JP" sz="2800" b="0" i="1" u="none" strike="noStrike" kern="1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=3</m:t>
                    </m:r>
                  </m:oMath>
                </a14:m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 で最大値</a:t>
                </a: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ja-JP" sz="28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5</m:t>
                    </m:r>
                  </m:oMath>
                </a14:m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 をとる。</a:t>
                </a:r>
                <a:endParaRPr lang="en-US" altLang="ja-JP" dirty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また，</a:t>
                </a:r>
                <a:r>
                  <a:rPr kumimoji="1" lang="en-US" altLang="ja-JP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uken Roman" panose="00000400000000000000" pitchFamily="2" charset="2"/>
                    <a:ea typeface="游ゴシック" panose="020B0400000000000000" pitchFamily="50" charset="-128"/>
                    <a:cs typeface="Times New Roman" panose="02020603050405020304" pitchFamily="18" charset="0"/>
                  </a:rPr>
                  <a:t> </a:t>
                </a: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最小値はない。</a:t>
                </a:r>
              </a:p>
            </p:txBody>
          </p:sp>
        </mc:Choice>
        <mc:Fallback xmlns="">
          <p:sp>
            <p:nvSpPr>
              <p:cNvPr id="17" name="字幕 2">
                <a:extLst>
                  <a:ext uri="{FF2B5EF4-FFF2-40B4-BE49-F238E27FC236}">
                    <a16:creationId xmlns:a16="http://schemas.microsoft.com/office/drawing/2014/main" id="{D5082011-DC1D-4C77-B58D-7DC4B5866A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00000" y="5223813"/>
                <a:ext cx="7920000" cy="1096869"/>
              </a:xfrm>
              <a:prstGeom prst="rect">
                <a:avLst/>
              </a:prstGeom>
              <a:blipFill>
                <a:blip r:embed="rId7"/>
                <a:stretch>
                  <a:fillRect l="-1617" t="-8333" b="-1388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ysDot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図 17">
            <a:extLst>
              <a:ext uri="{FF2B5EF4-FFF2-40B4-BE49-F238E27FC236}">
                <a16:creationId xmlns:a16="http://schemas.microsoft.com/office/drawing/2014/main" id="{FB2E82BE-DF9A-4A3A-A1CD-F802A070FF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4888" y="1890713"/>
            <a:ext cx="2297112" cy="233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387C2BFF-AC5E-4FCA-B93E-AC415B04573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174888" y="4053279"/>
            <a:ext cx="2334970" cy="234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406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タイトル 1">
            <a:extLst>
              <a:ext uri="{FF2B5EF4-FFF2-40B4-BE49-F238E27FC236}">
                <a16:creationId xmlns:a16="http://schemas.microsoft.com/office/drawing/2014/main" id="{635DE55F-B1D5-4CFA-98FF-C91A99652AA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5325" y="127000"/>
            <a:ext cx="10801350" cy="660400"/>
          </a:xfrm>
        </p:spPr>
        <p:txBody>
          <a:bodyPr/>
          <a:lstStyle/>
          <a:p>
            <a:pPr algn="l" eaLnBrk="1" hangingPunct="1"/>
            <a:r>
              <a:rPr lang="en-US" altLang="ja-JP" sz="3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3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en-US" altLang="ja-JP" sz="3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</a:t>
            </a:r>
            <a:r>
              <a:rPr lang="ja-JP" altLang="en-US" sz="3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次関数の最大と最小　　　</a:t>
            </a:r>
            <a:r>
              <a:rPr lang="en-US" altLang="ja-JP" sz="24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A 2</a:t>
            </a:r>
            <a:r>
              <a:rPr lang="ja-JP" altLang="en-US" sz="24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次関数の最大と最小　　　　　</a:t>
            </a:r>
            <a:r>
              <a:rPr lang="en-US" altLang="ja-JP" sz="2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2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教科書</a:t>
            </a:r>
            <a:r>
              <a:rPr lang="en-US" altLang="ja-JP" sz="2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p.93)</a:t>
            </a:r>
            <a:endParaRPr lang="ja-JP" altLang="en-US" sz="200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F3CA29D-3B7C-49A7-9E78-EC453F54E38D}"/>
              </a:ext>
            </a:extLst>
          </p:cNvPr>
          <p:cNvSpPr/>
          <p:nvPr/>
        </p:nvSpPr>
        <p:spPr>
          <a:xfrm>
            <a:off x="695325" y="763588"/>
            <a:ext cx="10801350" cy="460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>
                  <a:lumMod val="45000"/>
                  <a:lumOff val="55000"/>
                </a:schemeClr>
              </a:gs>
              <a:gs pos="53000">
                <a:schemeClr val="accent1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26" name="字幕 2">
                <a:extLst>
                  <a:ext uri="{FF2B5EF4-FFF2-40B4-BE49-F238E27FC236}">
                    <a16:creationId xmlns:a16="http://schemas.microsoft.com/office/drawing/2014/main" id="{02634B05-1375-4847-8904-2F0A33AA61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20000" y="1091179"/>
                <a:ext cx="3600000" cy="5186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12700">
                    <a:solidFill>
                      <a:srgbClr val="000000"/>
                    </a:solidFill>
                    <a:prstDash val="sysDot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1pPr>
                <a:lvl2pPr marL="6858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en-US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(3)</a:t>
                </a: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　</a:t>
                </a:r>
                <a14:m>
                  <m:oMath xmlns:m="http://schemas.openxmlformats.org/officeDocument/2006/math">
                    <m:r>
                      <a:rPr kumimoji="1" lang="en-US" altLang="ja-JP" sz="2800" b="0" i="1" u="none" strike="noStrike" kern="1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kumimoji="1" lang="en-US" altLang="ja-JP" sz="2800" b="0" i="1" u="none" strike="noStrike" kern="1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=2</m:t>
                    </m:r>
                    <m:sSup>
                      <m:sSupPr>
                        <m:ctrlPr>
                          <a:rPr kumimoji="1" lang="ja-JP" altLang="ja-JP" sz="2800" b="0" i="1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1" lang="en-US" altLang="ja-JP" sz="2800" b="0" i="1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kumimoji="1" lang="en-US" altLang="ja-JP" sz="2800" b="0" i="1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kumimoji="1" lang="en-US" altLang="ja-JP" sz="2800" b="0" i="1" u="none" strike="noStrike" kern="1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kumimoji="1" lang="en-US" altLang="ja-JP" sz="2800" b="0" i="1" u="none" strike="noStrike" kern="1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4</m:t>
                    </m:r>
                    <m:r>
                      <a:rPr kumimoji="1" lang="en-US" altLang="ja-JP" sz="2800" b="0" i="1" u="none" strike="noStrike" kern="1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kumimoji="1" lang="en-US" altLang="ja-JP" sz="2800" b="0" i="1" u="none" strike="noStrike" kern="1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+3</m:t>
                    </m:r>
                  </m:oMath>
                </a14:m>
                <a:endPara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5126" name="字幕 2">
                <a:extLst>
                  <a:ext uri="{FF2B5EF4-FFF2-40B4-BE49-F238E27FC236}">
                    <a16:creationId xmlns:a16="http://schemas.microsoft.com/office/drawing/2014/main" id="{02634B05-1375-4847-8904-2F0A33AA61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0000" y="1091179"/>
                <a:ext cx="3600000" cy="518645"/>
              </a:xfrm>
              <a:prstGeom prst="rect">
                <a:avLst/>
              </a:prstGeom>
              <a:blipFill>
                <a:blip r:embed="rId2"/>
                <a:stretch>
                  <a:fillRect l="-3384" t="-16471" b="-2823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ysDot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字幕 2">
                <a:extLst>
                  <a:ext uri="{FF2B5EF4-FFF2-40B4-BE49-F238E27FC236}">
                    <a16:creationId xmlns:a16="http://schemas.microsoft.com/office/drawing/2014/main" id="{FF8DA9DC-B721-4BDA-A598-D65C228C31E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00000" y="1609824"/>
                <a:ext cx="7920000" cy="5186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12700">
                    <a:solidFill>
                      <a:srgbClr val="000000"/>
                    </a:solidFill>
                    <a:prstDash val="sysDot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1pPr>
                <a:lvl2pPr marL="6858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この関数の式を変形すると </a:t>
                </a:r>
                <a14:m>
                  <m:oMath xmlns:m="http://schemas.openxmlformats.org/officeDocument/2006/math">
                    <m:r>
                      <a:rPr kumimoji="1" lang="en-US" altLang="ja-JP" sz="2800" b="0" i="1" u="none" strike="noStrike" kern="1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kumimoji="1" lang="en-US" altLang="ja-JP" sz="2800" b="0" i="1" u="none" strike="noStrike" kern="1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=2</m:t>
                    </m:r>
                    <m:sSup>
                      <m:sSupPr>
                        <m:ctrlPr>
                          <a:rPr kumimoji="1" lang="ja-JP" altLang="ja-JP" sz="2800" b="0" i="1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kumimoji="1" lang="ja-JP" altLang="ja-JP" sz="2800" b="0" i="1" u="none" strike="noStrike" kern="1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1" lang="en-US" altLang="ja-JP" sz="2800" b="0" i="1" u="none" strike="noStrike" kern="1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kumimoji="1" lang="en-US" altLang="ja-JP" sz="2800" b="0" i="1" u="none" strike="noStrike" kern="1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kumimoji="1" lang="en-US" altLang="ja-JP" sz="2800" b="0" i="1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kumimoji="1" lang="en-US" altLang="ja-JP" sz="2800" b="0" i="1" u="none" strike="noStrike" kern="1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+1</m:t>
                    </m:r>
                  </m:oMath>
                </a14:m>
                <a:endPara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13" name="字幕 2">
                <a:extLst>
                  <a:ext uri="{FF2B5EF4-FFF2-40B4-BE49-F238E27FC236}">
                    <a16:creationId xmlns:a16="http://schemas.microsoft.com/office/drawing/2014/main" id="{FF8DA9DC-B721-4BDA-A598-D65C228C31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00000" y="1609824"/>
                <a:ext cx="7920000" cy="518645"/>
              </a:xfrm>
              <a:prstGeom prst="rect">
                <a:avLst/>
              </a:prstGeom>
              <a:blipFill>
                <a:blip r:embed="rId3"/>
                <a:stretch>
                  <a:fillRect l="-1617" t="-16471" b="-2823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ysDot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字幕 2">
                <a:extLst>
                  <a:ext uri="{FF2B5EF4-FFF2-40B4-BE49-F238E27FC236}">
                    <a16:creationId xmlns:a16="http://schemas.microsoft.com/office/drawing/2014/main" id="{7BF6552A-D424-4960-9583-FD05880298A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00000" y="2174600"/>
                <a:ext cx="7920000" cy="10968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12700">
                    <a:solidFill>
                      <a:srgbClr val="000000"/>
                    </a:solidFill>
                    <a:prstDash val="sysDot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1pPr>
                <a:lvl2pPr marL="6858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よって，この関数は </a:t>
                </a:r>
                <a14:m>
                  <m:oMath xmlns:m="http://schemas.openxmlformats.org/officeDocument/2006/math">
                    <m:r>
                      <a:rPr kumimoji="1" lang="en-US" altLang="ja-JP" sz="2800" b="0" i="1" u="none" strike="noStrike" kern="1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kumimoji="1" lang="en-US" altLang="ja-JP" sz="2800" b="0" i="1" u="none" strike="noStrike" kern="1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=−</m:t>
                    </m:r>
                  </m:oMath>
                </a14:m>
                <a:r>
                  <a:rPr kumimoji="1" lang="en-US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1</a:t>
                </a: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 で最小値</a:t>
                </a: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游ゴシック" panose="020B0400000000000000" pitchFamily="50" charset="-128"/>
                    <a:ea typeface="游ゴシック" panose="020B0400000000000000" pitchFamily="50" charset="-128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ja-JP" sz="28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1</m:t>
                    </m:r>
                  </m:oMath>
                </a14:m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 をとる。</a:t>
                </a:r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また，</a:t>
                </a:r>
                <a:r>
                  <a:rPr kumimoji="1" lang="en-US" altLang="ja-JP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uken Roman" panose="00000400000000000000" pitchFamily="2" charset="2"/>
                    <a:ea typeface="游ゴシック" panose="020B0400000000000000" pitchFamily="50" charset="-128"/>
                    <a:cs typeface="Times New Roman" panose="02020603050405020304" pitchFamily="18" charset="0"/>
                  </a:rPr>
                  <a:t> </a:t>
                </a: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最大値はない。</a:t>
                </a:r>
              </a:p>
            </p:txBody>
          </p:sp>
        </mc:Choice>
        <mc:Fallback xmlns="">
          <p:sp>
            <p:nvSpPr>
              <p:cNvPr id="14" name="字幕 2">
                <a:extLst>
                  <a:ext uri="{FF2B5EF4-FFF2-40B4-BE49-F238E27FC236}">
                    <a16:creationId xmlns:a16="http://schemas.microsoft.com/office/drawing/2014/main" id="{7BF6552A-D424-4960-9583-FD05880298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00000" y="2174600"/>
                <a:ext cx="7920000" cy="1096869"/>
              </a:xfrm>
              <a:prstGeom prst="rect">
                <a:avLst/>
              </a:prstGeom>
              <a:blipFill>
                <a:blip r:embed="rId4"/>
                <a:stretch>
                  <a:fillRect l="-1617" t="-8333" b="-1388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ysDot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字幕 2">
                <a:extLst>
                  <a:ext uri="{FF2B5EF4-FFF2-40B4-BE49-F238E27FC236}">
                    <a16:creationId xmlns:a16="http://schemas.microsoft.com/office/drawing/2014/main" id="{E8DF0EC8-F92F-406B-9F89-F98CF1DC886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20000" y="3673645"/>
                <a:ext cx="3600000" cy="5186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12700">
                    <a:solidFill>
                      <a:srgbClr val="000000"/>
                    </a:solidFill>
                    <a:prstDash val="sysDot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1pPr>
                <a:lvl2pPr marL="6858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en-US" altLang="ja-JP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(4)</a:t>
                </a: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　</a:t>
                </a:r>
                <a14:m>
                  <m:oMath xmlns:m="http://schemas.openxmlformats.org/officeDocument/2006/math">
                    <m:r>
                      <a:rPr kumimoji="1" lang="en-US" altLang="ja-JP" sz="2800" b="0" i="1" u="none" strike="noStrike" kern="1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kumimoji="1" lang="en-US" altLang="ja-JP" sz="2800" b="0" i="1" u="none" strike="noStrike" kern="1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kumimoji="1" lang="ja-JP" altLang="ja-JP" sz="2800" b="0" i="1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1" lang="en-US" altLang="ja-JP" sz="2800" b="0" i="1" u="none" strike="noStrike" kern="1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  <m:r>
                          <a:rPr kumimoji="1" lang="en-US" altLang="ja-JP" sz="2800" b="0" i="1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kumimoji="1" lang="en-US" altLang="ja-JP" sz="2800" b="0" i="1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kumimoji="1" lang="en-US" altLang="ja-JP" sz="2800" b="0" i="1" u="none" strike="noStrike" kern="1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+6</m:t>
                    </m:r>
                    <m:r>
                      <a:rPr kumimoji="1" lang="en-US" altLang="ja-JP" sz="2800" b="0" i="1" u="none" strike="noStrike" kern="1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endPara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15" name="字幕 2">
                <a:extLst>
                  <a:ext uri="{FF2B5EF4-FFF2-40B4-BE49-F238E27FC236}">
                    <a16:creationId xmlns:a16="http://schemas.microsoft.com/office/drawing/2014/main" id="{E8DF0EC8-F92F-406B-9F89-F98CF1DC88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0000" y="3673645"/>
                <a:ext cx="3600000" cy="518645"/>
              </a:xfrm>
              <a:prstGeom prst="rect">
                <a:avLst/>
              </a:prstGeom>
              <a:blipFill>
                <a:blip r:embed="rId5"/>
                <a:stretch>
                  <a:fillRect l="-3384" t="-17647" b="-2823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ysDot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字幕 2">
                <a:extLst>
                  <a:ext uri="{FF2B5EF4-FFF2-40B4-BE49-F238E27FC236}">
                    <a16:creationId xmlns:a16="http://schemas.microsoft.com/office/drawing/2014/main" id="{25965B69-435D-43D9-A1B2-E5129950277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00000" y="4391138"/>
                <a:ext cx="7920000" cy="7427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12700">
                    <a:solidFill>
                      <a:srgbClr val="000000"/>
                    </a:solidFill>
                    <a:prstDash val="sysDot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1pPr>
                <a:lvl2pPr marL="6858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9pPr>
              </a:lstStyle>
              <a:p>
                <a:pPr lvl="0" eaLnBrk="1" hangingPunct="1">
                  <a:lnSpc>
                    <a:spcPts val="3600"/>
                  </a:lnSpc>
                  <a:buNone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この関数の式を変形すると </a:t>
                </a:r>
                <a14:m>
                  <m:oMath xmlns:m="http://schemas.openxmlformats.org/officeDocument/2006/math">
                    <m:r>
                      <a:rPr kumimoji="1" lang="en-US" altLang="ja-JP" sz="2800" b="0" i="1" u="none" strike="noStrike" kern="1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kumimoji="1" lang="en-US" altLang="ja-JP" sz="2800" b="0" i="1" u="none" strike="noStrike" kern="1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=−</m:t>
                    </m:r>
                    <m:sSup>
                      <m:sSupPr>
                        <m:ctrlPr>
                          <a:rPr kumimoji="1" lang="ja-JP" altLang="ja-JP" sz="2800" b="0" i="1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1" lang="en-US" altLang="ja-JP" sz="2800" b="0" i="1" u="none" strike="noStrike" kern="1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d>
                          <m:dPr>
                            <m:ctrlPr>
                              <a:rPr kumimoji="1" lang="ja-JP" altLang="ja-JP" sz="2800" b="0" i="1" u="none" strike="noStrike" kern="1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1" lang="en-US" altLang="ja-JP" sz="2800" b="0" i="1" u="none" strike="noStrike" kern="100" cap="none" spc="0" normalizeH="0" baseline="0" noProof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kumimoji="1" lang="en-US" altLang="ja-JP" sz="2800" b="0" i="1" u="none" strike="noStrike" kern="1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ja-JP" alt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en-US" altLang="ja-JP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kumimoji="1" lang="en-US" altLang="ja-JP" sz="2800" b="0" i="1" u="none" strike="noStrike" kern="1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kumimoji="1" lang="en-US" altLang="ja-JP" sz="2800" b="0" i="1" u="none" strike="noStrike" kern="1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ja-JP" alt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kumimoji="1" lang="ja-JP" altLang="en-US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16" name="字幕 2">
                <a:extLst>
                  <a:ext uri="{FF2B5EF4-FFF2-40B4-BE49-F238E27FC236}">
                    <a16:creationId xmlns:a16="http://schemas.microsoft.com/office/drawing/2014/main" id="{25965B69-435D-43D9-A1B2-E512995027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00000" y="4391138"/>
                <a:ext cx="7920000" cy="742781"/>
              </a:xfrm>
              <a:prstGeom prst="rect">
                <a:avLst/>
              </a:prstGeom>
              <a:blipFill>
                <a:blip r:embed="rId6"/>
                <a:stretch>
                  <a:fillRect l="-1617" t="-1393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ysDot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字幕 2">
                <a:extLst>
                  <a:ext uri="{FF2B5EF4-FFF2-40B4-BE49-F238E27FC236}">
                    <a16:creationId xmlns:a16="http://schemas.microsoft.com/office/drawing/2014/main" id="{D5082011-DC1D-4C77-B58D-7DC4B5866A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00000" y="5196391"/>
                <a:ext cx="7920000" cy="10968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12700">
                    <a:solidFill>
                      <a:srgbClr val="000000"/>
                    </a:solidFill>
                    <a:prstDash val="sysDot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kumimoji="1" sz="2800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1pPr>
                <a:lvl2pPr marL="6858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400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 sz="2000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umimoji="1">
                    <a:solidFill>
                      <a:schemeClr val="tx1"/>
                    </a:solidFill>
                    <a:latin typeface="游ゴシック" panose="020B0400000000000000" pitchFamily="50" charset="-128"/>
                    <a:ea typeface="游ゴシック" panose="020B0400000000000000" pitchFamily="50" charset="-128"/>
                  </a:defRPr>
                </a:lvl9pPr>
              </a:lstStyle>
              <a:p>
                <a:pPr lvl="0" eaLnBrk="1" hangingPunct="1">
                  <a:lnSpc>
                    <a:spcPts val="3600"/>
                  </a:lnSpc>
                  <a:buNone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よって，この関数は </a:t>
                </a:r>
                <a14:m>
                  <m:oMath xmlns:m="http://schemas.openxmlformats.org/officeDocument/2006/math">
                    <m:r>
                      <a:rPr kumimoji="1" lang="en-US" altLang="ja-JP" sz="2800" b="0" i="1" u="none" strike="noStrike" kern="1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kumimoji="1" lang="en-US" altLang="ja-JP" sz="2800" b="0" i="1" u="none" strike="noStrike" kern="1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ja-JP" alt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 で最大値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ja-JP" alt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US" altLang="ja-JP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 をとる。</a:t>
                </a:r>
                <a:endParaRPr kumimoji="1" lang="en-US" altLang="ja-JP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+mn-cs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ts val="3600"/>
                  </a:lnSpc>
                  <a:spcBef>
                    <a:spcPts val="100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tabLst/>
                  <a:defRPr/>
                </a:pP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また，</a:t>
                </a:r>
                <a:r>
                  <a:rPr kumimoji="1" lang="en-US" altLang="ja-JP" sz="28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uken Roman" panose="00000400000000000000" pitchFamily="2" charset="2"/>
                    <a:ea typeface="游ゴシック" panose="020B0400000000000000" pitchFamily="50" charset="-128"/>
                    <a:cs typeface="Times New Roman" panose="02020603050405020304" pitchFamily="18" charset="0"/>
                  </a:rPr>
                  <a:t> </a:t>
                </a:r>
                <a:r>
                  <a:rPr kumimoji="1" lang="ja-JP" alt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rPr>
                  <a:t>最小値はない。</a:t>
                </a:r>
              </a:p>
            </p:txBody>
          </p:sp>
        </mc:Choice>
        <mc:Fallback xmlns="">
          <p:sp>
            <p:nvSpPr>
              <p:cNvPr id="17" name="字幕 2">
                <a:extLst>
                  <a:ext uri="{FF2B5EF4-FFF2-40B4-BE49-F238E27FC236}">
                    <a16:creationId xmlns:a16="http://schemas.microsoft.com/office/drawing/2014/main" id="{D5082011-DC1D-4C77-B58D-7DC4B5866A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00000" y="5196391"/>
                <a:ext cx="7920000" cy="1096869"/>
              </a:xfrm>
              <a:prstGeom prst="rect">
                <a:avLst/>
              </a:prstGeom>
              <a:blipFill>
                <a:blip r:embed="rId7"/>
                <a:stretch>
                  <a:fillRect l="-1617" t="-10000" b="-1388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prstDash val="sysDot"/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図 18">
            <a:extLst>
              <a:ext uri="{FF2B5EF4-FFF2-40B4-BE49-F238E27FC236}">
                <a16:creationId xmlns:a16="http://schemas.microsoft.com/office/drawing/2014/main" id="{2CF96918-BE30-4B15-BF82-10652629F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0500" y="1219200"/>
            <a:ext cx="2416175" cy="233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1401888E-90AE-4566-AB67-9565E14A6B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9713" y="3844925"/>
            <a:ext cx="2366962" cy="233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8593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748</Words>
  <PresentationFormat>ワイド画面</PresentationFormat>
  <Paragraphs>50</Paragraphs>
  <Slides>6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ＭＳ Ｐゴシック</vt:lpstr>
      <vt:lpstr>游ゴシック</vt:lpstr>
      <vt:lpstr>游ゴシック Light</vt:lpstr>
      <vt:lpstr>Arial</vt:lpstr>
      <vt:lpstr>Cambria Math</vt:lpstr>
      <vt:lpstr>Suken Roman</vt:lpstr>
      <vt:lpstr>Office テーマ</vt:lpstr>
      <vt:lpstr>Studyaid D.B.</vt:lpstr>
      <vt:lpstr>3　2次関数の最大と最小　　　A 2次関数の最大と最小　　　　　(教科書p.92)</vt:lpstr>
      <vt:lpstr>3　2次関数の最大と最小　　　A 2次関数の最大と最小　　　　　(教科書p.92)</vt:lpstr>
      <vt:lpstr>3　2次関数の最大と最小　　　A 2次関数の最大と最小　　　　　(教科書p.93)</vt:lpstr>
      <vt:lpstr>3　2次関数の最大と最小　　　A 2次関数の最大と最小　　　　　(教科書p.93)</vt:lpstr>
      <vt:lpstr>3　2次関数の最大と最小　　　A 2次関数の最大と最小　　　　　(教科書p.93)</vt:lpstr>
      <vt:lpstr>3　2次関数の最大と最小　　　A 2次関数の最大と最小　　　　　(教科書p.93)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2021-02-06T06:26:21Z</cp:lastPrinted>
  <dcterms:created xsi:type="dcterms:W3CDTF">2021-02-06T04:59:17Z</dcterms:created>
  <dcterms:modified xsi:type="dcterms:W3CDTF">2021-05-06T05:06:12Z</dcterms:modified>
</cp:coreProperties>
</file>