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3" r:id="rId11"/>
    <p:sldId id="271" r:id="rId12"/>
    <p:sldId id="272" r:id="rId13"/>
  </p:sldIdLst>
  <p:sldSz cx="12192000" cy="6858000"/>
  <p:notesSz cx="9934575" cy="6802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EF"/>
    <a:srgbClr val="FFAFAF"/>
    <a:srgbClr val="FFE7E7"/>
    <a:srgbClr val="FFD9D9"/>
    <a:srgbClr val="FF9999"/>
    <a:srgbClr val="FFD5D5"/>
    <a:srgbClr val="FF5050"/>
    <a:srgbClr val="FFCCCC"/>
    <a:srgbClr val="EB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9" autoAdjust="0"/>
    <p:restoredTop sz="94660"/>
  </p:normalViewPr>
  <p:slideViewPr>
    <p:cSldViewPr snapToGrid="0">
      <p:cViewPr>
        <p:scale>
          <a:sx n="70" d="100"/>
          <a:sy n="7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4C82D-0D88-414F-AFFF-6F8C43BE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E8AB-D38A-48F2-9D82-2BD78C1F33E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517E5B-2A87-4E42-9017-8C7CEA56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E08108-345E-4BBF-B51C-C904D6EC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CD85-FE48-4D38-9889-9DC0DE6CB2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64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AB34E-0236-4D13-886A-EAA2007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748C-762C-4D1C-B58C-3C1C7FA4D793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93946-3D1E-47FD-B9A4-6EC59B3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C8807-D774-419C-8630-435A7684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17B0-7F78-4EAA-99FC-04D62C02D7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69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44D5F-618D-406B-8E1D-3F68DA2F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CD586-55F6-4B97-B856-8CE9E25BA520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A1DBD-8559-4AF1-8702-3FC8E32C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7EE32-34D2-46DA-9FAC-99A0FD3D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1C393-CF96-44B3-ABD5-DCC7A36E39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422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756C2-60A8-4118-A573-94B0071E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A9E44-19B5-4226-8FFD-BA6ED53D517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8896-95C0-4953-AC62-06DEDDA0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27598-9C6E-44F2-A022-6F007857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C5247-0402-4202-A888-83D5ECDFE3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5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879AB-6ABD-43DD-B57F-747CBAFC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5231-97BF-480B-B1A2-172DDB2DBA79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9F146-39F1-4ACE-93FE-E1332FCB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CDEE01-EC70-4786-B1D2-1722789E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7C006-7751-4E75-8433-10C5CB0A1A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2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69949B6-D34E-4840-8AD8-88961D63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2939-480C-44D8-AF64-9B60BAFBC44A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0D16354-A434-45F0-98A0-25316724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8ED7AD-4FF0-407B-810D-C948C041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3639-B2D4-48E0-8FF9-1B2F2C123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8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E408994-07C8-4ED9-9856-71F63104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CD2A-A0D4-45A6-BB25-5C9D79C06609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7D3C0F8-5A0E-4D17-A797-49FA8BA7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A59B524-C2D0-4293-8502-98BF81A6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7FC8-ABAB-43BB-92E4-5D4C74B86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5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454FEC6-91B0-41D5-B2F5-5E38168F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20D8-B234-430D-A6AD-44296E63AB61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54308E1-94BE-4368-BEEB-3FC255D5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3B22E32-C598-455B-A7CB-7D739038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3BDDF-8922-44FA-9419-96B0B5AF9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1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D1974C9-8125-4D18-842F-9E02DA09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C4EDE-E68F-4096-B38E-43CB0B19ACD1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8B27631-8B5B-45E3-ACF4-F2E9C2A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D4EEAFF-AC89-41D6-AD11-2D427F96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E798-4C71-40FD-8AF0-409708E89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5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80AF43-00A9-41ED-8148-6D773003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1A7B-13B2-4CF6-A2DD-2F6D9B489DD0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665BFE6-0C3A-44D1-A641-89CB14E7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6F4FAB-92CD-4C86-839A-C67A132A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6AF51-79C4-4D63-82AD-F923DF071D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9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6C2A1A5-D576-4F99-9C60-E70AA41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0714-51F5-49C4-8EA1-434A611A7DC2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7C48F13-CEB3-4EEB-89DE-7FD2D24F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4922EC-F40B-4FCB-8771-9121D17B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32B4-D168-4C0A-992E-155F0EC936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1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C75994-32F8-44D0-B723-4F3970DD0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450E932-FCC1-45C9-97A1-36D11D0B9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741C6-9D42-4C79-AB1A-60878001C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37AC-5622-46F8-8402-8F7A3C86BB64}" type="datetimeFigureOut">
              <a:rPr lang="ja-JP" altLang="en-US"/>
              <a:pPr>
                <a:defRPr/>
              </a:pPr>
              <a:t>2021/5/11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10699-223E-4F15-B38A-48F7C3190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680C8-FED0-41F4-9E3F-9BD8B01A2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4DFCEF-CC1E-47A4-8E56-B395C9A1CC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18" Type="http://schemas.openxmlformats.org/officeDocument/2006/relationships/image" Target="../media/image67.png"/><Relationship Id="rId26" Type="http://schemas.openxmlformats.org/officeDocument/2006/relationships/image" Target="../media/image75.png"/><Relationship Id="rId3" Type="http://schemas.openxmlformats.org/officeDocument/2006/relationships/image" Target="../media/image52.png"/><Relationship Id="rId21" Type="http://schemas.openxmlformats.org/officeDocument/2006/relationships/image" Target="../media/image70.png"/><Relationship Id="rId34" Type="http://schemas.openxmlformats.org/officeDocument/2006/relationships/image" Target="../media/image83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17" Type="http://schemas.openxmlformats.org/officeDocument/2006/relationships/image" Target="../media/image66.png"/><Relationship Id="rId25" Type="http://schemas.openxmlformats.org/officeDocument/2006/relationships/image" Target="../media/image74.png"/><Relationship Id="rId33" Type="http://schemas.openxmlformats.org/officeDocument/2006/relationships/image" Target="../media/image82.png"/><Relationship Id="rId2" Type="http://schemas.openxmlformats.org/officeDocument/2006/relationships/image" Target="../media/image51.png"/><Relationship Id="rId16" Type="http://schemas.openxmlformats.org/officeDocument/2006/relationships/image" Target="../media/image65.png"/><Relationship Id="rId20" Type="http://schemas.openxmlformats.org/officeDocument/2006/relationships/image" Target="../media/image69.png"/><Relationship Id="rId29" Type="http://schemas.openxmlformats.org/officeDocument/2006/relationships/image" Target="../media/image7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24" Type="http://schemas.openxmlformats.org/officeDocument/2006/relationships/image" Target="../media/image73.png"/><Relationship Id="rId32" Type="http://schemas.openxmlformats.org/officeDocument/2006/relationships/image" Target="../media/image81.png"/><Relationship Id="rId5" Type="http://schemas.openxmlformats.org/officeDocument/2006/relationships/image" Target="../media/image54.png"/><Relationship Id="rId15" Type="http://schemas.openxmlformats.org/officeDocument/2006/relationships/image" Target="../media/image64.png"/><Relationship Id="rId23" Type="http://schemas.openxmlformats.org/officeDocument/2006/relationships/image" Target="../media/image72.png"/><Relationship Id="rId28" Type="http://schemas.openxmlformats.org/officeDocument/2006/relationships/image" Target="../media/image77.png"/><Relationship Id="rId10" Type="http://schemas.openxmlformats.org/officeDocument/2006/relationships/image" Target="../media/image59.png"/><Relationship Id="rId19" Type="http://schemas.openxmlformats.org/officeDocument/2006/relationships/image" Target="../media/image68.png"/><Relationship Id="rId31" Type="http://schemas.openxmlformats.org/officeDocument/2006/relationships/image" Target="../media/image80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Relationship Id="rId22" Type="http://schemas.openxmlformats.org/officeDocument/2006/relationships/image" Target="../media/image71.png"/><Relationship Id="rId27" Type="http://schemas.openxmlformats.org/officeDocument/2006/relationships/image" Target="../media/image76.png"/><Relationship Id="rId30" Type="http://schemas.openxmlformats.org/officeDocument/2006/relationships/image" Target="../media/image7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展開の公式を逆に利用すると，因数分解の公式が得られる。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因数分解の公式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１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pt-BR" altLang="ja-JP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2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pt-BR" altLang="ja-JP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(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+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)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 　</a:t>
                </a:r>
                <a:r>
                  <a:rPr lang="pt-BR" altLang="ja-JP" sz="2800" dirty="0"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−2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pt-BR" altLang="ja-JP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(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−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)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　　　 ２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</m:t>
                    </m:r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pt-BR" altLang="ja-JP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d>
                      <m:dPr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+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</m:d>
                    <m:d>
                      <m:dPr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−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</m:d>
                  </m:oMath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３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pt-BR" altLang="ja-JP" sz="280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pt-BR" altLang="ja-JP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d>
                      <m:dPr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+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</m:t>
                        </m:r>
                      </m:e>
                    </m:d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𝑎𝑏</m:t>
                    </m:r>
                    <m:r>
                      <a:rPr lang="pt-BR" altLang="ja-JP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(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)(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)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86381A-D137-47FF-88F8-87856BBD4B2B}"/>
              </a:ext>
            </a:extLst>
          </p:cNvPr>
          <p:cNvSpPr/>
          <p:nvPr/>
        </p:nvSpPr>
        <p:spPr>
          <a:xfrm>
            <a:off x="4835455" y="2777709"/>
            <a:ext cx="1388879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4063019-766A-44E1-8954-0A57C32D811C}"/>
              </a:ext>
            </a:extLst>
          </p:cNvPr>
          <p:cNvSpPr/>
          <p:nvPr/>
        </p:nvSpPr>
        <p:spPr>
          <a:xfrm>
            <a:off x="4835454" y="3384635"/>
            <a:ext cx="1388879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D533B49-7972-4D27-811E-361961B8C5F9}"/>
              </a:ext>
            </a:extLst>
          </p:cNvPr>
          <p:cNvSpPr/>
          <p:nvPr/>
        </p:nvSpPr>
        <p:spPr>
          <a:xfrm>
            <a:off x="3797465" y="4107531"/>
            <a:ext cx="2346659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ABCB23C-9376-4FA9-8A04-D6586B833F97}"/>
              </a:ext>
            </a:extLst>
          </p:cNvPr>
          <p:cNvSpPr/>
          <p:nvPr/>
        </p:nvSpPr>
        <p:spPr>
          <a:xfrm>
            <a:off x="5574630" y="4878553"/>
            <a:ext cx="2346659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455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79C4EB-87BB-4599-B443-501AF59E9DA5}"/>
              </a:ext>
            </a:extLst>
          </p:cNvPr>
          <p:cNvSpPr/>
          <p:nvPr/>
        </p:nvSpPr>
        <p:spPr>
          <a:xfrm>
            <a:off x="695325" y="1078414"/>
            <a:ext cx="1021180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p.19)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例１７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3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+14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+8</m:t>
                    </m:r>
                  </m:oMath>
                </a14:m>
                <a:r>
                  <a:rPr lang="ja-JP" altLang="en-US" sz="280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の因数分解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/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因数分解の公式</a:t>
                </a:r>
                <a:r>
                  <a:rPr lang="en-US" altLang="ja-JP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</a:t>
                </a:r>
              </a:p>
              <a:p>
                <a:pPr algn="l"/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=3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=14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=8</m:t>
                    </m:r>
                  </m:oMath>
                </a14:m>
                <a:endParaRPr lang="en-US" altLang="ja-JP" sz="2800" b="0" i="0" u="none" strike="noStrike" baseline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/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となる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𝑑</m:t>
                    </m:r>
                  </m:oMath>
                </a14:m>
                <a:r>
                  <a:rPr lang="ja-JP" altLang="en-US" sz="2800" b="0" i="0" u="none" strike="noStrike" baseline="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 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をみつければよい。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/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①　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=3 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</a:t>
                </a:r>
                <a:r>
                  <a:rPr lang="ja-JP" altLang="en-US" sz="2800" b="0" i="0" u="none" strike="noStrike" baseline="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 </a:t>
                </a:r>
                <a:r>
                  <a:rPr lang="en-US" altLang="ja-JP" sz="2800" b="0" i="0" u="none" strike="noStrike" baseline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3 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を積に分解すると</a:t>
                </a:r>
                <a:endParaRPr lang="en-US" altLang="ja-JP" sz="2800" b="0" i="0" u="none" strike="noStrike" baseline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/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　　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</a:t>
                </a:r>
                <a:r>
                  <a:rPr lang="en-US" altLang="ja-JP" sz="2800" b="0" i="0" u="none" strike="noStrike" baseline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1×3</a:t>
                </a:r>
              </a:p>
              <a:p>
                <a:pPr algn="l"/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</a:t>
                </a:r>
                <a:r>
                  <a:rPr lang="en-US" altLang="ja-JP" sz="2800" b="0" dirty="0"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=8 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</a:t>
                </a:r>
                <a:r>
                  <a:rPr lang="ja-JP" altLang="en-US" sz="2800" b="0" i="0" u="none" strike="noStrike" baseline="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 </a:t>
                </a:r>
                <a:r>
                  <a:rPr lang="en-US" altLang="ja-JP" sz="2800" b="0" i="0" u="none" strike="noStrike" baseline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8 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を積に分解すると</a:t>
                </a:r>
                <a:endParaRPr lang="en-US" altLang="ja-JP" sz="2800" b="0" i="0" u="none" strike="noStrike" baseline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/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                              </a:t>
                </a:r>
                <a:r>
                  <a:rPr lang="en-US" altLang="ja-JP" sz="2800" b="0" i="0" u="none" strike="noStrike" baseline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1×8</a:t>
                </a:r>
                <a:r>
                  <a:rPr lang="ja-JP" altLang="en-US" sz="2800" b="0" i="0" u="none" strike="noStrike" baseline="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i="0" u="none" strike="noStrike" baseline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2×4</a:t>
                </a:r>
                <a:r>
                  <a:rPr lang="ja-JP" altLang="en-US" sz="2800" b="0" i="0" u="none" strike="noStrike" baseline="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(−1)×(−8)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:r>
                  <a:rPr lang="en-US" altLang="ja-JP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(−2)×(−4)</a:t>
                </a:r>
              </a:p>
              <a:p>
                <a:pPr algn="l"/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DD16DF9-E4F8-4BCE-9C6C-78F32AA7AE37}"/>
              </a:ext>
            </a:extLst>
          </p:cNvPr>
          <p:cNvSpPr/>
          <p:nvPr/>
        </p:nvSpPr>
        <p:spPr>
          <a:xfrm>
            <a:off x="4494384" y="4654947"/>
            <a:ext cx="5483805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BB36FB5-EC74-43EA-9A75-68A62F1422FA}"/>
              </a:ext>
            </a:extLst>
          </p:cNvPr>
          <p:cNvSpPr/>
          <p:nvPr/>
        </p:nvSpPr>
        <p:spPr>
          <a:xfrm>
            <a:off x="4494384" y="3613276"/>
            <a:ext cx="86368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96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p.19)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/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  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②　</a:t>
                </a:r>
                <a:r>
                  <a:rPr lang="en-US" altLang="ja-JP" sz="2800" b="0" dirty="0"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=3 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として，</a:t>
                </a:r>
                <a:endParaRPr lang="en-US" altLang="ja-JP" sz="2800" i="1" dirty="0">
                  <a:latin typeface="Cambria Math" panose="02040503050406030204" pitchFamily="18" charset="0"/>
                  <a:ea typeface="ＭＳ Ｐゴシック" panose="020B0600070205080204" pitchFamily="50" charset="-128"/>
                </a:endParaRPr>
              </a:p>
              <a:p>
                <a:pPr algn="l"/>
                <a14:m>
                  <m:oMath xmlns:m="http://schemas.openxmlformats.org/officeDocument/2006/math"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ja-JP" altLang="en-US" sz="280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ja-JP" altLang="en-US" sz="280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ja-JP" altLang="en-US" sz="280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  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ja-JP" altLang="en-US" sz="280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𝑑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の候補から</a:t>
                </a:r>
                <a:endParaRPr lang="en-US" altLang="ja-JP" sz="2800" b="0" i="0" dirty="0">
                  <a:latin typeface="Cambria Math" panose="02040503050406030204" pitchFamily="18" charset="0"/>
                  <a:ea typeface="ＭＳ Ｐゴシック" panose="020B0600070205080204" pitchFamily="50" charset="-128"/>
                </a:endParaRPr>
              </a:p>
              <a:p>
                <a:pPr algn="l"/>
                <a14:m>
                  <m:oMath xmlns:m="http://schemas.openxmlformats.org/officeDocument/2006/math">
                    <m:r>
                      <a:rPr lang="ja-JP" altLang="en-US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　　　</m:t>
                    </m:r>
                    <m:r>
                      <a:rPr lang="en-US" altLang="ja-JP" sz="2800" b="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　</m:t>
                    </m:r>
                    <m:r>
                      <a:rPr lang="en-US" altLang="ja-JP" sz="2800" b="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</m:t>
                    </m:r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 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=14 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となるも</a:t>
                </a:r>
                <a:endParaRPr lang="en-US" altLang="ja-JP" sz="2800" b="0" i="0" u="none" strike="noStrike" baseline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/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  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のをさがす。このとき，右</a:t>
                </a:r>
                <a:endParaRPr lang="en-US" altLang="ja-JP" sz="2800" b="0" i="0" u="none" strike="noStrike" baseline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/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  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のような図式を利用するとよい。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t="-253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65C1703E-DE82-4141-AD5B-04A9A6BEDDCB}"/>
              </a:ext>
            </a:extLst>
          </p:cNvPr>
          <p:cNvSpPr/>
          <p:nvPr/>
        </p:nvSpPr>
        <p:spPr>
          <a:xfrm>
            <a:off x="5930672" y="5043534"/>
            <a:ext cx="534904" cy="86668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四角形: 角を丸くする 23">
            <a:extLst>
              <a:ext uri="{FF2B5EF4-FFF2-40B4-BE49-F238E27FC236}">
                <a16:creationId xmlns:a16="http://schemas.microsoft.com/office/drawing/2014/main" id="{5CBF2573-4F05-4D5B-91F3-72977CBAAE38}"/>
              </a:ext>
            </a:extLst>
          </p:cNvPr>
          <p:cNvSpPr/>
          <p:nvPr/>
        </p:nvSpPr>
        <p:spPr>
          <a:xfrm>
            <a:off x="2367321" y="4369982"/>
            <a:ext cx="3518738" cy="1521990"/>
          </a:xfrm>
          <a:custGeom>
            <a:avLst/>
            <a:gdLst>
              <a:gd name="connsiteX0" fmla="*/ 0 w 6807366"/>
              <a:gd name="connsiteY0" fmla="*/ 302380 h 1814246"/>
              <a:gd name="connsiteX1" fmla="*/ 302380 w 6807366"/>
              <a:gd name="connsiteY1" fmla="*/ 0 h 1814246"/>
              <a:gd name="connsiteX2" fmla="*/ 6504986 w 6807366"/>
              <a:gd name="connsiteY2" fmla="*/ 0 h 1814246"/>
              <a:gd name="connsiteX3" fmla="*/ 6807366 w 6807366"/>
              <a:gd name="connsiteY3" fmla="*/ 302380 h 1814246"/>
              <a:gd name="connsiteX4" fmla="*/ 6807366 w 6807366"/>
              <a:gd name="connsiteY4" fmla="*/ 1511866 h 1814246"/>
              <a:gd name="connsiteX5" fmla="*/ 6504986 w 6807366"/>
              <a:gd name="connsiteY5" fmla="*/ 1814246 h 1814246"/>
              <a:gd name="connsiteX6" fmla="*/ 302380 w 6807366"/>
              <a:gd name="connsiteY6" fmla="*/ 1814246 h 1814246"/>
              <a:gd name="connsiteX7" fmla="*/ 0 w 6807366"/>
              <a:gd name="connsiteY7" fmla="*/ 1511866 h 1814246"/>
              <a:gd name="connsiteX8" fmla="*/ 0 w 6807366"/>
              <a:gd name="connsiteY8" fmla="*/ 302380 h 1814246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504986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516333 h 1818713"/>
              <a:gd name="connsiteX8" fmla="*/ 0 w 6807366"/>
              <a:gd name="connsiteY8" fmla="*/ 130384 h 1818713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504986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644670 h 1818713"/>
              <a:gd name="connsiteX8" fmla="*/ 0 w 6807366"/>
              <a:gd name="connsiteY8" fmla="*/ 130384 h 1818713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633323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644670 h 1818713"/>
              <a:gd name="connsiteX8" fmla="*/ 0 w 6807366"/>
              <a:gd name="connsiteY8" fmla="*/ 130384 h 1818713"/>
              <a:gd name="connsiteX0" fmla="*/ 0 w 6808698"/>
              <a:gd name="connsiteY0" fmla="*/ 130384 h 1818713"/>
              <a:gd name="connsiteX1" fmla="*/ 302380 w 6808698"/>
              <a:gd name="connsiteY1" fmla="*/ 4467 h 1818713"/>
              <a:gd name="connsiteX2" fmla="*/ 6633323 w 6808698"/>
              <a:gd name="connsiteY2" fmla="*/ 4467 h 1818713"/>
              <a:gd name="connsiteX3" fmla="*/ 6807366 w 6808698"/>
              <a:gd name="connsiteY3" fmla="*/ 306847 h 1818713"/>
              <a:gd name="connsiteX4" fmla="*/ 6807366 w 6808698"/>
              <a:gd name="connsiteY4" fmla="*/ 1516333 h 1818713"/>
              <a:gd name="connsiteX5" fmla="*/ 6665407 w 6808698"/>
              <a:gd name="connsiteY5" fmla="*/ 1818713 h 1818713"/>
              <a:gd name="connsiteX6" fmla="*/ 302380 w 6808698"/>
              <a:gd name="connsiteY6" fmla="*/ 1818713 h 1818713"/>
              <a:gd name="connsiteX7" fmla="*/ 0 w 6808698"/>
              <a:gd name="connsiteY7" fmla="*/ 1644670 h 1818713"/>
              <a:gd name="connsiteX8" fmla="*/ 0 w 6808698"/>
              <a:gd name="connsiteY8" fmla="*/ 130384 h 181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08698" h="1818713">
                <a:moveTo>
                  <a:pt x="0" y="130384"/>
                </a:moveTo>
                <a:cubicBezTo>
                  <a:pt x="0" y="-36616"/>
                  <a:pt x="135380" y="4467"/>
                  <a:pt x="302380" y="4467"/>
                </a:cubicBezTo>
                <a:lnTo>
                  <a:pt x="6633323" y="4467"/>
                </a:lnTo>
                <a:cubicBezTo>
                  <a:pt x="6800323" y="4467"/>
                  <a:pt x="6807366" y="139847"/>
                  <a:pt x="6807366" y="306847"/>
                </a:cubicBezTo>
                <a:lnTo>
                  <a:pt x="6807366" y="1516333"/>
                </a:lnTo>
                <a:cubicBezTo>
                  <a:pt x="6807366" y="1683333"/>
                  <a:pt x="6832407" y="1818713"/>
                  <a:pt x="6665407" y="1818713"/>
                </a:cubicBezTo>
                <a:lnTo>
                  <a:pt x="302380" y="1818713"/>
                </a:lnTo>
                <a:cubicBezTo>
                  <a:pt x="135380" y="1818713"/>
                  <a:pt x="0" y="1811670"/>
                  <a:pt x="0" y="1644670"/>
                </a:cubicBezTo>
                <a:lnTo>
                  <a:pt x="0" y="130384"/>
                </a:lnTo>
                <a:close/>
              </a:path>
            </a:pathLst>
          </a:custGeom>
          <a:solidFill>
            <a:srgbClr val="CCECFF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BAE6EAB-7857-48AA-851E-922D21453280}"/>
                  </a:ext>
                </a:extLst>
              </p:cNvPr>
              <p:cNvSpPr txBox="1"/>
              <p:nvPr/>
            </p:nvSpPr>
            <p:spPr>
              <a:xfrm>
                <a:off x="4885433" y="5397946"/>
                <a:ext cx="5349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11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BAE6EAB-7857-48AA-851E-922D21453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433" y="5397946"/>
                <a:ext cx="53490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9C4E4144-067B-4C4C-82D3-2FB4CFEB1269}"/>
                  </a:ext>
                </a:extLst>
              </p:cNvPr>
              <p:cNvSpPr txBox="1"/>
              <p:nvPr/>
            </p:nvSpPr>
            <p:spPr>
              <a:xfrm>
                <a:off x="2399406" y="5397946"/>
                <a:ext cx="5349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3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9C4E4144-067B-4C4C-82D3-2FB4CFEB1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406" y="5397946"/>
                <a:ext cx="53490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EA44392-3B36-4D13-A3C3-475D22066B7D}"/>
                  </a:ext>
                </a:extLst>
              </p:cNvPr>
              <p:cNvSpPr txBox="1"/>
              <p:nvPr/>
            </p:nvSpPr>
            <p:spPr>
              <a:xfrm>
                <a:off x="3754969" y="5403036"/>
                <a:ext cx="5349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8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EA44392-3B36-4D13-A3C3-475D22066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969" y="5403036"/>
                <a:ext cx="53490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6D6D9F8E-B6EC-4828-A0D7-5C0DEFC6C2E7}"/>
                  </a:ext>
                </a:extLst>
              </p:cNvPr>
              <p:cNvSpPr txBox="1"/>
              <p:nvPr/>
            </p:nvSpPr>
            <p:spPr>
              <a:xfrm>
                <a:off x="2399405" y="4342365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6D6D9F8E-B6EC-4828-A0D7-5C0DEFC6C2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405" y="4342365"/>
                <a:ext cx="53490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42F8F9D2-7DC0-4719-B6A6-41D73F85CDA3}"/>
                  </a:ext>
                </a:extLst>
              </p:cNvPr>
              <p:cNvSpPr txBox="1"/>
              <p:nvPr/>
            </p:nvSpPr>
            <p:spPr>
              <a:xfrm>
                <a:off x="2399405" y="4878176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3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42F8F9D2-7DC0-4719-B6A6-41D73F85C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9405" y="4878176"/>
                <a:ext cx="53490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572F803-9409-4F76-BB57-8405EF8BEA6F}"/>
                  </a:ext>
                </a:extLst>
              </p:cNvPr>
              <p:cNvSpPr txBox="1"/>
              <p:nvPr/>
            </p:nvSpPr>
            <p:spPr>
              <a:xfrm>
                <a:off x="3738926" y="4342365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7572F803-9409-4F76-BB57-8405EF8BE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926" y="4342365"/>
                <a:ext cx="53490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B6B2802-68C3-49F7-9101-A1D5522E4CA9}"/>
                  </a:ext>
                </a:extLst>
              </p:cNvPr>
              <p:cNvSpPr txBox="1"/>
              <p:nvPr/>
            </p:nvSpPr>
            <p:spPr>
              <a:xfrm>
                <a:off x="3738926" y="4878176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8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AB6B2802-68C3-49F7-9101-A1D5522E4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8926" y="4878176"/>
                <a:ext cx="534903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65A77AB-E670-4FF2-A87C-49613D982520}"/>
                  </a:ext>
                </a:extLst>
              </p:cNvPr>
              <p:cNvSpPr txBox="1"/>
              <p:nvPr/>
            </p:nvSpPr>
            <p:spPr>
              <a:xfrm>
                <a:off x="4885433" y="4342365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3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65A77AB-E670-4FF2-A87C-49613D982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433" y="4342365"/>
                <a:ext cx="534903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979EF40-994E-4357-BF4A-D1F7FF5FFA83}"/>
                  </a:ext>
                </a:extLst>
              </p:cNvPr>
              <p:cNvSpPr txBox="1"/>
              <p:nvPr/>
            </p:nvSpPr>
            <p:spPr>
              <a:xfrm>
                <a:off x="4885433" y="4878176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8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979EF40-994E-4357-BF4A-D1F7FF5FF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433" y="4878176"/>
                <a:ext cx="534903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C161E9EA-6253-405A-99E3-3CE98BD6C73C}"/>
              </a:ext>
            </a:extLst>
          </p:cNvPr>
          <p:cNvCxnSpPr>
            <a:cxnSpLocks/>
            <a:stCxn id="33" idx="3"/>
            <a:endCxn id="34" idx="1"/>
          </p:cNvCxnSpPr>
          <p:nvPr/>
        </p:nvCxnSpPr>
        <p:spPr>
          <a:xfrm flipV="1">
            <a:off x="2934308" y="4603975"/>
            <a:ext cx="804618" cy="53581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1A947C99-1159-49F8-8164-0DF47FDCDDDC}"/>
              </a:ext>
            </a:extLst>
          </p:cNvPr>
          <p:cNvCxnSpPr>
            <a:cxnSpLocks/>
          </p:cNvCxnSpPr>
          <p:nvPr/>
        </p:nvCxnSpPr>
        <p:spPr>
          <a:xfrm>
            <a:off x="4273829" y="4603975"/>
            <a:ext cx="611604" cy="0"/>
          </a:xfrm>
          <a:prstGeom prst="straightConnector1">
            <a:avLst/>
          </a:prstGeom>
          <a:ln w="127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8768F9A6-E7A6-4AA3-8CB0-8EAAE2FC3CC1}"/>
              </a:ext>
            </a:extLst>
          </p:cNvPr>
          <p:cNvCxnSpPr>
            <a:cxnSpLocks/>
            <a:stCxn id="32" idx="3"/>
            <a:endCxn id="35" idx="1"/>
          </p:cNvCxnSpPr>
          <p:nvPr/>
        </p:nvCxnSpPr>
        <p:spPr>
          <a:xfrm>
            <a:off x="2934308" y="4603975"/>
            <a:ext cx="804618" cy="53581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8D7A9A3A-AC17-475B-8D16-8BA5A6AB9484}"/>
              </a:ext>
            </a:extLst>
          </p:cNvPr>
          <p:cNvCxnSpPr>
            <a:stCxn id="35" idx="3"/>
            <a:endCxn id="37" idx="1"/>
          </p:cNvCxnSpPr>
          <p:nvPr/>
        </p:nvCxnSpPr>
        <p:spPr>
          <a:xfrm>
            <a:off x="4273829" y="5139786"/>
            <a:ext cx="611604" cy="0"/>
          </a:xfrm>
          <a:prstGeom prst="straightConnector1">
            <a:avLst/>
          </a:prstGeom>
          <a:ln w="12700">
            <a:solidFill>
              <a:schemeClr val="accent2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8EAD890-16E2-4319-9221-746F5EB7583E}"/>
                  </a:ext>
                </a:extLst>
              </p:cNvPr>
              <p:cNvSpPr txBox="1"/>
              <p:nvPr/>
            </p:nvSpPr>
            <p:spPr>
              <a:xfrm>
                <a:off x="2344085" y="3780279"/>
                <a:ext cx="31935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=8 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</a:t>
                </a:r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8EAD890-16E2-4319-9221-746F5EB75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4085" y="3780279"/>
                <a:ext cx="3193503" cy="523220"/>
              </a:xfrm>
              <a:prstGeom prst="rect">
                <a:avLst/>
              </a:prstGeom>
              <a:blipFill>
                <a:blip r:embed="rId12"/>
                <a:stretch>
                  <a:fillRect t="-13953" r="-2677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乗算記号 42">
            <a:extLst>
              <a:ext uri="{FF2B5EF4-FFF2-40B4-BE49-F238E27FC236}">
                <a16:creationId xmlns:a16="http://schemas.microsoft.com/office/drawing/2014/main" id="{A3125800-131C-4E78-A6C3-3997C16F05AF}"/>
              </a:ext>
            </a:extLst>
          </p:cNvPr>
          <p:cNvSpPr/>
          <p:nvPr/>
        </p:nvSpPr>
        <p:spPr>
          <a:xfrm>
            <a:off x="5351155" y="5329885"/>
            <a:ext cx="534904" cy="602137"/>
          </a:xfrm>
          <a:prstGeom prst="mathMultiply">
            <a:avLst/>
          </a:prstGeom>
          <a:solidFill>
            <a:srgbClr val="FF3300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DDBA75C-7537-4920-8117-57769A3532FB}"/>
              </a:ext>
            </a:extLst>
          </p:cNvPr>
          <p:cNvSpPr txBox="1"/>
          <p:nvPr/>
        </p:nvSpPr>
        <p:spPr>
          <a:xfrm>
            <a:off x="5950226" y="5132321"/>
            <a:ext cx="553998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失敗</a:t>
            </a: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132112E1-14A9-4513-92B9-87315A7C9D54}"/>
              </a:ext>
            </a:extLst>
          </p:cNvPr>
          <p:cNvSpPr/>
          <p:nvPr/>
        </p:nvSpPr>
        <p:spPr>
          <a:xfrm>
            <a:off x="10751559" y="5107702"/>
            <a:ext cx="534904" cy="86668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四角形: 角を丸くする 23">
            <a:extLst>
              <a:ext uri="{FF2B5EF4-FFF2-40B4-BE49-F238E27FC236}">
                <a16:creationId xmlns:a16="http://schemas.microsoft.com/office/drawing/2014/main" id="{9F5CDA0C-DA9B-42F7-888A-F8340C202F97}"/>
              </a:ext>
            </a:extLst>
          </p:cNvPr>
          <p:cNvSpPr/>
          <p:nvPr/>
        </p:nvSpPr>
        <p:spPr>
          <a:xfrm>
            <a:off x="7188208" y="4369982"/>
            <a:ext cx="3518738" cy="1521990"/>
          </a:xfrm>
          <a:custGeom>
            <a:avLst/>
            <a:gdLst>
              <a:gd name="connsiteX0" fmla="*/ 0 w 6807366"/>
              <a:gd name="connsiteY0" fmla="*/ 302380 h 1814246"/>
              <a:gd name="connsiteX1" fmla="*/ 302380 w 6807366"/>
              <a:gd name="connsiteY1" fmla="*/ 0 h 1814246"/>
              <a:gd name="connsiteX2" fmla="*/ 6504986 w 6807366"/>
              <a:gd name="connsiteY2" fmla="*/ 0 h 1814246"/>
              <a:gd name="connsiteX3" fmla="*/ 6807366 w 6807366"/>
              <a:gd name="connsiteY3" fmla="*/ 302380 h 1814246"/>
              <a:gd name="connsiteX4" fmla="*/ 6807366 w 6807366"/>
              <a:gd name="connsiteY4" fmla="*/ 1511866 h 1814246"/>
              <a:gd name="connsiteX5" fmla="*/ 6504986 w 6807366"/>
              <a:gd name="connsiteY5" fmla="*/ 1814246 h 1814246"/>
              <a:gd name="connsiteX6" fmla="*/ 302380 w 6807366"/>
              <a:gd name="connsiteY6" fmla="*/ 1814246 h 1814246"/>
              <a:gd name="connsiteX7" fmla="*/ 0 w 6807366"/>
              <a:gd name="connsiteY7" fmla="*/ 1511866 h 1814246"/>
              <a:gd name="connsiteX8" fmla="*/ 0 w 6807366"/>
              <a:gd name="connsiteY8" fmla="*/ 302380 h 1814246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504986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516333 h 1818713"/>
              <a:gd name="connsiteX8" fmla="*/ 0 w 6807366"/>
              <a:gd name="connsiteY8" fmla="*/ 130384 h 1818713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504986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644670 h 1818713"/>
              <a:gd name="connsiteX8" fmla="*/ 0 w 6807366"/>
              <a:gd name="connsiteY8" fmla="*/ 130384 h 1818713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633323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644670 h 1818713"/>
              <a:gd name="connsiteX8" fmla="*/ 0 w 6807366"/>
              <a:gd name="connsiteY8" fmla="*/ 130384 h 1818713"/>
              <a:gd name="connsiteX0" fmla="*/ 0 w 6808698"/>
              <a:gd name="connsiteY0" fmla="*/ 130384 h 1818713"/>
              <a:gd name="connsiteX1" fmla="*/ 302380 w 6808698"/>
              <a:gd name="connsiteY1" fmla="*/ 4467 h 1818713"/>
              <a:gd name="connsiteX2" fmla="*/ 6633323 w 6808698"/>
              <a:gd name="connsiteY2" fmla="*/ 4467 h 1818713"/>
              <a:gd name="connsiteX3" fmla="*/ 6807366 w 6808698"/>
              <a:gd name="connsiteY3" fmla="*/ 306847 h 1818713"/>
              <a:gd name="connsiteX4" fmla="*/ 6807366 w 6808698"/>
              <a:gd name="connsiteY4" fmla="*/ 1516333 h 1818713"/>
              <a:gd name="connsiteX5" fmla="*/ 6665407 w 6808698"/>
              <a:gd name="connsiteY5" fmla="*/ 1818713 h 1818713"/>
              <a:gd name="connsiteX6" fmla="*/ 302380 w 6808698"/>
              <a:gd name="connsiteY6" fmla="*/ 1818713 h 1818713"/>
              <a:gd name="connsiteX7" fmla="*/ 0 w 6808698"/>
              <a:gd name="connsiteY7" fmla="*/ 1644670 h 1818713"/>
              <a:gd name="connsiteX8" fmla="*/ 0 w 6808698"/>
              <a:gd name="connsiteY8" fmla="*/ 130384 h 181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08698" h="1818713">
                <a:moveTo>
                  <a:pt x="0" y="130384"/>
                </a:moveTo>
                <a:cubicBezTo>
                  <a:pt x="0" y="-36616"/>
                  <a:pt x="135380" y="4467"/>
                  <a:pt x="302380" y="4467"/>
                </a:cubicBezTo>
                <a:lnTo>
                  <a:pt x="6633323" y="4467"/>
                </a:lnTo>
                <a:cubicBezTo>
                  <a:pt x="6800323" y="4467"/>
                  <a:pt x="6807366" y="139847"/>
                  <a:pt x="6807366" y="306847"/>
                </a:cubicBezTo>
                <a:lnTo>
                  <a:pt x="6807366" y="1516333"/>
                </a:lnTo>
                <a:cubicBezTo>
                  <a:pt x="6807366" y="1683333"/>
                  <a:pt x="6832407" y="1818713"/>
                  <a:pt x="6665407" y="1818713"/>
                </a:cubicBezTo>
                <a:lnTo>
                  <a:pt x="302380" y="1818713"/>
                </a:lnTo>
                <a:cubicBezTo>
                  <a:pt x="135380" y="1818713"/>
                  <a:pt x="0" y="1811670"/>
                  <a:pt x="0" y="1644670"/>
                </a:cubicBezTo>
                <a:lnTo>
                  <a:pt x="0" y="130384"/>
                </a:lnTo>
                <a:close/>
              </a:path>
            </a:pathLst>
          </a:custGeom>
          <a:solidFill>
            <a:srgbClr val="CCECFF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A432E5C-22AE-4AB8-A546-2DA9F4741DCC}"/>
                  </a:ext>
                </a:extLst>
              </p:cNvPr>
              <p:cNvSpPr txBox="1"/>
              <p:nvPr/>
            </p:nvSpPr>
            <p:spPr>
              <a:xfrm>
                <a:off x="9706320" y="5397946"/>
                <a:ext cx="5349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14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0A432E5C-22AE-4AB8-A546-2DA9F4741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6320" y="5397946"/>
                <a:ext cx="534904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B772A64-8D31-423B-9ED3-D97141B48BC9}"/>
                  </a:ext>
                </a:extLst>
              </p:cNvPr>
              <p:cNvSpPr txBox="1"/>
              <p:nvPr/>
            </p:nvSpPr>
            <p:spPr>
              <a:xfrm>
                <a:off x="7220293" y="5397946"/>
                <a:ext cx="5349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3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B772A64-8D31-423B-9ED3-D97141B48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293" y="5397946"/>
                <a:ext cx="534904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B1B146A-20B2-4694-B508-8E1C47488C7B}"/>
                  </a:ext>
                </a:extLst>
              </p:cNvPr>
              <p:cNvSpPr txBox="1"/>
              <p:nvPr/>
            </p:nvSpPr>
            <p:spPr>
              <a:xfrm>
                <a:off x="8575856" y="5403036"/>
                <a:ext cx="5349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8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B1B146A-20B2-4694-B508-8E1C47488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5856" y="5403036"/>
                <a:ext cx="534904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15CB245-7955-49CA-819F-5198B55A66AA}"/>
                  </a:ext>
                </a:extLst>
              </p:cNvPr>
              <p:cNvSpPr txBox="1"/>
              <p:nvPr/>
            </p:nvSpPr>
            <p:spPr>
              <a:xfrm>
                <a:off x="7220292" y="4342365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15CB245-7955-49CA-819F-5198B55A6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292" y="4342365"/>
                <a:ext cx="534903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6F697663-D337-469A-8427-04B5C6AF5268}"/>
                  </a:ext>
                </a:extLst>
              </p:cNvPr>
              <p:cNvSpPr txBox="1"/>
              <p:nvPr/>
            </p:nvSpPr>
            <p:spPr>
              <a:xfrm>
                <a:off x="7220292" y="4894218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3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6F697663-D337-469A-8427-04B5C6AF5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292" y="4894218"/>
                <a:ext cx="534903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BAE8C0B6-DD85-4964-94F7-280768A9D0F8}"/>
                  </a:ext>
                </a:extLst>
              </p:cNvPr>
              <p:cNvSpPr txBox="1"/>
              <p:nvPr/>
            </p:nvSpPr>
            <p:spPr>
              <a:xfrm>
                <a:off x="8559813" y="4342365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4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BAE8C0B6-DD85-4964-94F7-280768A9D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813" y="4342365"/>
                <a:ext cx="534903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FC5346A-EF3F-4D6F-B152-AF47FDA3944F}"/>
                  </a:ext>
                </a:extLst>
              </p:cNvPr>
              <p:cNvSpPr txBox="1"/>
              <p:nvPr/>
            </p:nvSpPr>
            <p:spPr>
              <a:xfrm>
                <a:off x="8559813" y="4894218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2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FC5346A-EF3F-4D6F-B152-AF47FDA39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9813" y="4894218"/>
                <a:ext cx="534903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6D03469-72AB-4A4B-A67F-2D5315916B56}"/>
                  </a:ext>
                </a:extLst>
              </p:cNvPr>
              <p:cNvSpPr txBox="1"/>
              <p:nvPr/>
            </p:nvSpPr>
            <p:spPr>
              <a:xfrm>
                <a:off x="9706320" y="4342365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6D03469-72AB-4A4B-A67F-2D5315916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6320" y="4342365"/>
                <a:ext cx="534903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AA4CDBD8-B0F0-4498-9AAF-435129530CC3}"/>
                  </a:ext>
                </a:extLst>
              </p:cNvPr>
              <p:cNvSpPr txBox="1"/>
              <p:nvPr/>
            </p:nvSpPr>
            <p:spPr>
              <a:xfrm>
                <a:off x="9706320" y="4894218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AA4CDBD8-B0F0-4498-9AAF-435129530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6320" y="4894218"/>
                <a:ext cx="534903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573D1A8F-A8A8-41E7-8B10-FB5BBA9D8479}"/>
              </a:ext>
            </a:extLst>
          </p:cNvPr>
          <p:cNvCxnSpPr>
            <a:cxnSpLocks/>
            <a:stCxn id="51" idx="3"/>
            <a:endCxn id="52" idx="1"/>
          </p:cNvCxnSpPr>
          <p:nvPr/>
        </p:nvCxnSpPr>
        <p:spPr>
          <a:xfrm flipV="1">
            <a:off x="7755195" y="4603975"/>
            <a:ext cx="804618" cy="55185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7B22429D-4CC8-4863-8226-195A1B5F217C}"/>
              </a:ext>
            </a:extLst>
          </p:cNvPr>
          <p:cNvCxnSpPr>
            <a:cxnSpLocks/>
          </p:cNvCxnSpPr>
          <p:nvPr/>
        </p:nvCxnSpPr>
        <p:spPr>
          <a:xfrm>
            <a:off x="9094716" y="4603975"/>
            <a:ext cx="611604" cy="0"/>
          </a:xfrm>
          <a:prstGeom prst="straightConnector1">
            <a:avLst/>
          </a:prstGeom>
          <a:ln w="127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7B9CF28B-9484-4608-964E-A45D09FA5536}"/>
              </a:ext>
            </a:extLst>
          </p:cNvPr>
          <p:cNvCxnSpPr>
            <a:cxnSpLocks/>
            <a:stCxn id="50" idx="3"/>
            <a:endCxn id="53" idx="1"/>
          </p:cNvCxnSpPr>
          <p:nvPr/>
        </p:nvCxnSpPr>
        <p:spPr>
          <a:xfrm>
            <a:off x="7755195" y="4603975"/>
            <a:ext cx="804618" cy="551853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45B073BE-F506-4DBA-BBD3-CE5F4B95E8A3}"/>
              </a:ext>
            </a:extLst>
          </p:cNvPr>
          <p:cNvCxnSpPr>
            <a:stCxn id="53" idx="3"/>
            <a:endCxn id="55" idx="1"/>
          </p:cNvCxnSpPr>
          <p:nvPr/>
        </p:nvCxnSpPr>
        <p:spPr>
          <a:xfrm>
            <a:off x="9094716" y="5155828"/>
            <a:ext cx="611604" cy="0"/>
          </a:xfrm>
          <a:prstGeom prst="straightConnector1">
            <a:avLst/>
          </a:prstGeom>
          <a:ln w="12700">
            <a:solidFill>
              <a:schemeClr val="accent2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56C089FA-4028-46BF-88C0-767CD4CD6D0D}"/>
                  </a:ext>
                </a:extLst>
              </p:cNvPr>
              <p:cNvSpPr txBox="1"/>
              <p:nvPr/>
            </p:nvSpPr>
            <p:spPr>
              <a:xfrm>
                <a:off x="7164972" y="3780279"/>
                <a:ext cx="31935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=4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 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</a:t>
                </a:r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56C089FA-4028-46BF-88C0-767CD4CD6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972" y="3780279"/>
                <a:ext cx="3193503" cy="523220"/>
              </a:xfrm>
              <a:prstGeom prst="rect">
                <a:avLst/>
              </a:prstGeom>
              <a:blipFill>
                <a:blip r:embed="rId22"/>
                <a:stretch>
                  <a:fillRect t="-13953" r="-2672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8A7A865-5824-41AF-A332-6FD6006F501D}"/>
              </a:ext>
            </a:extLst>
          </p:cNvPr>
          <p:cNvSpPr txBox="1"/>
          <p:nvPr/>
        </p:nvSpPr>
        <p:spPr>
          <a:xfrm>
            <a:off x="10771113" y="5196489"/>
            <a:ext cx="553998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成功</a:t>
            </a: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8F151F45-D3BB-4250-88BC-C402505FC412}"/>
              </a:ext>
            </a:extLst>
          </p:cNvPr>
          <p:cNvCxnSpPr/>
          <p:nvPr/>
        </p:nvCxnSpPr>
        <p:spPr>
          <a:xfrm>
            <a:off x="2479615" y="5394053"/>
            <a:ext cx="313818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98774221-2414-4480-9700-FE33BB784DD9}"/>
              </a:ext>
            </a:extLst>
          </p:cNvPr>
          <p:cNvCxnSpPr/>
          <p:nvPr/>
        </p:nvCxnSpPr>
        <p:spPr>
          <a:xfrm>
            <a:off x="7316306" y="5413988"/>
            <a:ext cx="313818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楕円 63">
            <a:extLst>
              <a:ext uri="{FF2B5EF4-FFF2-40B4-BE49-F238E27FC236}">
                <a16:creationId xmlns:a16="http://schemas.microsoft.com/office/drawing/2014/main" id="{AE701D12-197C-476C-855A-C3F05560EA80}"/>
              </a:ext>
            </a:extLst>
          </p:cNvPr>
          <p:cNvSpPr/>
          <p:nvPr/>
        </p:nvSpPr>
        <p:spPr>
          <a:xfrm>
            <a:off x="10230894" y="5430496"/>
            <a:ext cx="451219" cy="451219"/>
          </a:xfrm>
          <a:prstGeom prst="ellipse">
            <a:avLst/>
          </a:prstGeom>
          <a:solidFill>
            <a:srgbClr val="FF3300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400886BC-3339-4B35-ADCD-14B212E12686}"/>
              </a:ext>
            </a:extLst>
          </p:cNvPr>
          <p:cNvSpPr/>
          <p:nvPr/>
        </p:nvSpPr>
        <p:spPr>
          <a:xfrm>
            <a:off x="10352245" y="5547105"/>
            <a:ext cx="218002" cy="218002"/>
          </a:xfrm>
          <a:prstGeom prst="ellipse">
            <a:avLst/>
          </a:prstGeom>
          <a:solidFill>
            <a:srgbClr val="CCECFF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EC18B07-0DEA-4818-AD7F-C937B49A94A7}"/>
                  </a:ext>
                </a:extLst>
              </p:cNvPr>
              <p:cNvSpPr txBox="1"/>
              <p:nvPr/>
            </p:nvSpPr>
            <p:spPr>
              <a:xfrm>
                <a:off x="2400658" y="6025149"/>
                <a:ext cx="41364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=14 </m:t>
                    </m:r>
                  </m:oMath>
                </a14:m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とならない。</a:t>
                </a:r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EC18B07-0DEA-4818-AD7F-C937B49A94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658" y="6025149"/>
                <a:ext cx="4136453" cy="523220"/>
              </a:xfrm>
              <a:prstGeom prst="rect">
                <a:avLst/>
              </a:prstGeom>
              <a:blipFill>
                <a:blip r:embed="rId23"/>
                <a:stretch>
                  <a:fillRect t="-13953" r="-1770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A5932A52-A78A-40DD-B0A7-90FF5C247648}"/>
                  </a:ext>
                </a:extLst>
              </p:cNvPr>
              <p:cNvSpPr txBox="1"/>
              <p:nvPr/>
            </p:nvSpPr>
            <p:spPr>
              <a:xfrm>
                <a:off x="7152755" y="6019704"/>
                <a:ext cx="47039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=14 </m:t>
                    </m:r>
                  </m:oMath>
                </a14:m>
                <a:r>
                  <a:rPr kumimoji="1"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となり，適する。</a:t>
                </a: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A5932A52-A78A-40DD-B0A7-90FF5C247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755" y="6019704"/>
                <a:ext cx="4703916" cy="523220"/>
              </a:xfrm>
              <a:prstGeom prst="rect">
                <a:avLst/>
              </a:prstGeom>
              <a:blipFill>
                <a:blip r:embed="rId24"/>
                <a:stretch>
                  <a:fillRect t="-13953" r="-1425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四角形: 角を丸くする 23">
            <a:extLst>
              <a:ext uri="{FF2B5EF4-FFF2-40B4-BE49-F238E27FC236}">
                <a16:creationId xmlns:a16="http://schemas.microsoft.com/office/drawing/2014/main" id="{90517500-B3FC-46AD-A04E-0AA426FC969E}"/>
              </a:ext>
            </a:extLst>
          </p:cNvPr>
          <p:cNvSpPr/>
          <p:nvPr/>
        </p:nvSpPr>
        <p:spPr>
          <a:xfrm>
            <a:off x="6537111" y="1077643"/>
            <a:ext cx="4887828" cy="1652379"/>
          </a:xfrm>
          <a:custGeom>
            <a:avLst/>
            <a:gdLst>
              <a:gd name="connsiteX0" fmla="*/ 0 w 6807366"/>
              <a:gd name="connsiteY0" fmla="*/ 302380 h 1814246"/>
              <a:gd name="connsiteX1" fmla="*/ 302380 w 6807366"/>
              <a:gd name="connsiteY1" fmla="*/ 0 h 1814246"/>
              <a:gd name="connsiteX2" fmla="*/ 6504986 w 6807366"/>
              <a:gd name="connsiteY2" fmla="*/ 0 h 1814246"/>
              <a:gd name="connsiteX3" fmla="*/ 6807366 w 6807366"/>
              <a:gd name="connsiteY3" fmla="*/ 302380 h 1814246"/>
              <a:gd name="connsiteX4" fmla="*/ 6807366 w 6807366"/>
              <a:gd name="connsiteY4" fmla="*/ 1511866 h 1814246"/>
              <a:gd name="connsiteX5" fmla="*/ 6504986 w 6807366"/>
              <a:gd name="connsiteY5" fmla="*/ 1814246 h 1814246"/>
              <a:gd name="connsiteX6" fmla="*/ 302380 w 6807366"/>
              <a:gd name="connsiteY6" fmla="*/ 1814246 h 1814246"/>
              <a:gd name="connsiteX7" fmla="*/ 0 w 6807366"/>
              <a:gd name="connsiteY7" fmla="*/ 1511866 h 1814246"/>
              <a:gd name="connsiteX8" fmla="*/ 0 w 6807366"/>
              <a:gd name="connsiteY8" fmla="*/ 302380 h 1814246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504986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516333 h 1818713"/>
              <a:gd name="connsiteX8" fmla="*/ 0 w 6807366"/>
              <a:gd name="connsiteY8" fmla="*/ 130384 h 1818713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504986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644670 h 1818713"/>
              <a:gd name="connsiteX8" fmla="*/ 0 w 6807366"/>
              <a:gd name="connsiteY8" fmla="*/ 130384 h 1818713"/>
              <a:gd name="connsiteX0" fmla="*/ 0 w 6807366"/>
              <a:gd name="connsiteY0" fmla="*/ 130384 h 1818713"/>
              <a:gd name="connsiteX1" fmla="*/ 302380 w 6807366"/>
              <a:gd name="connsiteY1" fmla="*/ 4467 h 1818713"/>
              <a:gd name="connsiteX2" fmla="*/ 6633323 w 6807366"/>
              <a:gd name="connsiteY2" fmla="*/ 4467 h 1818713"/>
              <a:gd name="connsiteX3" fmla="*/ 6807366 w 6807366"/>
              <a:gd name="connsiteY3" fmla="*/ 306847 h 1818713"/>
              <a:gd name="connsiteX4" fmla="*/ 6807366 w 6807366"/>
              <a:gd name="connsiteY4" fmla="*/ 1516333 h 1818713"/>
              <a:gd name="connsiteX5" fmla="*/ 6504986 w 6807366"/>
              <a:gd name="connsiteY5" fmla="*/ 1818713 h 1818713"/>
              <a:gd name="connsiteX6" fmla="*/ 302380 w 6807366"/>
              <a:gd name="connsiteY6" fmla="*/ 1818713 h 1818713"/>
              <a:gd name="connsiteX7" fmla="*/ 0 w 6807366"/>
              <a:gd name="connsiteY7" fmla="*/ 1644670 h 1818713"/>
              <a:gd name="connsiteX8" fmla="*/ 0 w 6807366"/>
              <a:gd name="connsiteY8" fmla="*/ 130384 h 1818713"/>
              <a:gd name="connsiteX0" fmla="*/ 0 w 6808698"/>
              <a:gd name="connsiteY0" fmla="*/ 130384 h 1818713"/>
              <a:gd name="connsiteX1" fmla="*/ 302380 w 6808698"/>
              <a:gd name="connsiteY1" fmla="*/ 4467 h 1818713"/>
              <a:gd name="connsiteX2" fmla="*/ 6633323 w 6808698"/>
              <a:gd name="connsiteY2" fmla="*/ 4467 h 1818713"/>
              <a:gd name="connsiteX3" fmla="*/ 6807366 w 6808698"/>
              <a:gd name="connsiteY3" fmla="*/ 306847 h 1818713"/>
              <a:gd name="connsiteX4" fmla="*/ 6807366 w 6808698"/>
              <a:gd name="connsiteY4" fmla="*/ 1516333 h 1818713"/>
              <a:gd name="connsiteX5" fmla="*/ 6665407 w 6808698"/>
              <a:gd name="connsiteY5" fmla="*/ 1818713 h 1818713"/>
              <a:gd name="connsiteX6" fmla="*/ 302380 w 6808698"/>
              <a:gd name="connsiteY6" fmla="*/ 1818713 h 1818713"/>
              <a:gd name="connsiteX7" fmla="*/ 0 w 6808698"/>
              <a:gd name="connsiteY7" fmla="*/ 1644670 h 1818713"/>
              <a:gd name="connsiteX8" fmla="*/ 0 w 6808698"/>
              <a:gd name="connsiteY8" fmla="*/ 130384 h 181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08698" h="1818713">
                <a:moveTo>
                  <a:pt x="0" y="130384"/>
                </a:moveTo>
                <a:cubicBezTo>
                  <a:pt x="0" y="-36616"/>
                  <a:pt x="135380" y="4467"/>
                  <a:pt x="302380" y="4467"/>
                </a:cubicBezTo>
                <a:lnTo>
                  <a:pt x="6633323" y="4467"/>
                </a:lnTo>
                <a:cubicBezTo>
                  <a:pt x="6800323" y="4467"/>
                  <a:pt x="6807366" y="139847"/>
                  <a:pt x="6807366" y="306847"/>
                </a:cubicBezTo>
                <a:lnTo>
                  <a:pt x="6807366" y="1516333"/>
                </a:lnTo>
                <a:cubicBezTo>
                  <a:pt x="6807366" y="1683333"/>
                  <a:pt x="6832407" y="1818713"/>
                  <a:pt x="6665407" y="1818713"/>
                </a:cubicBezTo>
                <a:lnTo>
                  <a:pt x="302380" y="1818713"/>
                </a:lnTo>
                <a:cubicBezTo>
                  <a:pt x="135380" y="1818713"/>
                  <a:pt x="0" y="1811670"/>
                  <a:pt x="0" y="1644670"/>
                </a:cubicBezTo>
                <a:lnTo>
                  <a:pt x="0" y="130384"/>
                </a:lnTo>
                <a:close/>
              </a:path>
            </a:pathLst>
          </a:custGeom>
          <a:solidFill>
            <a:srgbClr val="CCECFF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2152DEC5-D363-4148-A3F6-B4FBF18663AC}"/>
                  </a:ext>
                </a:extLst>
              </p:cNvPr>
              <p:cNvSpPr txBox="1"/>
              <p:nvPr/>
            </p:nvSpPr>
            <p:spPr>
              <a:xfrm>
                <a:off x="9138939" y="2169776"/>
                <a:ext cx="2286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𝑎𝑑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+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𝑏𝑐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=14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08" name="テキスト ボックス 107">
                <a:extLst>
                  <a:ext uri="{FF2B5EF4-FFF2-40B4-BE49-F238E27FC236}">
                    <a16:creationId xmlns:a16="http://schemas.microsoft.com/office/drawing/2014/main" id="{2152DEC5-D363-4148-A3F6-B4FBF1866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8939" y="2169776"/>
                <a:ext cx="2286000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テキスト ボックス 108">
                <a:extLst>
                  <a:ext uri="{FF2B5EF4-FFF2-40B4-BE49-F238E27FC236}">
                    <a16:creationId xmlns:a16="http://schemas.microsoft.com/office/drawing/2014/main" id="{C2AA1685-2C93-4122-8BAB-D7769D808F6C}"/>
                  </a:ext>
                </a:extLst>
              </p:cNvPr>
              <p:cNvSpPr txBox="1"/>
              <p:nvPr/>
            </p:nvSpPr>
            <p:spPr>
              <a:xfrm>
                <a:off x="6665447" y="2169776"/>
                <a:ext cx="12728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𝑎𝑐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=3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09" name="テキスト ボックス 108">
                <a:extLst>
                  <a:ext uri="{FF2B5EF4-FFF2-40B4-BE49-F238E27FC236}">
                    <a16:creationId xmlns:a16="http://schemas.microsoft.com/office/drawing/2014/main" id="{C2AA1685-2C93-4122-8BAB-D7769D808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447" y="2169776"/>
                <a:ext cx="1272841" cy="46166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テキスト ボックス 109">
                <a:extLst>
                  <a:ext uri="{FF2B5EF4-FFF2-40B4-BE49-F238E27FC236}">
                    <a16:creationId xmlns:a16="http://schemas.microsoft.com/office/drawing/2014/main" id="{CF3F0F5A-C68B-4547-9CC8-128E3AD1662E}"/>
                  </a:ext>
                </a:extLst>
              </p:cNvPr>
              <p:cNvSpPr txBox="1"/>
              <p:nvPr/>
            </p:nvSpPr>
            <p:spPr>
              <a:xfrm>
                <a:off x="7972883" y="2174866"/>
                <a:ext cx="12728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𝑏𝑑</m:t>
                      </m:r>
                      <m:r>
                        <a:rPr lang="en-US" altLang="ja-JP" sz="24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=8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0" name="テキスト ボックス 109">
                <a:extLst>
                  <a:ext uri="{FF2B5EF4-FFF2-40B4-BE49-F238E27FC236}">
                    <a16:creationId xmlns:a16="http://schemas.microsoft.com/office/drawing/2014/main" id="{CF3F0F5A-C68B-4547-9CC8-128E3AD16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883" y="2174866"/>
                <a:ext cx="1272841" cy="46166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テキスト ボックス 110">
                <a:extLst>
                  <a:ext uri="{FF2B5EF4-FFF2-40B4-BE49-F238E27FC236}">
                    <a16:creationId xmlns:a16="http://schemas.microsoft.com/office/drawing/2014/main" id="{AAA98196-4856-44F2-AD6C-03BA8DA86DEB}"/>
                  </a:ext>
                </a:extLst>
              </p:cNvPr>
              <p:cNvSpPr txBox="1"/>
              <p:nvPr/>
            </p:nvSpPr>
            <p:spPr>
              <a:xfrm>
                <a:off x="6986287" y="1114195"/>
                <a:ext cx="534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𝑎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1" name="テキスト ボックス 110">
                <a:extLst>
                  <a:ext uri="{FF2B5EF4-FFF2-40B4-BE49-F238E27FC236}">
                    <a16:creationId xmlns:a16="http://schemas.microsoft.com/office/drawing/2014/main" id="{AAA98196-4856-44F2-AD6C-03BA8DA86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6287" y="1114195"/>
                <a:ext cx="53490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D1E22FB3-F54C-4E7B-84AF-E8891601DBC7}"/>
                  </a:ext>
                </a:extLst>
              </p:cNvPr>
              <p:cNvSpPr txBox="1"/>
              <p:nvPr/>
            </p:nvSpPr>
            <p:spPr>
              <a:xfrm>
                <a:off x="6986287" y="1633964"/>
                <a:ext cx="534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𝑐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2" name="テキスト ボックス 111">
                <a:extLst>
                  <a:ext uri="{FF2B5EF4-FFF2-40B4-BE49-F238E27FC236}">
                    <a16:creationId xmlns:a16="http://schemas.microsoft.com/office/drawing/2014/main" id="{D1E22FB3-F54C-4E7B-84AF-E8891601DB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6287" y="1633964"/>
                <a:ext cx="534903" cy="461665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34A080C7-54AE-4A04-A913-6415914C9304}"/>
                  </a:ext>
                </a:extLst>
              </p:cNvPr>
              <p:cNvSpPr txBox="1"/>
              <p:nvPr/>
            </p:nvSpPr>
            <p:spPr>
              <a:xfrm>
                <a:off x="8357891" y="1114195"/>
                <a:ext cx="534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3" name="テキスト ボックス 112">
                <a:extLst>
                  <a:ext uri="{FF2B5EF4-FFF2-40B4-BE49-F238E27FC236}">
                    <a16:creationId xmlns:a16="http://schemas.microsoft.com/office/drawing/2014/main" id="{34A080C7-54AE-4A04-A913-6415914C9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7891" y="1114195"/>
                <a:ext cx="534903" cy="461665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734A0DFA-1775-44D6-889B-506FDDCE26AF}"/>
                  </a:ext>
                </a:extLst>
              </p:cNvPr>
              <p:cNvSpPr txBox="1"/>
              <p:nvPr/>
            </p:nvSpPr>
            <p:spPr>
              <a:xfrm>
                <a:off x="8357891" y="1633964"/>
                <a:ext cx="534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𝑑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4" name="テキスト ボックス 113">
                <a:extLst>
                  <a:ext uri="{FF2B5EF4-FFF2-40B4-BE49-F238E27FC236}">
                    <a16:creationId xmlns:a16="http://schemas.microsoft.com/office/drawing/2014/main" id="{734A0DFA-1775-44D6-889B-506FDDCE2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7891" y="1633964"/>
                <a:ext cx="534903" cy="461665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0CAE9B2-545A-4556-BF93-E60471EE5F6E}"/>
                  </a:ext>
                </a:extLst>
              </p:cNvPr>
              <p:cNvSpPr txBox="1"/>
              <p:nvPr/>
            </p:nvSpPr>
            <p:spPr>
              <a:xfrm>
                <a:off x="9921494" y="1114195"/>
                <a:ext cx="534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𝑏𝑐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>
          <p:sp>
            <p:nvSpPr>
              <p:cNvPr id="115" name="テキスト ボックス 114">
                <a:extLst>
                  <a:ext uri="{FF2B5EF4-FFF2-40B4-BE49-F238E27FC236}">
                    <a16:creationId xmlns:a16="http://schemas.microsoft.com/office/drawing/2014/main" id="{20CAE9B2-545A-4556-BF93-E60471EE5F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1494" y="1114195"/>
                <a:ext cx="534903" cy="461665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FBD868A1-5B42-4116-8FB2-82897DCD406D}"/>
                  </a:ext>
                </a:extLst>
              </p:cNvPr>
              <p:cNvSpPr txBox="1"/>
              <p:nvPr/>
            </p:nvSpPr>
            <p:spPr>
              <a:xfrm>
                <a:off x="9921494" y="1633964"/>
                <a:ext cx="5349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𝑎𝑑</m:t>
                      </m:r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6" name="テキスト ボックス 115">
                <a:extLst>
                  <a:ext uri="{FF2B5EF4-FFF2-40B4-BE49-F238E27FC236}">
                    <a16:creationId xmlns:a16="http://schemas.microsoft.com/office/drawing/2014/main" id="{FBD868A1-5B42-4116-8FB2-82897DCD4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1494" y="1633964"/>
                <a:ext cx="534903" cy="461665"/>
              </a:xfrm>
              <a:prstGeom prst="rect">
                <a:avLst/>
              </a:prstGeom>
              <a:blipFill>
                <a:blip r:embed="rId33"/>
                <a:stretch>
                  <a:fillRect l="-3448" r="-34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7" name="直線コネクタ 116">
            <a:extLst>
              <a:ext uri="{FF2B5EF4-FFF2-40B4-BE49-F238E27FC236}">
                <a16:creationId xmlns:a16="http://schemas.microsoft.com/office/drawing/2014/main" id="{06BA0E72-9821-448F-8487-E817BD79E77E}"/>
              </a:ext>
            </a:extLst>
          </p:cNvPr>
          <p:cNvCxnSpPr>
            <a:stCxn id="112" idx="3"/>
            <a:endCxn id="113" idx="1"/>
          </p:cNvCxnSpPr>
          <p:nvPr/>
        </p:nvCxnSpPr>
        <p:spPr>
          <a:xfrm flipV="1">
            <a:off x="7521190" y="1345028"/>
            <a:ext cx="836701" cy="51976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矢印コネクタ 117">
            <a:extLst>
              <a:ext uri="{FF2B5EF4-FFF2-40B4-BE49-F238E27FC236}">
                <a16:creationId xmlns:a16="http://schemas.microsoft.com/office/drawing/2014/main" id="{441A9D12-5AB2-4811-BD2E-25D1C9300765}"/>
              </a:ext>
            </a:extLst>
          </p:cNvPr>
          <p:cNvCxnSpPr>
            <a:stCxn id="113" idx="3"/>
            <a:endCxn id="115" idx="1"/>
          </p:cNvCxnSpPr>
          <p:nvPr/>
        </p:nvCxnSpPr>
        <p:spPr>
          <a:xfrm>
            <a:off x="8892794" y="1345028"/>
            <a:ext cx="1028700" cy="0"/>
          </a:xfrm>
          <a:prstGeom prst="straightConnector1">
            <a:avLst/>
          </a:prstGeom>
          <a:ln w="12700"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>
            <a:extLst>
              <a:ext uri="{FF2B5EF4-FFF2-40B4-BE49-F238E27FC236}">
                <a16:creationId xmlns:a16="http://schemas.microsoft.com/office/drawing/2014/main" id="{BEAC2311-BD75-4C95-9832-DD1B0C0C2371}"/>
              </a:ext>
            </a:extLst>
          </p:cNvPr>
          <p:cNvCxnSpPr>
            <a:stCxn id="111" idx="3"/>
            <a:endCxn id="114" idx="1"/>
          </p:cNvCxnSpPr>
          <p:nvPr/>
        </p:nvCxnSpPr>
        <p:spPr>
          <a:xfrm>
            <a:off x="7521190" y="1345028"/>
            <a:ext cx="836701" cy="519769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0" name="直線矢印コネクタ 119">
            <a:extLst>
              <a:ext uri="{FF2B5EF4-FFF2-40B4-BE49-F238E27FC236}">
                <a16:creationId xmlns:a16="http://schemas.microsoft.com/office/drawing/2014/main" id="{EAA5C344-CE12-488F-89F9-49FF9699B106}"/>
              </a:ext>
            </a:extLst>
          </p:cNvPr>
          <p:cNvCxnSpPr>
            <a:stCxn id="114" idx="3"/>
            <a:endCxn id="116" idx="1"/>
          </p:cNvCxnSpPr>
          <p:nvPr/>
        </p:nvCxnSpPr>
        <p:spPr>
          <a:xfrm>
            <a:off x="8892794" y="1864797"/>
            <a:ext cx="1028700" cy="0"/>
          </a:xfrm>
          <a:prstGeom prst="straightConnector1">
            <a:avLst/>
          </a:prstGeom>
          <a:ln w="12700">
            <a:solidFill>
              <a:schemeClr val="accent2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56574B27-C69F-4C00-BB6E-4FBD7E89347D}"/>
              </a:ext>
            </a:extLst>
          </p:cNvPr>
          <p:cNvCxnSpPr>
            <a:cxnSpLocks/>
          </p:cNvCxnSpPr>
          <p:nvPr/>
        </p:nvCxnSpPr>
        <p:spPr>
          <a:xfrm>
            <a:off x="6678383" y="2181700"/>
            <a:ext cx="456458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直線コネクタ 2056">
            <a:extLst>
              <a:ext uri="{FF2B5EF4-FFF2-40B4-BE49-F238E27FC236}">
                <a16:creationId xmlns:a16="http://schemas.microsoft.com/office/drawing/2014/main" id="{61133D84-910E-497C-835B-9D3E47447BBD}"/>
              </a:ext>
            </a:extLst>
          </p:cNvPr>
          <p:cNvCxnSpPr/>
          <p:nvPr/>
        </p:nvCxnSpPr>
        <p:spPr>
          <a:xfrm>
            <a:off x="6678383" y="3898232"/>
            <a:ext cx="0" cy="2644692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図 124">
            <a:extLst>
              <a:ext uri="{FF2B5EF4-FFF2-40B4-BE49-F238E27FC236}">
                <a16:creationId xmlns:a16="http://schemas.microsoft.com/office/drawing/2014/main" id="{754D9169-8F7A-412B-89EB-DC2E60A59FF9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268" y="4891138"/>
            <a:ext cx="361712" cy="49907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CE34F8B2-4897-4EDA-839F-DB72B535253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267" y="4338395"/>
            <a:ext cx="361712" cy="49907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FFF9C6FE-64AF-4349-8185-D6D63A58925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33" y="5444888"/>
            <a:ext cx="366641" cy="49907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8849695D-0EE9-4C49-8727-BB2B3CDAC7BE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7036" y="4899430"/>
            <a:ext cx="361712" cy="49907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61732A3A-76EA-4115-83BA-84726F7DF666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7035" y="4346687"/>
            <a:ext cx="361712" cy="49907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図 131">
            <a:extLst>
              <a:ext uri="{FF2B5EF4-FFF2-40B4-BE49-F238E27FC236}">
                <a16:creationId xmlns:a16="http://schemas.microsoft.com/office/drawing/2014/main" id="{9F9D707B-E1BD-4040-9B8C-48D63E9012F3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402" y="5453180"/>
            <a:ext cx="361712" cy="499076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20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3" grpId="0" animBg="1"/>
      <p:bldP spid="44" grpId="0"/>
      <p:bldP spid="45" grpId="0" animBg="1"/>
      <p:bldP spid="61" grpId="0"/>
      <p:bldP spid="64" grpId="0" animBg="1"/>
      <p:bldP spid="6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D8EA3B98-628A-4509-B7F9-E953CFFD0435}"/>
              </a:ext>
            </a:extLst>
          </p:cNvPr>
          <p:cNvSpPr/>
          <p:nvPr/>
        </p:nvSpPr>
        <p:spPr>
          <a:xfrm>
            <a:off x="8858990" y="2262329"/>
            <a:ext cx="1640801" cy="480478"/>
          </a:xfrm>
          <a:prstGeom prst="rect">
            <a:avLst/>
          </a:prstGeom>
          <a:solidFill>
            <a:srgbClr val="FF9999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5" name="正方形/長方形 2074">
            <a:extLst>
              <a:ext uri="{FF2B5EF4-FFF2-40B4-BE49-F238E27FC236}">
                <a16:creationId xmlns:a16="http://schemas.microsoft.com/office/drawing/2014/main" id="{9F4B7B4C-0DAA-4C7C-8478-97C80559D443}"/>
              </a:ext>
            </a:extLst>
          </p:cNvPr>
          <p:cNvSpPr/>
          <p:nvPr/>
        </p:nvSpPr>
        <p:spPr>
          <a:xfrm>
            <a:off x="8855478" y="1452596"/>
            <a:ext cx="1640801" cy="480478"/>
          </a:xfrm>
          <a:prstGeom prst="rect">
            <a:avLst/>
          </a:prstGeom>
          <a:solidFill>
            <a:srgbClr val="66FFFF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p.19)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0B8607D6-1BE7-4A3A-A0FA-B3D60B945AF4}"/>
                  </a:ext>
                </a:extLst>
              </p:cNvPr>
              <p:cNvSpPr txBox="1"/>
              <p:nvPr/>
            </p:nvSpPr>
            <p:spPr>
              <a:xfrm>
                <a:off x="2144125" y="971644"/>
                <a:ext cx="7230762" cy="14075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800" b="0" dirty="0">
                    <a:ea typeface="ＭＳ Ｐゴシック" panose="020B0600070205080204" pitchFamily="50" charset="-128"/>
                  </a:rPr>
                  <a:t>よって</a:t>
                </a:r>
                <a14:m>
                  <m:oMath xmlns:m="http://schemas.openxmlformats.org/officeDocument/2006/math"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=1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=4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=3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，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𝑑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=2 </m:t>
                    </m:r>
                  </m:oMath>
                </a14:m>
                <a:r>
                  <a:rPr kumimoji="1"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</a:t>
                </a:r>
                <a:endParaRPr kumimoji="1"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>
                  <a:lnSpc>
                    <a:spcPct val="2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3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+14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+8=(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+4)(3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+2)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0B8607D6-1BE7-4A3A-A0FA-B3D60B945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125" y="971644"/>
                <a:ext cx="7230762" cy="1407501"/>
              </a:xfrm>
              <a:prstGeom prst="rect">
                <a:avLst/>
              </a:prstGeom>
              <a:blipFill>
                <a:blip r:embed="rId2"/>
                <a:stretch>
                  <a:fillRect l="-1771" t="-5195" r="-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0" name="テキスト ボックス 2049">
            <a:extLst>
              <a:ext uri="{FF2B5EF4-FFF2-40B4-BE49-F238E27FC236}">
                <a16:creationId xmlns:a16="http://schemas.microsoft.com/office/drawing/2014/main" id="{3AD19BEB-0041-4F27-916D-A4CDFA9149E7}"/>
              </a:ext>
            </a:extLst>
          </p:cNvPr>
          <p:cNvSpPr txBox="1"/>
          <p:nvPr/>
        </p:nvSpPr>
        <p:spPr>
          <a:xfrm>
            <a:off x="695325" y="3627201"/>
            <a:ext cx="77812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0" i="0" u="none" strike="noStrike" baseline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補足　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</a:t>
            </a:r>
            <a:r>
              <a:rPr lang="ja-JP" altLang="en-US" sz="2800" b="0" i="0" u="none" strike="noStrike" baseline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の図式のような計算を </a:t>
            </a:r>
            <a:r>
              <a:rPr lang="ja-JP" altLang="en-US" sz="2800" b="1" i="0" u="none" strike="noStrike" baseline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たすき掛け</a:t>
            </a:r>
            <a:r>
              <a:rPr lang="ja-JP" altLang="en-US" sz="2800" i="0" u="none" strike="noStrike" baseline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800" b="0" i="0" u="none" strike="noStrike" baseline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という。</a:t>
            </a:r>
            <a:endParaRPr kumimoji="1"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054" name="直線コネクタ 2053">
            <a:extLst>
              <a:ext uri="{FF2B5EF4-FFF2-40B4-BE49-F238E27FC236}">
                <a16:creationId xmlns:a16="http://schemas.microsoft.com/office/drawing/2014/main" id="{94DA85F1-12E7-435B-A7B8-A0751249A292}"/>
              </a:ext>
            </a:extLst>
          </p:cNvPr>
          <p:cNvCxnSpPr/>
          <p:nvPr/>
        </p:nvCxnSpPr>
        <p:spPr>
          <a:xfrm>
            <a:off x="5743464" y="1941094"/>
            <a:ext cx="833799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直線矢印コネクタ 2055">
            <a:extLst>
              <a:ext uri="{FF2B5EF4-FFF2-40B4-BE49-F238E27FC236}">
                <a16:creationId xmlns:a16="http://schemas.microsoft.com/office/drawing/2014/main" id="{21531197-5665-412A-B106-38F590EE3232}"/>
              </a:ext>
            </a:extLst>
          </p:cNvPr>
          <p:cNvCxnSpPr>
            <a:cxnSpLocks/>
          </p:cNvCxnSpPr>
          <p:nvPr/>
        </p:nvCxnSpPr>
        <p:spPr>
          <a:xfrm>
            <a:off x="7393078" y="2331019"/>
            <a:ext cx="0" cy="219675"/>
          </a:xfrm>
          <a:prstGeom prst="straightConnector1">
            <a:avLst/>
          </a:prstGeom>
          <a:ln w="9525">
            <a:solidFill>
              <a:srgbClr val="FF0000"/>
            </a:solidFill>
            <a:headEnd type="arrow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直線コネクタ 2057">
            <a:extLst>
              <a:ext uri="{FF2B5EF4-FFF2-40B4-BE49-F238E27FC236}">
                <a16:creationId xmlns:a16="http://schemas.microsoft.com/office/drawing/2014/main" id="{8039B6A4-5B86-4084-91F6-D9EC6F03E028}"/>
              </a:ext>
            </a:extLst>
          </p:cNvPr>
          <p:cNvCxnSpPr/>
          <p:nvPr/>
        </p:nvCxnSpPr>
        <p:spPr>
          <a:xfrm>
            <a:off x="6160363" y="1706184"/>
            <a:ext cx="267907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89AB3E24-6AC8-456D-A2C5-9AFB720AC521}"/>
              </a:ext>
            </a:extLst>
          </p:cNvPr>
          <p:cNvCxnSpPr>
            <a:cxnSpLocks/>
          </p:cNvCxnSpPr>
          <p:nvPr/>
        </p:nvCxnSpPr>
        <p:spPr>
          <a:xfrm>
            <a:off x="6868760" y="2331019"/>
            <a:ext cx="1033464" cy="0"/>
          </a:xfrm>
          <a:prstGeom prst="line">
            <a:avLst/>
          </a:prstGeom>
          <a:ln w="952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CD53965A-9B5C-4D0B-B736-006D0277CC45}"/>
              </a:ext>
            </a:extLst>
          </p:cNvPr>
          <p:cNvCxnSpPr>
            <a:cxnSpLocks/>
          </p:cNvCxnSpPr>
          <p:nvPr/>
        </p:nvCxnSpPr>
        <p:spPr>
          <a:xfrm flipV="1">
            <a:off x="6152343" y="1698164"/>
            <a:ext cx="0" cy="234910"/>
          </a:xfrm>
          <a:prstGeom prst="straightConnector1">
            <a:avLst/>
          </a:prstGeom>
          <a:ln w="9525">
            <a:headEnd type="arrow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82982825-3C8D-4ED1-8C28-F980D75FE220}"/>
              </a:ext>
            </a:extLst>
          </p:cNvPr>
          <p:cNvCxnSpPr>
            <a:cxnSpLocks/>
          </p:cNvCxnSpPr>
          <p:nvPr/>
        </p:nvCxnSpPr>
        <p:spPr>
          <a:xfrm>
            <a:off x="7401534" y="2550694"/>
            <a:ext cx="1453944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1F05F531-47AE-432C-97EF-185ED6EF8A9D}"/>
                  </a:ext>
                </a:extLst>
              </p:cNvPr>
              <p:cNvSpPr txBox="1"/>
              <p:nvPr/>
            </p:nvSpPr>
            <p:spPr>
              <a:xfrm>
                <a:off x="8844893" y="1452596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1F05F531-47AE-432C-97EF-185ED6EF8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4893" y="1452596"/>
                <a:ext cx="53490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088FD6FF-8136-41EA-A4A7-139625C9A263}"/>
                  </a:ext>
                </a:extLst>
              </p:cNvPr>
              <p:cNvSpPr txBox="1"/>
              <p:nvPr/>
            </p:nvSpPr>
            <p:spPr>
              <a:xfrm>
                <a:off x="8844893" y="2261121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3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088FD6FF-8136-41EA-A4A7-139625C9A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4893" y="2261121"/>
                <a:ext cx="53490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1B0C703-9A40-416B-A52D-36E5DDF9D498}"/>
                  </a:ext>
                </a:extLst>
              </p:cNvPr>
              <p:cNvSpPr txBox="1"/>
              <p:nvPr/>
            </p:nvSpPr>
            <p:spPr>
              <a:xfrm>
                <a:off x="10040036" y="1452596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4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51B0C703-9A40-416B-A52D-36E5DDF9D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036" y="1452596"/>
                <a:ext cx="53490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D3969892-100B-4AAF-A929-FCFDDB6543B6}"/>
                  </a:ext>
                </a:extLst>
              </p:cNvPr>
              <p:cNvSpPr txBox="1"/>
              <p:nvPr/>
            </p:nvSpPr>
            <p:spPr>
              <a:xfrm>
                <a:off x="10040036" y="2261121"/>
                <a:ext cx="5349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2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D3969892-100B-4AAF-A929-FCFDDB654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036" y="2261121"/>
                <a:ext cx="53490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5B271F2E-B3C5-4572-A21F-83E6CEFC3529}"/>
              </a:ext>
            </a:extLst>
          </p:cNvPr>
          <p:cNvCxnSpPr>
            <a:cxnSpLocks/>
            <a:stCxn id="78" idx="3"/>
            <a:endCxn id="81" idx="1"/>
          </p:cNvCxnSpPr>
          <p:nvPr/>
        </p:nvCxnSpPr>
        <p:spPr>
          <a:xfrm>
            <a:off x="9379796" y="1714206"/>
            <a:ext cx="660240" cy="8085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B6653E84-F0E9-42A9-AA13-8195BA3289FE}"/>
              </a:ext>
            </a:extLst>
          </p:cNvPr>
          <p:cNvCxnSpPr>
            <a:cxnSpLocks/>
            <a:stCxn id="79" idx="3"/>
            <a:endCxn id="80" idx="1"/>
          </p:cNvCxnSpPr>
          <p:nvPr/>
        </p:nvCxnSpPr>
        <p:spPr>
          <a:xfrm flipV="1">
            <a:off x="9379796" y="1714206"/>
            <a:ext cx="660240" cy="8085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B7CAC82C-CFCE-4DED-A434-2FB52968195A}"/>
              </a:ext>
            </a:extLst>
          </p:cNvPr>
          <p:cNvSpPr/>
          <p:nvPr/>
        </p:nvSpPr>
        <p:spPr>
          <a:xfrm>
            <a:off x="850282" y="4570655"/>
            <a:ext cx="9844222" cy="1537207"/>
          </a:xfrm>
          <a:prstGeom prst="roundRect">
            <a:avLst/>
          </a:prstGeom>
          <a:solidFill>
            <a:srgbClr val="FFEFEF"/>
          </a:solidFill>
          <a:ln w="50800">
            <a:solidFill>
              <a:srgbClr val="FFAFA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ln>
                  <a:noFill/>
                </a:ln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深める　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</a:t>
            </a:r>
            <a:r>
              <a:rPr lang="en-US" altLang="ja-JP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800" dirty="0">
                <a:solidFill>
                  <a:srgbClr val="EB0000"/>
                </a:solidFill>
                <a:latin typeface="Cambria Math" panose="02040503050406030204" pitchFamily="18" charset="0"/>
                <a:ea typeface="ＭＳ Ｐゴシック" panose="020B0600070205080204" pitchFamily="50" charset="-128"/>
              </a:rPr>
              <a:t> 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lang="ja-JP" altLang="en-US" sz="2800" dirty="0">
                <a:solidFill>
                  <a:srgbClr val="EB0000"/>
                </a:solidFill>
                <a:latin typeface="Cambria Math" panose="02040503050406030204" pitchFamily="18" charset="0"/>
                <a:ea typeface="ＭＳ Ｐゴシック" panose="020B0600070205080204" pitchFamily="50" charset="-128"/>
              </a:rPr>
              <a:t> 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の計算において，</a:t>
            </a:r>
            <a:r>
              <a:rPr lang="en-US" altLang="ja-JP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</a:t>
            </a:r>
            <a:r>
              <a:rPr lang="en-US" altLang="ja-JP" sz="280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ja-JP" altLang="en-US" sz="280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候補として−</a:t>
            </a:r>
            <a:r>
              <a:rPr lang="en-US" altLang="ja-JP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 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と−</a:t>
            </a:r>
            <a:r>
              <a:rPr lang="en-US" altLang="ja-JP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</a:t>
            </a:r>
            <a:endParaRPr lang="en-US" altLang="ja-JP" sz="2800" dirty="0">
              <a:solidFill>
                <a:srgbClr val="EB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 −</a:t>
            </a:r>
            <a:r>
              <a:rPr lang="en-US" altLang="ja-JP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 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と−</a:t>
            </a:r>
            <a:r>
              <a:rPr lang="en-US" altLang="ja-JP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en-US" altLang="ja-JP" sz="2800" dirty="0">
                <a:solidFill>
                  <a:srgbClr val="EB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はたすき掛けの計算をしなくても適さないこと</a:t>
            </a:r>
            <a:endParaRPr lang="en-US" altLang="ja-JP" sz="2800" dirty="0">
              <a:solidFill>
                <a:srgbClr val="EB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solidFill>
                  <a:srgbClr val="EB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がわかる。その理由を説明してみよう。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336F7F59-6C48-45FF-8595-A94CBBA668D9}"/>
              </a:ext>
            </a:extLst>
          </p:cNvPr>
          <p:cNvSpPr/>
          <p:nvPr/>
        </p:nvSpPr>
        <p:spPr>
          <a:xfrm>
            <a:off x="5532754" y="1796605"/>
            <a:ext cx="2646990" cy="65205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494A8D7-73CA-4551-B6CD-11A1656E206A}"/>
              </a:ext>
            </a:extLst>
          </p:cNvPr>
          <p:cNvSpPr txBox="1"/>
          <p:nvPr/>
        </p:nvSpPr>
        <p:spPr>
          <a:xfrm>
            <a:off x="10681027" y="2935095"/>
            <a:ext cx="543739" cy="523220"/>
          </a:xfrm>
          <a:prstGeom prst="rect">
            <a:avLst/>
          </a:prstGeom>
          <a:noFill/>
          <a:ln w="34925" cap="sq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</a:p>
        </p:txBody>
      </p:sp>
    </p:spTree>
    <p:extLst>
      <p:ext uri="{BB962C8B-B14F-4D97-AF65-F5344CB8AC3E}">
        <p14:creationId xmlns:p14="http://schemas.microsoft.com/office/powerpoint/2010/main" val="277450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779169"/>
            <a:ext cx="1021180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因数分解の公式１，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２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を利用して因数分解をしてみよう。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例１５ 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+16=</m:t>
                    </m:r>
                    <m:sSup>
                      <m:sSupPr>
                        <m:ctrlPr>
                          <a:rPr lang="ja-JP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・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・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4+</m:t>
                    </m:r>
                    <m:sSup>
                      <m:sSupPr>
                        <m:ctrlP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　　　　 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+4</m:t>
                            </m:r>
                          </m:e>
                        </m:d>
                      </m:e>
                      <m:sup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9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−6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𝑦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d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3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−2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・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3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・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𝑦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　　　　　　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altLang="ja-JP" sz="2800" b="0" i="1" kern="10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altLang="ja-JP" sz="2800" b="0" i="1" kern="1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(3)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4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−9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𝑦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d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2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d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3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　　　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=(2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)(2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E6A8C18-17EB-4BD8-B50E-8FA7F8961C97}"/>
              </a:ext>
            </a:extLst>
          </p:cNvPr>
          <p:cNvSpPr/>
          <p:nvPr/>
        </p:nvSpPr>
        <p:spPr>
          <a:xfrm>
            <a:off x="5248728" y="2375862"/>
            <a:ext cx="136358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324B221-7D52-47AD-B765-ADB4F6EA630E}"/>
              </a:ext>
            </a:extLst>
          </p:cNvPr>
          <p:cNvSpPr/>
          <p:nvPr/>
        </p:nvSpPr>
        <p:spPr>
          <a:xfrm>
            <a:off x="5589894" y="3739341"/>
            <a:ext cx="1580148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4F0E356-AAE3-4963-8D67-48FE066055F8}"/>
              </a:ext>
            </a:extLst>
          </p:cNvPr>
          <p:cNvSpPr/>
          <p:nvPr/>
        </p:nvSpPr>
        <p:spPr>
          <a:xfrm>
            <a:off x="4893766" y="5082703"/>
            <a:ext cx="310336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610E515-DD8D-49AD-B05D-F51D8346A997}"/>
              </a:ext>
            </a:extLst>
          </p:cNvPr>
          <p:cNvSpPr txBox="1"/>
          <p:nvPr/>
        </p:nvSpPr>
        <p:spPr>
          <a:xfrm>
            <a:off x="8742947" y="5129197"/>
            <a:ext cx="543739" cy="523220"/>
          </a:xfrm>
          <a:prstGeom prst="rect">
            <a:avLst/>
          </a:prstGeom>
          <a:noFill/>
          <a:ln w="34925" cap="sq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073315"/>
            <a:ext cx="1261812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2" name="字幕 2">
            <a:extLst>
              <a:ext uri="{FF2B5EF4-FFF2-40B4-BE49-F238E27FC236}">
                <a16:creationId xmlns:a16="http://schemas.microsoft.com/office/drawing/2014/main" id="{D923A058-1429-486E-81EF-794857C5BD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1030289"/>
            <a:ext cx="10801350" cy="529976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19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　</a:t>
            </a:r>
            <a:r>
              <a:rPr lang="ja-JP" altLang="en-US" sz="2800" b="0" i="0" u="none" strike="noStrike" baseline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次の式を因数分解せよ。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/>
              <p:nvPr/>
            </p:nvSpPr>
            <p:spPr>
              <a:xfrm>
                <a:off x="695325" y="1628874"/>
                <a:ext cx="30424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+10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+25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1628874"/>
                <a:ext cx="3042485" cy="523220"/>
              </a:xfrm>
              <a:prstGeom prst="rect">
                <a:avLst/>
              </a:prstGeom>
              <a:blipFill>
                <a:blip r:embed="rId2"/>
                <a:stretch>
                  <a:fillRect l="-4008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/>
              <p:nvPr/>
            </p:nvSpPr>
            <p:spPr>
              <a:xfrm>
                <a:off x="3593430" y="1628874"/>
                <a:ext cx="352926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5+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430" y="1628874"/>
                <a:ext cx="3529264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/>
              <p:nvPr/>
            </p:nvSpPr>
            <p:spPr>
              <a:xfrm>
                <a:off x="3593430" y="2218795"/>
                <a:ext cx="198922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430" y="2218795"/>
                <a:ext cx="198922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/>
              <p:nvPr/>
            </p:nvSpPr>
            <p:spPr>
              <a:xfrm>
                <a:off x="695325" y="3022541"/>
                <a:ext cx="30424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−12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+36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3022541"/>
                <a:ext cx="3042485" cy="523220"/>
              </a:xfrm>
              <a:prstGeom prst="rect">
                <a:avLst/>
              </a:prstGeom>
              <a:blipFill>
                <a:blip r:embed="rId5"/>
                <a:stretch>
                  <a:fillRect l="-4008" t="-15116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6090AFA-9695-4825-A45F-A37CA846E645}"/>
                  </a:ext>
                </a:extLst>
              </p:cNvPr>
              <p:cNvSpPr txBox="1"/>
              <p:nvPr/>
            </p:nvSpPr>
            <p:spPr>
              <a:xfrm>
                <a:off x="3593430" y="3022541"/>
                <a:ext cx="3529264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6+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6090AFA-9695-4825-A45F-A37CA846E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430" y="3022541"/>
                <a:ext cx="3529264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474BEF3-EB36-4FD8-B78A-2BB737C5FF5D}"/>
                  </a:ext>
                </a:extLst>
              </p:cNvPr>
              <p:cNvSpPr txBox="1"/>
              <p:nvPr/>
            </p:nvSpPr>
            <p:spPr>
              <a:xfrm>
                <a:off x="3593430" y="3612462"/>
                <a:ext cx="198922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474BEF3-EB36-4FD8-B78A-2BB737C5F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430" y="3612462"/>
                <a:ext cx="198922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/>
              <p:nvPr/>
            </p:nvSpPr>
            <p:spPr>
              <a:xfrm>
                <a:off x="695325" y="4416208"/>
                <a:ext cx="32510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(3)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+6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  <m:sSup>
                      <m:sSupPr>
                        <m:ctrlP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4416208"/>
                <a:ext cx="3251034" cy="523220"/>
              </a:xfrm>
              <a:prstGeom prst="rect">
                <a:avLst/>
              </a:prstGeom>
              <a:blipFill>
                <a:blip r:embed="rId8"/>
                <a:stretch>
                  <a:fillRect l="-3752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/>
              <p:nvPr/>
            </p:nvSpPr>
            <p:spPr>
              <a:xfrm>
                <a:off x="3753850" y="4416208"/>
                <a:ext cx="415490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(3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850" y="4416208"/>
                <a:ext cx="4154908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/>
              <p:nvPr/>
            </p:nvSpPr>
            <p:spPr>
              <a:xfrm>
                <a:off x="3737808" y="5006129"/>
                <a:ext cx="210151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+3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08" y="5006129"/>
                <a:ext cx="210151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07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/>
              <p:nvPr/>
            </p:nvSpPr>
            <p:spPr>
              <a:xfrm>
                <a:off x="695325" y="1067404"/>
                <a:ext cx="325103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(4)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𝑎𝑏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1067404"/>
                <a:ext cx="3251034" cy="523220"/>
              </a:xfrm>
              <a:prstGeom prst="rect">
                <a:avLst/>
              </a:prstGeom>
              <a:blipFill>
                <a:blip r:embed="rId2"/>
                <a:stretch>
                  <a:fillRect l="-3752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/>
              <p:nvPr/>
            </p:nvSpPr>
            <p:spPr>
              <a:xfrm>
                <a:off x="3737808" y="1067404"/>
                <a:ext cx="383406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(2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08" y="1067404"/>
                <a:ext cx="3834066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/>
              <p:nvPr/>
            </p:nvSpPr>
            <p:spPr>
              <a:xfrm>
                <a:off x="3737808" y="1657325"/>
                <a:ext cx="211755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08" y="1657325"/>
                <a:ext cx="211755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/>
              <p:nvPr/>
            </p:nvSpPr>
            <p:spPr>
              <a:xfrm>
                <a:off x="695326" y="2536652"/>
                <a:ext cx="18232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(5)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800" b="0" i="0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6" y="2536652"/>
                <a:ext cx="1823286" cy="523220"/>
              </a:xfrm>
              <a:prstGeom prst="rect">
                <a:avLst/>
              </a:prstGeom>
              <a:blipFill>
                <a:blip r:embed="rId5"/>
                <a:stretch>
                  <a:fillRect l="-6689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6090AFA-9695-4825-A45F-A37CA846E645}"/>
                  </a:ext>
                </a:extLst>
              </p:cNvPr>
              <p:cNvSpPr txBox="1"/>
              <p:nvPr/>
            </p:nvSpPr>
            <p:spPr>
              <a:xfrm>
                <a:off x="2390276" y="2536652"/>
                <a:ext cx="182328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−</m:t>
                      </m:r>
                      <m:sSup>
                        <m:sSupPr>
                          <m:ctrlP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</m:ctrlPr>
                        </m:sSup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3</m:t>
                          </m:r>
                        </m:e>
                        <m:sup>
                          <m:r>
                            <a:rPr lang="en-US" altLang="ja-JP" sz="2800" i="1">
                              <a:latin typeface="Cambria Math" panose="02040503050406030204" pitchFamily="18" charset="0"/>
                              <a:ea typeface="ＭＳ Ｐゴシック" panose="020B0600070205080204" pitchFamily="50" charset="-128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D6090AFA-9695-4825-A45F-A37CA846E6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276" y="2536652"/>
                <a:ext cx="1823286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474BEF3-EB36-4FD8-B78A-2BB737C5FF5D}"/>
                  </a:ext>
                </a:extLst>
              </p:cNvPr>
              <p:cNvSpPr txBox="1"/>
              <p:nvPr/>
            </p:nvSpPr>
            <p:spPr>
              <a:xfrm>
                <a:off x="3946358" y="2533588"/>
                <a:ext cx="288757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+3)(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)</a:t>
                </a: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5474BEF3-EB36-4FD8-B78A-2BB737C5F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358" y="2533588"/>
                <a:ext cx="2887579" cy="523220"/>
              </a:xfrm>
              <a:prstGeom prst="rect">
                <a:avLst/>
              </a:prstGeom>
              <a:blipFill>
                <a:blip r:embed="rId7"/>
                <a:stretch>
                  <a:fillRect t="-15294" b="-305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/>
              <p:nvPr/>
            </p:nvSpPr>
            <p:spPr>
              <a:xfrm>
                <a:off x="695325" y="4036678"/>
                <a:ext cx="27697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(6)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16</m:t>
                    </m:r>
                    <m:sSup>
                      <m:sSupPr>
                        <m:ctrlP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2800" b="0" i="0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−25</m:t>
                    </m:r>
                    <m:sSup>
                      <m:sSupPr>
                        <m:ctrlP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4036678"/>
                <a:ext cx="2769770" cy="523220"/>
              </a:xfrm>
              <a:prstGeom prst="rect">
                <a:avLst/>
              </a:prstGeom>
              <a:blipFill>
                <a:blip r:embed="rId8"/>
                <a:stretch>
                  <a:fillRect l="-4405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/>
              <p:nvPr/>
            </p:nvSpPr>
            <p:spPr>
              <a:xfrm>
                <a:off x="3336758" y="4036678"/>
                <a:ext cx="275924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US" altLang="ja-JP" sz="2800" b="0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kern="10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ja-JP" sz="2800" b="0" i="1" kern="10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r>
                                <a:rPr lang="en-US" altLang="ja-JP" sz="2800" b="0" i="1" kern="100" smtClean="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altLang="ja-JP" sz="2800" b="0" i="1" kern="100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ja-JP" sz="2800" i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758" y="4036678"/>
                <a:ext cx="275924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/>
              <p:nvPr/>
            </p:nvSpPr>
            <p:spPr>
              <a:xfrm>
                <a:off x="3336758" y="4626599"/>
                <a:ext cx="367364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=(4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+5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)(4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−5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758" y="4626599"/>
                <a:ext cx="3673642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597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955631"/>
            <a:ext cx="1021180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次に，因数分解の公式</a:t>
                </a:r>
                <a:r>
                  <a:rPr lang="en-US" altLang="ja-JP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3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を利用して因数分解をしてみよう。</a:t>
                </a:r>
                <a:endParaRPr lang="en-US" altLang="ja-JP" sz="2800" b="0" i="0" u="none" strike="noStrike" baseline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2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例１６ 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+6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+8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+(2+4)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・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 　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+2)(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+4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)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+2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−8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𝑦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b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sSup>
                      <m:sSup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d>
                      <m:dPr>
                        <m:begChr m:val="｛"/>
                        <m:endChr m:val="｝"/>
                        <m:ctrlPr>
                          <a:rPr lang="ja-JP" altLang="en-US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</m:ctrlPr>
                          </m:d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−2</m:t>
                            </m:r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</a:rPr>
                              <m:t>𝑦</m:t>
                            </m:r>
                          </m:e>
                        </m:d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+4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𝑦</m:t>
                        </m:r>
                      </m:e>
                    </m:d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+(−2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)</m:t>
                    </m:r>
                    <m:r>
                      <a:rPr lang="ja-JP" altLang="en-US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・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4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𝑦</m:t>
                    </m:r>
                  </m:oMath>
                </a14:m>
                <a:endParaRPr lang="en-US" altLang="ja-JP" sz="2800" b="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)(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E6A8C18-17EB-4BD8-B50E-8FA7F8961C97}"/>
              </a:ext>
            </a:extLst>
          </p:cNvPr>
          <p:cNvSpPr/>
          <p:nvPr/>
        </p:nvSpPr>
        <p:spPr>
          <a:xfrm>
            <a:off x="2863510" y="3176314"/>
            <a:ext cx="231809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4F0E356-AAE3-4963-8D67-48FE066055F8}"/>
              </a:ext>
            </a:extLst>
          </p:cNvPr>
          <p:cNvSpPr/>
          <p:nvPr/>
        </p:nvSpPr>
        <p:spPr>
          <a:xfrm>
            <a:off x="2863510" y="4950156"/>
            <a:ext cx="2783311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3554E70-0298-4752-9F19-53172E83D560}"/>
              </a:ext>
            </a:extLst>
          </p:cNvPr>
          <p:cNvSpPr txBox="1"/>
          <p:nvPr/>
        </p:nvSpPr>
        <p:spPr>
          <a:xfrm>
            <a:off x="7825358" y="4960336"/>
            <a:ext cx="543739" cy="523220"/>
          </a:xfrm>
          <a:prstGeom prst="rect">
            <a:avLst/>
          </a:prstGeom>
          <a:noFill/>
          <a:ln w="34925" cap="sq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終</a:t>
            </a: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38C71543-D1AC-41DD-B173-7D19B6C93277}"/>
              </a:ext>
            </a:extLst>
          </p:cNvPr>
          <p:cNvSpPr/>
          <p:nvPr/>
        </p:nvSpPr>
        <p:spPr>
          <a:xfrm>
            <a:off x="7825358" y="1687315"/>
            <a:ext cx="3293646" cy="2755806"/>
          </a:xfrm>
          <a:custGeom>
            <a:avLst/>
            <a:gdLst>
              <a:gd name="connsiteX0" fmla="*/ 0 w 2815394"/>
              <a:gd name="connsiteY0" fmla="*/ 458980 h 2753824"/>
              <a:gd name="connsiteX1" fmla="*/ 458980 w 2815394"/>
              <a:gd name="connsiteY1" fmla="*/ 0 h 2753824"/>
              <a:gd name="connsiteX2" fmla="*/ 469232 w 2815394"/>
              <a:gd name="connsiteY2" fmla="*/ 0 h 2753824"/>
              <a:gd name="connsiteX3" fmla="*/ 469232 w 2815394"/>
              <a:gd name="connsiteY3" fmla="*/ 0 h 2753824"/>
              <a:gd name="connsiteX4" fmla="*/ 1173081 w 2815394"/>
              <a:gd name="connsiteY4" fmla="*/ 0 h 2753824"/>
              <a:gd name="connsiteX5" fmla="*/ 2356414 w 2815394"/>
              <a:gd name="connsiteY5" fmla="*/ 0 h 2753824"/>
              <a:gd name="connsiteX6" fmla="*/ 2815394 w 2815394"/>
              <a:gd name="connsiteY6" fmla="*/ 458980 h 2753824"/>
              <a:gd name="connsiteX7" fmla="*/ 2815394 w 2815394"/>
              <a:gd name="connsiteY7" fmla="*/ 458971 h 2753824"/>
              <a:gd name="connsiteX8" fmla="*/ 2815394 w 2815394"/>
              <a:gd name="connsiteY8" fmla="*/ 458971 h 2753824"/>
              <a:gd name="connsiteX9" fmla="*/ 2815394 w 2815394"/>
              <a:gd name="connsiteY9" fmla="*/ 1147427 h 2753824"/>
              <a:gd name="connsiteX10" fmla="*/ 2815394 w 2815394"/>
              <a:gd name="connsiteY10" fmla="*/ 2294844 h 2753824"/>
              <a:gd name="connsiteX11" fmla="*/ 2356414 w 2815394"/>
              <a:gd name="connsiteY11" fmla="*/ 2753824 h 2753824"/>
              <a:gd name="connsiteX12" fmla="*/ 1173081 w 2815394"/>
              <a:gd name="connsiteY12" fmla="*/ 2753824 h 2753824"/>
              <a:gd name="connsiteX13" fmla="*/ 469232 w 2815394"/>
              <a:gd name="connsiteY13" fmla="*/ 2753824 h 2753824"/>
              <a:gd name="connsiteX14" fmla="*/ 469232 w 2815394"/>
              <a:gd name="connsiteY14" fmla="*/ 2753824 h 2753824"/>
              <a:gd name="connsiteX15" fmla="*/ 458980 w 2815394"/>
              <a:gd name="connsiteY15" fmla="*/ 2753824 h 2753824"/>
              <a:gd name="connsiteX16" fmla="*/ 0 w 2815394"/>
              <a:gd name="connsiteY16" fmla="*/ 2294844 h 2753824"/>
              <a:gd name="connsiteX17" fmla="*/ 0 w 2815394"/>
              <a:gd name="connsiteY17" fmla="*/ 1147427 h 2753824"/>
              <a:gd name="connsiteX18" fmla="*/ -830851 w 2815394"/>
              <a:gd name="connsiteY18" fmla="*/ 723815 h 2753824"/>
              <a:gd name="connsiteX19" fmla="*/ 0 w 2815394"/>
              <a:gd name="connsiteY19" fmla="*/ 458971 h 2753824"/>
              <a:gd name="connsiteX20" fmla="*/ 0 w 2815394"/>
              <a:gd name="connsiteY20" fmla="*/ 458980 h 2753824"/>
              <a:gd name="connsiteX0" fmla="*/ 830851 w 3646245"/>
              <a:gd name="connsiteY0" fmla="*/ 458980 h 2753824"/>
              <a:gd name="connsiteX1" fmla="*/ 1289831 w 3646245"/>
              <a:gd name="connsiteY1" fmla="*/ 0 h 2753824"/>
              <a:gd name="connsiteX2" fmla="*/ 1300083 w 3646245"/>
              <a:gd name="connsiteY2" fmla="*/ 0 h 2753824"/>
              <a:gd name="connsiteX3" fmla="*/ 1300083 w 3646245"/>
              <a:gd name="connsiteY3" fmla="*/ 0 h 2753824"/>
              <a:gd name="connsiteX4" fmla="*/ 2003932 w 3646245"/>
              <a:gd name="connsiteY4" fmla="*/ 0 h 2753824"/>
              <a:gd name="connsiteX5" fmla="*/ 3187265 w 3646245"/>
              <a:gd name="connsiteY5" fmla="*/ 0 h 2753824"/>
              <a:gd name="connsiteX6" fmla="*/ 3646245 w 3646245"/>
              <a:gd name="connsiteY6" fmla="*/ 458980 h 2753824"/>
              <a:gd name="connsiteX7" fmla="*/ 3646245 w 3646245"/>
              <a:gd name="connsiteY7" fmla="*/ 458971 h 2753824"/>
              <a:gd name="connsiteX8" fmla="*/ 3646245 w 3646245"/>
              <a:gd name="connsiteY8" fmla="*/ 458971 h 2753824"/>
              <a:gd name="connsiteX9" fmla="*/ 3646245 w 3646245"/>
              <a:gd name="connsiteY9" fmla="*/ 1147427 h 2753824"/>
              <a:gd name="connsiteX10" fmla="*/ 3646245 w 3646245"/>
              <a:gd name="connsiteY10" fmla="*/ 2294844 h 2753824"/>
              <a:gd name="connsiteX11" fmla="*/ 3187265 w 3646245"/>
              <a:gd name="connsiteY11" fmla="*/ 2753824 h 2753824"/>
              <a:gd name="connsiteX12" fmla="*/ 2003932 w 3646245"/>
              <a:gd name="connsiteY12" fmla="*/ 2753824 h 2753824"/>
              <a:gd name="connsiteX13" fmla="*/ 1300083 w 3646245"/>
              <a:gd name="connsiteY13" fmla="*/ 2753824 h 2753824"/>
              <a:gd name="connsiteX14" fmla="*/ 1300083 w 3646245"/>
              <a:gd name="connsiteY14" fmla="*/ 2753824 h 2753824"/>
              <a:gd name="connsiteX15" fmla="*/ 1289831 w 3646245"/>
              <a:gd name="connsiteY15" fmla="*/ 2753824 h 2753824"/>
              <a:gd name="connsiteX16" fmla="*/ 830851 w 3646245"/>
              <a:gd name="connsiteY16" fmla="*/ 2294844 h 2753824"/>
              <a:gd name="connsiteX17" fmla="*/ 830851 w 3646245"/>
              <a:gd name="connsiteY17" fmla="*/ 826585 h 2753824"/>
              <a:gd name="connsiteX18" fmla="*/ 0 w 3646245"/>
              <a:gd name="connsiteY18" fmla="*/ 723815 h 2753824"/>
              <a:gd name="connsiteX19" fmla="*/ 830851 w 3646245"/>
              <a:gd name="connsiteY19" fmla="*/ 458971 h 2753824"/>
              <a:gd name="connsiteX20" fmla="*/ 830851 w 3646245"/>
              <a:gd name="connsiteY20" fmla="*/ 458980 h 2753824"/>
              <a:gd name="connsiteX0" fmla="*/ 493967 w 3309361"/>
              <a:gd name="connsiteY0" fmla="*/ 458980 h 2753824"/>
              <a:gd name="connsiteX1" fmla="*/ 952947 w 3309361"/>
              <a:gd name="connsiteY1" fmla="*/ 0 h 2753824"/>
              <a:gd name="connsiteX2" fmla="*/ 963199 w 3309361"/>
              <a:gd name="connsiteY2" fmla="*/ 0 h 2753824"/>
              <a:gd name="connsiteX3" fmla="*/ 963199 w 3309361"/>
              <a:gd name="connsiteY3" fmla="*/ 0 h 2753824"/>
              <a:gd name="connsiteX4" fmla="*/ 1667048 w 3309361"/>
              <a:gd name="connsiteY4" fmla="*/ 0 h 2753824"/>
              <a:gd name="connsiteX5" fmla="*/ 2850381 w 3309361"/>
              <a:gd name="connsiteY5" fmla="*/ 0 h 2753824"/>
              <a:gd name="connsiteX6" fmla="*/ 3309361 w 3309361"/>
              <a:gd name="connsiteY6" fmla="*/ 458980 h 2753824"/>
              <a:gd name="connsiteX7" fmla="*/ 3309361 w 3309361"/>
              <a:gd name="connsiteY7" fmla="*/ 458971 h 2753824"/>
              <a:gd name="connsiteX8" fmla="*/ 3309361 w 3309361"/>
              <a:gd name="connsiteY8" fmla="*/ 458971 h 2753824"/>
              <a:gd name="connsiteX9" fmla="*/ 3309361 w 3309361"/>
              <a:gd name="connsiteY9" fmla="*/ 1147427 h 2753824"/>
              <a:gd name="connsiteX10" fmla="*/ 3309361 w 3309361"/>
              <a:gd name="connsiteY10" fmla="*/ 2294844 h 2753824"/>
              <a:gd name="connsiteX11" fmla="*/ 2850381 w 3309361"/>
              <a:gd name="connsiteY11" fmla="*/ 2753824 h 2753824"/>
              <a:gd name="connsiteX12" fmla="*/ 1667048 w 3309361"/>
              <a:gd name="connsiteY12" fmla="*/ 2753824 h 2753824"/>
              <a:gd name="connsiteX13" fmla="*/ 963199 w 3309361"/>
              <a:gd name="connsiteY13" fmla="*/ 2753824 h 2753824"/>
              <a:gd name="connsiteX14" fmla="*/ 963199 w 3309361"/>
              <a:gd name="connsiteY14" fmla="*/ 2753824 h 2753824"/>
              <a:gd name="connsiteX15" fmla="*/ 952947 w 3309361"/>
              <a:gd name="connsiteY15" fmla="*/ 2753824 h 2753824"/>
              <a:gd name="connsiteX16" fmla="*/ 493967 w 3309361"/>
              <a:gd name="connsiteY16" fmla="*/ 2294844 h 2753824"/>
              <a:gd name="connsiteX17" fmla="*/ 493967 w 3309361"/>
              <a:gd name="connsiteY17" fmla="*/ 826585 h 2753824"/>
              <a:gd name="connsiteX18" fmla="*/ 0 w 3309361"/>
              <a:gd name="connsiteY18" fmla="*/ 627562 h 2753824"/>
              <a:gd name="connsiteX19" fmla="*/ 493967 w 3309361"/>
              <a:gd name="connsiteY19" fmla="*/ 458971 h 2753824"/>
              <a:gd name="connsiteX20" fmla="*/ 493967 w 3309361"/>
              <a:gd name="connsiteY20" fmla="*/ 458980 h 2753824"/>
              <a:gd name="connsiteX0" fmla="*/ 493967 w 3309361"/>
              <a:gd name="connsiteY0" fmla="*/ 282517 h 2753824"/>
              <a:gd name="connsiteX1" fmla="*/ 952947 w 3309361"/>
              <a:gd name="connsiteY1" fmla="*/ 0 h 2753824"/>
              <a:gd name="connsiteX2" fmla="*/ 963199 w 3309361"/>
              <a:gd name="connsiteY2" fmla="*/ 0 h 2753824"/>
              <a:gd name="connsiteX3" fmla="*/ 963199 w 3309361"/>
              <a:gd name="connsiteY3" fmla="*/ 0 h 2753824"/>
              <a:gd name="connsiteX4" fmla="*/ 1667048 w 3309361"/>
              <a:gd name="connsiteY4" fmla="*/ 0 h 2753824"/>
              <a:gd name="connsiteX5" fmla="*/ 2850381 w 3309361"/>
              <a:gd name="connsiteY5" fmla="*/ 0 h 2753824"/>
              <a:gd name="connsiteX6" fmla="*/ 3309361 w 3309361"/>
              <a:gd name="connsiteY6" fmla="*/ 458980 h 2753824"/>
              <a:gd name="connsiteX7" fmla="*/ 3309361 w 3309361"/>
              <a:gd name="connsiteY7" fmla="*/ 458971 h 2753824"/>
              <a:gd name="connsiteX8" fmla="*/ 3309361 w 3309361"/>
              <a:gd name="connsiteY8" fmla="*/ 458971 h 2753824"/>
              <a:gd name="connsiteX9" fmla="*/ 3309361 w 3309361"/>
              <a:gd name="connsiteY9" fmla="*/ 1147427 h 2753824"/>
              <a:gd name="connsiteX10" fmla="*/ 3309361 w 3309361"/>
              <a:gd name="connsiteY10" fmla="*/ 2294844 h 2753824"/>
              <a:gd name="connsiteX11" fmla="*/ 2850381 w 3309361"/>
              <a:gd name="connsiteY11" fmla="*/ 2753824 h 2753824"/>
              <a:gd name="connsiteX12" fmla="*/ 1667048 w 3309361"/>
              <a:gd name="connsiteY12" fmla="*/ 2753824 h 2753824"/>
              <a:gd name="connsiteX13" fmla="*/ 963199 w 3309361"/>
              <a:gd name="connsiteY13" fmla="*/ 2753824 h 2753824"/>
              <a:gd name="connsiteX14" fmla="*/ 963199 w 3309361"/>
              <a:gd name="connsiteY14" fmla="*/ 2753824 h 2753824"/>
              <a:gd name="connsiteX15" fmla="*/ 952947 w 3309361"/>
              <a:gd name="connsiteY15" fmla="*/ 2753824 h 2753824"/>
              <a:gd name="connsiteX16" fmla="*/ 493967 w 3309361"/>
              <a:gd name="connsiteY16" fmla="*/ 2294844 h 2753824"/>
              <a:gd name="connsiteX17" fmla="*/ 493967 w 3309361"/>
              <a:gd name="connsiteY17" fmla="*/ 826585 h 2753824"/>
              <a:gd name="connsiteX18" fmla="*/ 0 w 3309361"/>
              <a:gd name="connsiteY18" fmla="*/ 627562 h 2753824"/>
              <a:gd name="connsiteX19" fmla="*/ 493967 w 3309361"/>
              <a:gd name="connsiteY19" fmla="*/ 458971 h 2753824"/>
              <a:gd name="connsiteX20" fmla="*/ 493967 w 3309361"/>
              <a:gd name="connsiteY20" fmla="*/ 282517 h 2753824"/>
              <a:gd name="connsiteX0" fmla="*/ 493967 w 3309361"/>
              <a:gd name="connsiteY0" fmla="*/ 220004 h 2755479"/>
              <a:gd name="connsiteX1" fmla="*/ 952947 w 3309361"/>
              <a:gd name="connsiteY1" fmla="*/ 1655 h 2755479"/>
              <a:gd name="connsiteX2" fmla="*/ 963199 w 3309361"/>
              <a:gd name="connsiteY2" fmla="*/ 1655 h 2755479"/>
              <a:gd name="connsiteX3" fmla="*/ 963199 w 3309361"/>
              <a:gd name="connsiteY3" fmla="*/ 1655 h 2755479"/>
              <a:gd name="connsiteX4" fmla="*/ 1667048 w 3309361"/>
              <a:gd name="connsiteY4" fmla="*/ 1655 h 2755479"/>
              <a:gd name="connsiteX5" fmla="*/ 2850381 w 3309361"/>
              <a:gd name="connsiteY5" fmla="*/ 1655 h 2755479"/>
              <a:gd name="connsiteX6" fmla="*/ 3309361 w 3309361"/>
              <a:gd name="connsiteY6" fmla="*/ 460635 h 2755479"/>
              <a:gd name="connsiteX7" fmla="*/ 3309361 w 3309361"/>
              <a:gd name="connsiteY7" fmla="*/ 460626 h 2755479"/>
              <a:gd name="connsiteX8" fmla="*/ 3309361 w 3309361"/>
              <a:gd name="connsiteY8" fmla="*/ 460626 h 2755479"/>
              <a:gd name="connsiteX9" fmla="*/ 3309361 w 3309361"/>
              <a:gd name="connsiteY9" fmla="*/ 1149082 h 2755479"/>
              <a:gd name="connsiteX10" fmla="*/ 3309361 w 3309361"/>
              <a:gd name="connsiteY10" fmla="*/ 2296499 h 2755479"/>
              <a:gd name="connsiteX11" fmla="*/ 2850381 w 3309361"/>
              <a:gd name="connsiteY11" fmla="*/ 2755479 h 2755479"/>
              <a:gd name="connsiteX12" fmla="*/ 1667048 w 3309361"/>
              <a:gd name="connsiteY12" fmla="*/ 2755479 h 2755479"/>
              <a:gd name="connsiteX13" fmla="*/ 963199 w 3309361"/>
              <a:gd name="connsiteY13" fmla="*/ 2755479 h 2755479"/>
              <a:gd name="connsiteX14" fmla="*/ 963199 w 3309361"/>
              <a:gd name="connsiteY14" fmla="*/ 2755479 h 2755479"/>
              <a:gd name="connsiteX15" fmla="*/ 952947 w 3309361"/>
              <a:gd name="connsiteY15" fmla="*/ 2755479 h 2755479"/>
              <a:gd name="connsiteX16" fmla="*/ 493967 w 3309361"/>
              <a:gd name="connsiteY16" fmla="*/ 2296499 h 2755479"/>
              <a:gd name="connsiteX17" fmla="*/ 493967 w 3309361"/>
              <a:gd name="connsiteY17" fmla="*/ 828240 h 2755479"/>
              <a:gd name="connsiteX18" fmla="*/ 0 w 3309361"/>
              <a:gd name="connsiteY18" fmla="*/ 629217 h 2755479"/>
              <a:gd name="connsiteX19" fmla="*/ 493967 w 3309361"/>
              <a:gd name="connsiteY19" fmla="*/ 460626 h 2755479"/>
              <a:gd name="connsiteX20" fmla="*/ 493967 w 3309361"/>
              <a:gd name="connsiteY20" fmla="*/ 220004 h 2755479"/>
              <a:gd name="connsiteX0" fmla="*/ 493967 w 3309361"/>
              <a:gd name="connsiteY0" fmla="*/ 220004 h 2755806"/>
              <a:gd name="connsiteX1" fmla="*/ 952947 w 3309361"/>
              <a:gd name="connsiteY1" fmla="*/ 1655 h 2755806"/>
              <a:gd name="connsiteX2" fmla="*/ 963199 w 3309361"/>
              <a:gd name="connsiteY2" fmla="*/ 1655 h 2755806"/>
              <a:gd name="connsiteX3" fmla="*/ 963199 w 3309361"/>
              <a:gd name="connsiteY3" fmla="*/ 1655 h 2755806"/>
              <a:gd name="connsiteX4" fmla="*/ 1667048 w 3309361"/>
              <a:gd name="connsiteY4" fmla="*/ 1655 h 2755806"/>
              <a:gd name="connsiteX5" fmla="*/ 2850381 w 3309361"/>
              <a:gd name="connsiteY5" fmla="*/ 1655 h 2755806"/>
              <a:gd name="connsiteX6" fmla="*/ 3309361 w 3309361"/>
              <a:gd name="connsiteY6" fmla="*/ 460635 h 2755806"/>
              <a:gd name="connsiteX7" fmla="*/ 3309361 w 3309361"/>
              <a:gd name="connsiteY7" fmla="*/ 460626 h 2755806"/>
              <a:gd name="connsiteX8" fmla="*/ 3309361 w 3309361"/>
              <a:gd name="connsiteY8" fmla="*/ 460626 h 2755806"/>
              <a:gd name="connsiteX9" fmla="*/ 3309361 w 3309361"/>
              <a:gd name="connsiteY9" fmla="*/ 1149082 h 2755806"/>
              <a:gd name="connsiteX10" fmla="*/ 3309361 w 3309361"/>
              <a:gd name="connsiteY10" fmla="*/ 2296499 h 2755806"/>
              <a:gd name="connsiteX11" fmla="*/ 2850381 w 3309361"/>
              <a:gd name="connsiteY11" fmla="*/ 2755479 h 2755806"/>
              <a:gd name="connsiteX12" fmla="*/ 1667048 w 3309361"/>
              <a:gd name="connsiteY12" fmla="*/ 2755479 h 2755806"/>
              <a:gd name="connsiteX13" fmla="*/ 963199 w 3309361"/>
              <a:gd name="connsiteY13" fmla="*/ 2755479 h 2755806"/>
              <a:gd name="connsiteX14" fmla="*/ 963199 w 3309361"/>
              <a:gd name="connsiteY14" fmla="*/ 2755479 h 2755806"/>
              <a:gd name="connsiteX15" fmla="*/ 952947 w 3309361"/>
              <a:gd name="connsiteY15" fmla="*/ 2755479 h 2755806"/>
              <a:gd name="connsiteX16" fmla="*/ 493967 w 3309361"/>
              <a:gd name="connsiteY16" fmla="*/ 2521088 h 2755806"/>
              <a:gd name="connsiteX17" fmla="*/ 493967 w 3309361"/>
              <a:gd name="connsiteY17" fmla="*/ 828240 h 2755806"/>
              <a:gd name="connsiteX18" fmla="*/ 0 w 3309361"/>
              <a:gd name="connsiteY18" fmla="*/ 629217 h 2755806"/>
              <a:gd name="connsiteX19" fmla="*/ 493967 w 3309361"/>
              <a:gd name="connsiteY19" fmla="*/ 460626 h 2755806"/>
              <a:gd name="connsiteX20" fmla="*/ 493967 w 3309361"/>
              <a:gd name="connsiteY20" fmla="*/ 220004 h 2755806"/>
              <a:gd name="connsiteX0" fmla="*/ 493967 w 3309688"/>
              <a:gd name="connsiteY0" fmla="*/ 220004 h 2755806"/>
              <a:gd name="connsiteX1" fmla="*/ 952947 w 3309688"/>
              <a:gd name="connsiteY1" fmla="*/ 1655 h 2755806"/>
              <a:gd name="connsiteX2" fmla="*/ 963199 w 3309688"/>
              <a:gd name="connsiteY2" fmla="*/ 1655 h 2755806"/>
              <a:gd name="connsiteX3" fmla="*/ 963199 w 3309688"/>
              <a:gd name="connsiteY3" fmla="*/ 1655 h 2755806"/>
              <a:gd name="connsiteX4" fmla="*/ 1667048 w 3309688"/>
              <a:gd name="connsiteY4" fmla="*/ 1655 h 2755806"/>
              <a:gd name="connsiteX5" fmla="*/ 2850381 w 3309688"/>
              <a:gd name="connsiteY5" fmla="*/ 1655 h 2755806"/>
              <a:gd name="connsiteX6" fmla="*/ 3309361 w 3309688"/>
              <a:gd name="connsiteY6" fmla="*/ 460635 h 2755806"/>
              <a:gd name="connsiteX7" fmla="*/ 3309361 w 3309688"/>
              <a:gd name="connsiteY7" fmla="*/ 460626 h 2755806"/>
              <a:gd name="connsiteX8" fmla="*/ 3309361 w 3309688"/>
              <a:gd name="connsiteY8" fmla="*/ 460626 h 2755806"/>
              <a:gd name="connsiteX9" fmla="*/ 3309361 w 3309688"/>
              <a:gd name="connsiteY9" fmla="*/ 1149082 h 2755806"/>
              <a:gd name="connsiteX10" fmla="*/ 3309361 w 3309688"/>
              <a:gd name="connsiteY10" fmla="*/ 2296499 h 2755806"/>
              <a:gd name="connsiteX11" fmla="*/ 3074970 w 3309688"/>
              <a:gd name="connsiteY11" fmla="*/ 2755479 h 2755806"/>
              <a:gd name="connsiteX12" fmla="*/ 1667048 w 3309688"/>
              <a:gd name="connsiteY12" fmla="*/ 2755479 h 2755806"/>
              <a:gd name="connsiteX13" fmla="*/ 963199 w 3309688"/>
              <a:gd name="connsiteY13" fmla="*/ 2755479 h 2755806"/>
              <a:gd name="connsiteX14" fmla="*/ 963199 w 3309688"/>
              <a:gd name="connsiteY14" fmla="*/ 2755479 h 2755806"/>
              <a:gd name="connsiteX15" fmla="*/ 952947 w 3309688"/>
              <a:gd name="connsiteY15" fmla="*/ 2755479 h 2755806"/>
              <a:gd name="connsiteX16" fmla="*/ 493967 w 3309688"/>
              <a:gd name="connsiteY16" fmla="*/ 2521088 h 2755806"/>
              <a:gd name="connsiteX17" fmla="*/ 493967 w 3309688"/>
              <a:gd name="connsiteY17" fmla="*/ 828240 h 2755806"/>
              <a:gd name="connsiteX18" fmla="*/ 0 w 3309688"/>
              <a:gd name="connsiteY18" fmla="*/ 629217 h 2755806"/>
              <a:gd name="connsiteX19" fmla="*/ 493967 w 3309688"/>
              <a:gd name="connsiteY19" fmla="*/ 460626 h 2755806"/>
              <a:gd name="connsiteX20" fmla="*/ 493967 w 3309688"/>
              <a:gd name="connsiteY20" fmla="*/ 220004 h 2755806"/>
              <a:gd name="connsiteX0" fmla="*/ 493967 w 3309688"/>
              <a:gd name="connsiteY0" fmla="*/ 220004 h 2755806"/>
              <a:gd name="connsiteX1" fmla="*/ 952947 w 3309688"/>
              <a:gd name="connsiteY1" fmla="*/ 1655 h 2755806"/>
              <a:gd name="connsiteX2" fmla="*/ 963199 w 3309688"/>
              <a:gd name="connsiteY2" fmla="*/ 1655 h 2755806"/>
              <a:gd name="connsiteX3" fmla="*/ 963199 w 3309688"/>
              <a:gd name="connsiteY3" fmla="*/ 1655 h 2755806"/>
              <a:gd name="connsiteX4" fmla="*/ 1667048 w 3309688"/>
              <a:gd name="connsiteY4" fmla="*/ 1655 h 2755806"/>
              <a:gd name="connsiteX5" fmla="*/ 3074970 w 3309688"/>
              <a:gd name="connsiteY5" fmla="*/ 1655 h 2755806"/>
              <a:gd name="connsiteX6" fmla="*/ 3309361 w 3309688"/>
              <a:gd name="connsiteY6" fmla="*/ 460635 h 2755806"/>
              <a:gd name="connsiteX7" fmla="*/ 3309361 w 3309688"/>
              <a:gd name="connsiteY7" fmla="*/ 460626 h 2755806"/>
              <a:gd name="connsiteX8" fmla="*/ 3309361 w 3309688"/>
              <a:gd name="connsiteY8" fmla="*/ 460626 h 2755806"/>
              <a:gd name="connsiteX9" fmla="*/ 3309361 w 3309688"/>
              <a:gd name="connsiteY9" fmla="*/ 1149082 h 2755806"/>
              <a:gd name="connsiteX10" fmla="*/ 3309361 w 3309688"/>
              <a:gd name="connsiteY10" fmla="*/ 2296499 h 2755806"/>
              <a:gd name="connsiteX11" fmla="*/ 3074970 w 3309688"/>
              <a:gd name="connsiteY11" fmla="*/ 2755479 h 2755806"/>
              <a:gd name="connsiteX12" fmla="*/ 1667048 w 3309688"/>
              <a:gd name="connsiteY12" fmla="*/ 2755479 h 2755806"/>
              <a:gd name="connsiteX13" fmla="*/ 963199 w 3309688"/>
              <a:gd name="connsiteY13" fmla="*/ 2755479 h 2755806"/>
              <a:gd name="connsiteX14" fmla="*/ 963199 w 3309688"/>
              <a:gd name="connsiteY14" fmla="*/ 2755479 h 2755806"/>
              <a:gd name="connsiteX15" fmla="*/ 952947 w 3309688"/>
              <a:gd name="connsiteY15" fmla="*/ 2755479 h 2755806"/>
              <a:gd name="connsiteX16" fmla="*/ 493967 w 3309688"/>
              <a:gd name="connsiteY16" fmla="*/ 2521088 h 2755806"/>
              <a:gd name="connsiteX17" fmla="*/ 493967 w 3309688"/>
              <a:gd name="connsiteY17" fmla="*/ 828240 h 2755806"/>
              <a:gd name="connsiteX18" fmla="*/ 0 w 3309688"/>
              <a:gd name="connsiteY18" fmla="*/ 629217 h 2755806"/>
              <a:gd name="connsiteX19" fmla="*/ 493967 w 3309688"/>
              <a:gd name="connsiteY19" fmla="*/ 460626 h 2755806"/>
              <a:gd name="connsiteX20" fmla="*/ 493967 w 3309688"/>
              <a:gd name="connsiteY20" fmla="*/ 220004 h 2755806"/>
              <a:gd name="connsiteX0" fmla="*/ 493967 w 3309688"/>
              <a:gd name="connsiteY0" fmla="*/ 220004 h 2755806"/>
              <a:gd name="connsiteX1" fmla="*/ 952947 w 3309688"/>
              <a:gd name="connsiteY1" fmla="*/ 1655 h 2755806"/>
              <a:gd name="connsiteX2" fmla="*/ 963199 w 3309688"/>
              <a:gd name="connsiteY2" fmla="*/ 1655 h 2755806"/>
              <a:gd name="connsiteX3" fmla="*/ 963199 w 3309688"/>
              <a:gd name="connsiteY3" fmla="*/ 1655 h 2755806"/>
              <a:gd name="connsiteX4" fmla="*/ 1667048 w 3309688"/>
              <a:gd name="connsiteY4" fmla="*/ 1655 h 2755806"/>
              <a:gd name="connsiteX5" fmla="*/ 3074970 w 3309688"/>
              <a:gd name="connsiteY5" fmla="*/ 1655 h 2755806"/>
              <a:gd name="connsiteX6" fmla="*/ 3309361 w 3309688"/>
              <a:gd name="connsiteY6" fmla="*/ 460635 h 2755806"/>
              <a:gd name="connsiteX7" fmla="*/ 3309361 w 3309688"/>
              <a:gd name="connsiteY7" fmla="*/ 460626 h 2755806"/>
              <a:gd name="connsiteX8" fmla="*/ 3309361 w 3309688"/>
              <a:gd name="connsiteY8" fmla="*/ 460626 h 2755806"/>
              <a:gd name="connsiteX9" fmla="*/ 3309361 w 3309688"/>
              <a:gd name="connsiteY9" fmla="*/ 1149082 h 2755806"/>
              <a:gd name="connsiteX10" fmla="*/ 3309361 w 3309688"/>
              <a:gd name="connsiteY10" fmla="*/ 2296499 h 2755806"/>
              <a:gd name="connsiteX11" fmla="*/ 3074970 w 3309688"/>
              <a:gd name="connsiteY11" fmla="*/ 2755479 h 2755806"/>
              <a:gd name="connsiteX12" fmla="*/ 1667048 w 3309688"/>
              <a:gd name="connsiteY12" fmla="*/ 2755479 h 2755806"/>
              <a:gd name="connsiteX13" fmla="*/ 963199 w 3309688"/>
              <a:gd name="connsiteY13" fmla="*/ 2755479 h 2755806"/>
              <a:gd name="connsiteX14" fmla="*/ 963199 w 3309688"/>
              <a:gd name="connsiteY14" fmla="*/ 2755479 h 2755806"/>
              <a:gd name="connsiteX15" fmla="*/ 952947 w 3309688"/>
              <a:gd name="connsiteY15" fmla="*/ 2755479 h 2755806"/>
              <a:gd name="connsiteX16" fmla="*/ 493967 w 3309688"/>
              <a:gd name="connsiteY16" fmla="*/ 2521088 h 2755806"/>
              <a:gd name="connsiteX17" fmla="*/ 493967 w 3309688"/>
              <a:gd name="connsiteY17" fmla="*/ 828240 h 2755806"/>
              <a:gd name="connsiteX18" fmla="*/ 0 w 3309688"/>
              <a:gd name="connsiteY18" fmla="*/ 629217 h 2755806"/>
              <a:gd name="connsiteX19" fmla="*/ 493967 w 3309688"/>
              <a:gd name="connsiteY19" fmla="*/ 300205 h 2755806"/>
              <a:gd name="connsiteX20" fmla="*/ 493967 w 3309688"/>
              <a:gd name="connsiteY20" fmla="*/ 220004 h 2755806"/>
              <a:gd name="connsiteX0" fmla="*/ 493967 w 3309688"/>
              <a:gd name="connsiteY0" fmla="*/ 220004 h 2755806"/>
              <a:gd name="connsiteX1" fmla="*/ 952947 w 3309688"/>
              <a:gd name="connsiteY1" fmla="*/ 1655 h 2755806"/>
              <a:gd name="connsiteX2" fmla="*/ 963199 w 3309688"/>
              <a:gd name="connsiteY2" fmla="*/ 1655 h 2755806"/>
              <a:gd name="connsiteX3" fmla="*/ 963199 w 3309688"/>
              <a:gd name="connsiteY3" fmla="*/ 1655 h 2755806"/>
              <a:gd name="connsiteX4" fmla="*/ 1667048 w 3309688"/>
              <a:gd name="connsiteY4" fmla="*/ 1655 h 2755806"/>
              <a:gd name="connsiteX5" fmla="*/ 3074970 w 3309688"/>
              <a:gd name="connsiteY5" fmla="*/ 1655 h 2755806"/>
              <a:gd name="connsiteX6" fmla="*/ 3309361 w 3309688"/>
              <a:gd name="connsiteY6" fmla="*/ 460635 h 2755806"/>
              <a:gd name="connsiteX7" fmla="*/ 3309361 w 3309688"/>
              <a:gd name="connsiteY7" fmla="*/ 460626 h 2755806"/>
              <a:gd name="connsiteX8" fmla="*/ 3309361 w 3309688"/>
              <a:gd name="connsiteY8" fmla="*/ 460626 h 2755806"/>
              <a:gd name="connsiteX9" fmla="*/ 3309361 w 3309688"/>
              <a:gd name="connsiteY9" fmla="*/ 1149082 h 2755806"/>
              <a:gd name="connsiteX10" fmla="*/ 3309361 w 3309688"/>
              <a:gd name="connsiteY10" fmla="*/ 2296499 h 2755806"/>
              <a:gd name="connsiteX11" fmla="*/ 3074970 w 3309688"/>
              <a:gd name="connsiteY11" fmla="*/ 2755479 h 2755806"/>
              <a:gd name="connsiteX12" fmla="*/ 1667048 w 3309688"/>
              <a:gd name="connsiteY12" fmla="*/ 2755479 h 2755806"/>
              <a:gd name="connsiteX13" fmla="*/ 963199 w 3309688"/>
              <a:gd name="connsiteY13" fmla="*/ 2755479 h 2755806"/>
              <a:gd name="connsiteX14" fmla="*/ 963199 w 3309688"/>
              <a:gd name="connsiteY14" fmla="*/ 2755479 h 2755806"/>
              <a:gd name="connsiteX15" fmla="*/ 952947 w 3309688"/>
              <a:gd name="connsiteY15" fmla="*/ 2755479 h 2755806"/>
              <a:gd name="connsiteX16" fmla="*/ 493967 w 3309688"/>
              <a:gd name="connsiteY16" fmla="*/ 2521088 h 2755806"/>
              <a:gd name="connsiteX17" fmla="*/ 493967 w 3309688"/>
              <a:gd name="connsiteY17" fmla="*/ 619693 h 2755806"/>
              <a:gd name="connsiteX18" fmla="*/ 0 w 3309688"/>
              <a:gd name="connsiteY18" fmla="*/ 629217 h 2755806"/>
              <a:gd name="connsiteX19" fmla="*/ 493967 w 3309688"/>
              <a:gd name="connsiteY19" fmla="*/ 300205 h 2755806"/>
              <a:gd name="connsiteX20" fmla="*/ 493967 w 3309688"/>
              <a:gd name="connsiteY20" fmla="*/ 220004 h 2755806"/>
              <a:gd name="connsiteX0" fmla="*/ 477925 w 3293646"/>
              <a:gd name="connsiteY0" fmla="*/ 220004 h 2755806"/>
              <a:gd name="connsiteX1" fmla="*/ 936905 w 3293646"/>
              <a:gd name="connsiteY1" fmla="*/ 1655 h 2755806"/>
              <a:gd name="connsiteX2" fmla="*/ 947157 w 3293646"/>
              <a:gd name="connsiteY2" fmla="*/ 1655 h 2755806"/>
              <a:gd name="connsiteX3" fmla="*/ 947157 w 3293646"/>
              <a:gd name="connsiteY3" fmla="*/ 1655 h 2755806"/>
              <a:gd name="connsiteX4" fmla="*/ 1651006 w 3293646"/>
              <a:gd name="connsiteY4" fmla="*/ 1655 h 2755806"/>
              <a:gd name="connsiteX5" fmla="*/ 3058928 w 3293646"/>
              <a:gd name="connsiteY5" fmla="*/ 1655 h 2755806"/>
              <a:gd name="connsiteX6" fmla="*/ 3293319 w 3293646"/>
              <a:gd name="connsiteY6" fmla="*/ 460635 h 2755806"/>
              <a:gd name="connsiteX7" fmla="*/ 3293319 w 3293646"/>
              <a:gd name="connsiteY7" fmla="*/ 460626 h 2755806"/>
              <a:gd name="connsiteX8" fmla="*/ 3293319 w 3293646"/>
              <a:gd name="connsiteY8" fmla="*/ 460626 h 2755806"/>
              <a:gd name="connsiteX9" fmla="*/ 3293319 w 3293646"/>
              <a:gd name="connsiteY9" fmla="*/ 1149082 h 2755806"/>
              <a:gd name="connsiteX10" fmla="*/ 3293319 w 3293646"/>
              <a:gd name="connsiteY10" fmla="*/ 2296499 h 2755806"/>
              <a:gd name="connsiteX11" fmla="*/ 3058928 w 3293646"/>
              <a:gd name="connsiteY11" fmla="*/ 2755479 h 2755806"/>
              <a:gd name="connsiteX12" fmla="*/ 1651006 w 3293646"/>
              <a:gd name="connsiteY12" fmla="*/ 2755479 h 2755806"/>
              <a:gd name="connsiteX13" fmla="*/ 947157 w 3293646"/>
              <a:gd name="connsiteY13" fmla="*/ 2755479 h 2755806"/>
              <a:gd name="connsiteX14" fmla="*/ 947157 w 3293646"/>
              <a:gd name="connsiteY14" fmla="*/ 2755479 h 2755806"/>
              <a:gd name="connsiteX15" fmla="*/ 936905 w 3293646"/>
              <a:gd name="connsiteY15" fmla="*/ 2755479 h 2755806"/>
              <a:gd name="connsiteX16" fmla="*/ 477925 w 3293646"/>
              <a:gd name="connsiteY16" fmla="*/ 2521088 h 2755806"/>
              <a:gd name="connsiteX17" fmla="*/ 477925 w 3293646"/>
              <a:gd name="connsiteY17" fmla="*/ 619693 h 2755806"/>
              <a:gd name="connsiteX18" fmla="*/ 0 w 3293646"/>
              <a:gd name="connsiteY18" fmla="*/ 468796 h 2755806"/>
              <a:gd name="connsiteX19" fmla="*/ 477925 w 3293646"/>
              <a:gd name="connsiteY19" fmla="*/ 300205 h 2755806"/>
              <a:gd name="connsiteX20" fmla="*/ 477925 w 3293646"/>
              <a:gd name="connsiteY20" fmla="*/ 220004 h 275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93646" h="2755806">
                <a:moveTo>
                  <a:pt x="477925" y="220004"/>
                </a:moveTo>
                <a:cubicBezTo>
                  <a:pt x="477925" y="-33484"/>
                  <a:pt x="683417" y="1655"/>
                  <a:pt x="936905" y="1655"/>
                </a:cubicBezTo>
                <a:lnTo>
                  <a:pt x="947157" y="1655"/>
                </a:lnTo>
                <a:lnTo>
                  <a:pt x="947157" y="1655"/>
                </a:lnTo>
                <a:lnTo>
                  <a:pt x="1651006" y="1655"/>
                </a:lnTo>
                <a:lnTo>
                  <a:pt x="3058928" y="1655"/>
                </a:lnTo>
                <a:cubicBezTo>
                  <a:pt x="3312416" y="1655"/>
                  <a:pt x="3293319" y="207147"/>
                  <a:pt x="3293319" y="460635"/>
                </a:cubicBezTo>
                <a:lnTo>
                  <a:pt x="3293319" y="460626"/>
                </a:lnTo>
                <a:lnTo>
                  <a:pt x="3293319" y="460626"/>
                </a:lnTo>
                <a:lnTo>
                  <a:pt x="3293319" y="1149082"/>
                </a:lnTo>
                <a:lnTo>
                  <a:pt x="3293319" y="2296499"/>
                </a:lnTo>
                <a:cubicBezTo>
                  <a:pt x="3293319" y="2549987"/>
                  <a:pt x="3312416" y="2755479"/>
                  <a:pt x="3058928" y="2755479"/>
                </a:cubicBezTo>
                <a:lnTo>
                  <a:pt x="1651006" y="2755479"/>
                </a:lnTo>
                <a:lnTo>
                  <a:pt x="947157" y="2755479"/>
                </a:lnTo>
                <a:lnTo>
                  <a:pt x="947157" y="2755479"/>
                </a:lnTo>
                <a:lnTo>
                  <a:pt x="936905" y="2755479"/>
                </a:lnTo>
                <a:cubicBezTo>
                  <a:pt x="683417" y="2755479"/>
                  <a:pt x="477925" y="2774576"/>
                  <a:pt x="477925" y="2521088"/>
                </a:cubicBezTo>
                <a:lnTo>
                  <a:pt x="477925" y="619693"/>
                </a:lnTo>
                <a:lnTo>
                  <a:pt x="0" y="468796"/>
                </a:lnTo>
                <a:lnTo>
                  <a:pt x="477925" y="300205"/>
                </a:lnTo>
                <a:lnTo>
                  <a:pt x="477925" y="220004"/>
                </a:lnTo>
                <a:close/>
              </a:path>
            </a:pathLst>
          </a:custGeom>
          <a:solidFill>
            <a:srgbClr val="CCECFF"/>
          </a:solidFill>
          <a:ln>
            <a:solidFill>
              <a:schemeClr val="accent1">
                <a:shade val="50000"/>
                <a:alpha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A9E8FC-D44F-4368-9460-4222F6B5DF43}"/>
              </a:ext>
            </a:extLst>
          </p:cNvPr>
          <p:cNvSpPr txBox="1"/>
          <p:nvPr/>
        </p:nvSpPr>
        <p:spPr>
          <a:xfrm>
            <a:off x="8488730" y="1761155"/>
            <a:ext cx="2480936" cy="29084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2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積が</a:t>
            </a:r>
            <a:r>
              <a:rPr kumimoji="1"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和が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</a:p>
          <a:p>
            <a:pPr>
              <a:lnSpc>
                <a:spcPts val="39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kumimoji="1"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kumimoji="1" lang="ja-JP" altLang="en-US" sz="2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kumimoji="1"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3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</a:t>
            </a:r>
          </a:p>
          <a:p>
            <a:pPr>
              <a:lnSpc>
                <a:spcPts val="3900"/>
              </a:lnSpc>
            </a:pP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-8</a:t>
            </a:r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</a:t>
            </a:r>
          </a:p>
          <a:p>
            <a:pPr>
              <a:lnSpc>
                <a:spcPts val="3900"/>
              </a:lnSpc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kumimoji="1"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kumimoji="1" lang="ja-JP" altLang="en-US" sz="2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kumimoji="1"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endParaRPr lang="en-US" altLang="ja-JP" sz="2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3900"/>
              </a:lnSpc>
            </a:pPr>
            <a:r>
              <a:rPr kumimoji="1"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-2</a:t>
            </a: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kumimoji="1"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-4</a:t>
            </a:r>
            <a:r>
              <a:rPr kumimoji="1" lang="ja-JP" altLang="en-US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en-US" altLang="ja-JP" sz="2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</a:t>
            </a:r>
            <a:endParaRPr kumimoji="1" lang="ja-JP" altLang="en-US" sz="2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BC29676-BE93-46A9-9C2E-A3BB4F51F0B9}"/>
              </a:ext>
            </a:extLst>
          </p:cNvPr>
          <p:cNvCxnSpPr/>
          <p:nvPr/>
        </p:nvCxnSpPr>
        <p:spPr>
          <a:xfrm>
            <a:off x="8485022" y="2316854"/>
            <a:ext cx="24883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8FED729-F295-4FC7-BCB9-FBCD7003AA55}"/>
              </a:ext>
            </a:extLst>
          </p:cNvPr>
          <p:cNvCxnSpPr/>
          <p:nvPr/>
        </p:nvCxnSpPr>
        <p:spPr>
          <a:xfrm>
            <a:off x="8481315" y="1825323"/>
            <a:ext cx="24883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7BFE4C6-3717-43C0-B686-AEECB1C258E3}"/>
              </a:ext>
            </a:extLst>
          </p:cNvPr>
          <p:cNvCxnSpPr/>
          <p:nvPr/>
        </p:nvCxnSpPr>
        <p:spPr>
          <a:xfrm>
            <a:off x="8481314" y="4314096"/>
            <a:ext cx="24883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23AE973-FD13-4F00-B075-0B0C60E7700D}"/>
              </a:ext>
            </a:extLst>
          </p:cNvPr>
          <p:cNvCxnSpPr>
            <a:cxnSpLocks/>
          </p:cNvCxnSpPr>
          <p:nvPr/>
        </p:nvCxnSpPr>
        <p:spPr>
          <a:xfrm flipV="1">
            <a:off x="9805699" y="1825323"/>
            <a:ext cx="0" cy="248877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CFFDDB7-9FFE-4E52-9BC4-CD1DAF3E3707}"/>
              </a:ext>
            </a:extLst>
          </p:cNvPr>
          <p:cNvSpPr/>
          <p:nvPr/>
        </p:nvSpPr>
        <p:spPr>
          <a:xfrm>
            <a:off x="3705726" y="2591976"/>
            <a:ext cx="1090863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65906FB-F6E2-4BE0-8D95-C1AF30F4F3FE}"/>
              </a:ext>
            </a:extLst>
          </p:cNvPr>
          <p:cNvSpPr/>
          <p:nvPr/>
        </p:nvSpPr>
        <p:spPr>
          <a:xfrm>
            <a:off x="5382945" y="2564972"/>
            <a:ext cx="730613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2AAF8E5-1982-43D0-B761-F61A19A6893F}"/>
              </a:ext>
            </a:extLst>
          </p:cNvPr>
          <p:cNvSpPr/>
          <p:nvPr/>
        </p:nvSpPr>
        <p:spPr>
          <a:xfrm>
            <a:off x="3664026" y="4363944"/>
            <a:ext cx="2079048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2084166-7AD2-4AD3-BC2E-0E6DEA58191F}"/>
              </a:ext>
            </a:extLst>
          </p:cNvPr>
          <p:cNvSpPr/>
          <p:nvPr/>
        </p:nvSpPr>
        <p:spPr>
          <a:xfrm>
            <a:off x="6356729" y="4363944"/>
            <a:ext cx="1604992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336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070525"/>
            <a:ext cx="1261812" cy="42703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2" name="字幕 2">
            <a:extLst>
              <a:ext uri="{FF2B5EF4-FFF2-40B4-BE49-F238E27FC236}">
                <a16:creationId xmlns:a16="http://schemas.microsoft.com/office/drawing/2014/main" id="{D923A058-1429-486E-81EF-794857C5BD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1030289"/>
            <a:ext cx="10801350" cy="529976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　</a:t>
            </a:r>
            <a:r>
              <a:rPr lang="ja-JP" altLang="en-US" sz="2800" b="0" i="0" u="none" strike="noStrike" baseline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次の式を因数分解せよ。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/>
              <p:nvPr/>
            </p:nvSpPr>
            <p:spPr>
              <a:xfrm>
                <a:off x="695325" y="1628874"/>
                <a:ext cx="30424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+8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+12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1628874"/>
                <a:ext cx="3042485" cy="523220"/>
              </a:xfrm>
              <a:prstGeom prst="rect">
                <a:avLst/>
              </a:prstGeom>
              <a:blipFill>
                <a:blip r:embed="rId2"/>
                <a:stretch>
                  <a:fillRect l="-4008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/>
              <p:nvPr/>
            </p:nvSpPr>
            <p:spPr>
              <a:xfrm>
                <a:off x="3384883" y="1628874"/>
                <a:ext cx="391427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+(2+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883" y="1628874"/>
                <a:ext cx="3914275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/>
              <p:nvPr/>
            </p:nvSpPr>
            <p:spPr>
              <a:xfrm>
                <a:off x="3384883" y="2234576"/>
                <a:ext cx="280736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+2)(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US" altLang="ja-JP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883" y="2234576"/>
                <a:ext cx="280736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/>
              <p:nvPr/>
            </p:nvSpPr>
            <p:spPr>
              <a:xfrm>
                <a:off x="695326" y="3022541"/>
                <a:ext cx="29141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−7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+12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6" y="3022541"/>
                <a:ext cx="2914148" cy="523220"/>
              </a:xfrm>
              <a:prstGeom prst="rect">
                <a:avLst/>
              </a:prstGeom>
              <a:blipFill>
                <a:blip r:embed="rId5"/>
                <a:stretch>
                  <a:fillRect l="-4184" t="-15116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/>
              <p:nvPr/>
            </p:nvSpPr>
            <p:spPr>
              <a:xfrm>
                <a:off x="695325" y="4416208"/>
                <a:ext cx="27056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(3)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−8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4416208"/>
                <a:ext cx="2705601" cy="523220"/>
              </a:xfrm>
              <a:prstGeom prst="rect">
                <a:avLst/>
              </a:prstGeom>
              <a:blipFill>
                <a:blip r:embed="rId6"/>
                <a:stretch>
                  <a:fillRect l="-4505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/>
              <p:nvPr/>
            </p:nvSpPr>
            <p:spPr>
              <a:xfrm>
                <a:off x="3192377" y="4416208"/>
                <a:ext cx="537410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｛"/>
                          <m:endChr m:val="｝"/>
                          <m:ctrlPr>
                            <a:rPr lang="ja-JP" altLang="en-US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+(−2)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377" y="4416208"/>
                <a:ext cx="5374106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/>
              <p:nvPr/>
            </p:nvSpPr>
            <p:spPr>
              <a:xfrm>
                <a:off x="3176334" y="5006129"/>
                <a:ext cx="291966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−2)(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334" y="5006129"/>
                <a:ext cx="2919665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D09386B-BA56-4DA5-8866-AF9D79FBAB14}"/>
                  </a:ext>
                </a:extLst>
              </p:cNvPr>
              <p:cNvSpPr txBox="1"/>
              <p:nvPr/>
            </p:nvSpPr>
            <p:spPr>
              <a:xfrm>
                <a:off x="3400926" y="3010338"/>
                <a:ext cx="537410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−3−4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+(−3)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(−4)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D09386B-BA56-4DA5-8866-AF9D79FBA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926" y="3010338"/>
                <a:ext cx="5374106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5860DDE-65CD-446E-8959-E498BA0607AA}"/>
                  </a:ext>
                </a:extLst>
              </p:cNvPr>
              <p:cNvSpPr txBox="1"/>
              <p:nvPr/>
            </p:nvSpPr>
            <p:spPr>
              <a:xfrm>
                <a:off x="3400927" y="3616040"/>
                <a:ext cx="280736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−3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)(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m:rPr>
                          <m:nor/>
                        </m:rPr>
                        <a:rPr lang="en-US" altLang="ja-JP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5860DDE-65CD-446E-8959-E498BA060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927" y="3616040"/>
                <a:ext cx="280736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8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  <p:bldP spid="23" grpId="0"/>
      <p:bldP spid="15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/>
              <p:nvPr/>
            </p:nvSpPr>
            <p:spPr>
              <a:xfrm>
                <a:off x="695325" y="987192"/>
                <a:ext cx="30424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(4)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−5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−6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987192"/>
                <a:ext cx="3042485" cy="523220"/>
              </a:xfrm>
              <a:prstGeom prst="rect">
                <a:avLst/>
              </a:prstGeom>
              <a:blipFill>
                <a:blip r:embed="rId2"/>
                <a:stretch>
                  <a:fillRect l="-4008" t="-15116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/>
              <p:nvPr/>
            </p:nvSpPr>
            <p:spPr>
              <a:xfrm>
                <a:off x="3240504" y="987192"/>
                <a:ext cx="487680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1−6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+1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(−6)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504" y="987192"/>
                <a:ext cx="487680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/>
              <p:nvPr/>
            </p:nvSpPr>
            <p:spPr>
              <a:xfrm>
                <a:off x="3272589" y="1592894"/>
                <a:ext cx="280736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+1)(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US" altLang="ja-JP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589" y="1592894"/>
                <a:ext cx="280736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/>
              <p:nvPr/>
            </p:nvSpPr>
            <p:spPr>
              <a:xfrm>
                <a:off x="695326" y="2380859"/>
                <a:ext cx="30424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(5)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−13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36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6" y="2380859"/>
                <a:ext cx="3042484" cy="523220"/>
              </a:xfrm>
              <a:prstGeom prst="rect">
                <a:avLst/>
              </a:prstGeom>
              <a:blipFill>
                <a:blip r:embed="rId5"/>
                <a:stretch>
                  <a:fillRect l="-4008" t="-15294" b="-305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/>
              <p:nvPr/>
            </p:nvSpPr>
            <p:spPr>
              <a:xfrm>
                <a:off x="695325" y="3774526"/>
                <a:ext cx="27056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(6)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−20</m:t>
                    </m:r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3774526"/>
                <a:ext cx="2705601" cy="523220"/>
              </a:xfrm>
              <a:prstGeom prst="rect">
                <a:avLst/>
              </a:prstGeom>
              <a:blipFill>
                <a:blip r:embed="rId6"/>
                <a:stretch>
                  <a:fillRect l="-4505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/>
              <p:nvPr/>
            </p:nvSpPr>
            <p:spPr>
              <a:xfrm>
                <a:off x="3224461" y="3774526"/>
                <a:ext cx="537410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4−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(−</m:t>
                      </m:r>
                      <m: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ja-JP" sz="2800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461" y="3774526"/>
                <a:ext cx="5374106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/>
              <p:nvPr/>
            </p:nvSpPr>
            <p:spPr>
              <a:xfrm>
                <a:off x="3208418" y="4364447"/>
                <a:ext cx="291966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+4)(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−5)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418" y="4364447"/>
                <a:ext cx="2919665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D09386B-BA56-4DA5-8866-AF9D79FBAB14}"/>
                  </a:ext>
                </a:extLst>
              </p:cNvPr>
              <p:cNvSpPr txBox="1"/>
              <p:nvPr/>
            </p:nvSpPr>
            <p:spPr>
              <a:xfrm>
                <a:off x="3593430" y="2368656"/>
                <a:ext cx="537410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ja-JP" sz="2800" b="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−4−9</m:t>
                          </m:r>
                        </m:e>
                      </m:d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+(−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(−9)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D09386B-BA56-4DA5-8866-AF9D79FBA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430" y="2368656"/>
                <a:ext cx="5374106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5860DDE-65CD-446E-8959-E498BA0607AA}"/>
                  </a:ext>
                </a:extLst>
              </p:cNvPr>
              <p:cNvSpPr txBox="1"/>
              <p:nvPr/>
            </p:nvSpPr>
            <p:spPr>
              <a:xfrm>
                <a:off x="3593431" y="2974358"/>
                <a:ext cx="280736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−4)(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9</m:t>
                      </m:r>
                      <m:r>
                        <m:rPr>
                          <m:nor/>
                        </m:rPr>
                        <a:rPr lang="en-US" altLang="ja-JP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5860DDE-65CD-446E-8959-E498BA060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431" y="2974358"/>
                <a:ext cx="280736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053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  <p:bldP spid="23" grpId="0"/>
      <p:bldP spid="15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/>
              <p:nvPr/>
            </p:nvSpPr>
            <p:spPr>
              <a:xfrm>
                <a:off x="695325" y="987192"/>
                <a:ext cx="32670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(7)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+5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+4</m:t>
                    </m:r>
                    <m:sSup>
                      <m:sSupPr>
                        <m:ctrlP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784467DD-8FDB-4C95-A478-8CE3133801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987192"/>
                <a:ext cx="3267075" cy="523220"/>
              </a:xfrm>
              <a:prstGeom prst="rect">
                <a:avLst/>
              </a:prstGeom>
              <a:blipFill>
                <a:blip r:embed="rId2"/>
                <a:stretch>
                  <a:fillRect l="-3731" t="-15116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/>
              <p:nvPr/>
            </p:nvSpPr>
            <p:spPr>
              <a:xfrm>
                <a:off x="3769892" y="987192"/>
                <a:ext cx="487680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7C7B3D08-622A-4AD2-AC2B-E01D86D40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892" y="987192"/>
                <a:ext cx="487680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/>
              <p:nvPr/>
            </p:nvSpPr>
            <p:spPr>
              <a:xfrm>
                <a:off x="3769891" y="1592894"/>
                <a:ext cx="312821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)(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m:rPr>
                          <m:nor/>
                        </m:rPr>
                        <a:rPr lang="en-US" altLang="ja-JP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EA9BDCE5-556A-4A8E-BA4A-D543F0EE0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891" y="1592894"/>
                <a:ext cx="312821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/>
              <p:nvPr/>
            </p:nvSpPr>
            <p:spPr>
              <a:xfrm>
                <a:off x="695325" y="2380859"/>
                <a:ext cx="34274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(8)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+7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𝑥𝑦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−18</m:t>
                    </m:r>
                    <m:sSup>
                      <m:sSupPr>
                        <m:ctrlP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481999E-C558-4BFD-A236-90F141832D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2380859"/>
                <a:ext cx="3427495" cy="523220"/>
              </a:xfrm>
              <a:prstGeom prst="rect">
                <a:avLst/>
              </a:prstGeom>
              <a:blipFill>
                <a:blip r:embed="rId5"/>
                <a:stretch>
                  <a:fillRect l="-3559" t="-15294" b="-305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/>
              <p:nvPr/>
            </p:nvSpPr>
            <p:spPr>
              <a:xfrm>
                <a:off x="695325" y="3774526"/>
                <a:ext cx="32670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(9)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−12</m:t>
                    </m:r>
                    <m:sSup>
                      <m:sSupPr>
                        <m:ctrlP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8AF5637-D388-47D0-A910-2EAF7A9F0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" y="3774526"/>
                <a:ext cx="3267075" cy="523220"/>
              </a:xfrm>
              <a:prstGeom prst="rect">
                <a:avLst/>
              </a:prstGeom>
              <a:blipFill>
                <a:blip r:embed="rId6"/>
                <a:stretch>
                  <a:fillRect l="-3731" t="-13953" b="-2907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/>
              <p:nvPr/>
            </p:nvSpPr>
            <p:spPr>
              <a:xfrm>
                <a:off x="3737805" y="3774526"/>
                <a:ext cx="558265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i="0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(−</m:t>
                      </m:r>
                      <m:r>
                        <a:rPr lang="en-US" altLang="ja-JP" sz="2800" b="0" i="0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i="0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D645939-D6BF-4CEA-8661-AD9D507271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05" y="3774526"/>
                <a:ext cx="5582658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/>
              <p:nvPr/>
            </p:nvSpPr>
            <p:spPr>
              <a:xfrm>
                <a:off x="3721762" y="4364447"/>
                <a:ext cx="326707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7ADF32B5-9FA6-4F23-B496-8E1557C80A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762" y="4364447"/>
                <a:ext cx="3267075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D09386B-BA56-4DA5-8866-AF9D79FBAB14}"/>
                  </a:ext>
                </a:extLst>
              </p:cNvPr>
              <p:cNvSpPr txBox="1"/>
              <p:nvPr/>
            </p:nvSpPr>
            <p:spPr>
              <a:xfrm>
                <a:off x="3962400" y="2368656"/>
                <a:ext cx="580724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hangingPunct="1">
                  <a:lnSpc>
                    <a:spcPts val="36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ja-JP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280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begChr m:val="｛"/>
                          <m:endChr m:val="｝"/>
                          <m:ctrlPr>
                            <a:rPr lang="ja-JP" altLang="en-US" sz="2800" b="0" i="1" kern="10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altLang="ja-JP" sz="2800" b="0" i="1" kern="1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+9</m:t>
                          </m:r>
                          <m:r>
                            <a:rPr lang="en-US" altLang="ja-JP" sz="2800" b="0" i="1" kern="1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+(−2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ja-JP" altLang="en-US" sz="2800" i="1">
                          <a:latin typeface="Cambria Math" panose="02040503050406030204" pitchFamily="18" charset="0"/>
                          <a:ea typeface="ＭＳ Ｐゴシック" panose="020B0600070205080204" pitchFamily="50" charset="-128"/>
                        </a:rPr>
                        <m:t>・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9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1D09386B-BA56-4DA5-8866-AF9D79FBA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68656"/>
                <a:ext cx="580724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5860DDE-65CD-446E-8959-E498BA0607AA}"/>
                  </a:ext>
                </a:extLst>
              </p:cNvPr>
              <p:cNvSpPr txBox="1"/>
              <p:nvPr/>
            </p:nvSpPr>
            <p:spPr>
              <a:xfrm>
                <a:off x="3978438" y="2974358"/>
                <a:ext cx="342749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altLang="ja-JP" sz="2800" i="1" kern="1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)(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+9</m:t>
                      </m:r>
                      <m:r>
                        <a:rPr lang="en-US" altLang="ja-JP" sz="2800" b="0" i="1" kern="1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m:rPr>
                          <m:nor/>
                        </m:rPr>
                        <a:rPr lang="en-US" altLang="ja-JP" sz="2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m:t>)</m:t>
                      </m:r>
                    </m:oMath>
                  </m:oMathPara>
                </a14:m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5860DDE-65CD-446E-8959-E498BA060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438" y="2974358"/>
                <a:ext cx="342749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929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  <p:bldP spid="23" grpId="0"/>
      <p:bldP spid="15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因数分解　　　　　　　　　　　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次式の因数分解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p.19)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展開の公式</a:t>
                </a:r>
                <a:r>
                  <a:rPr lang="en-US" altLang="ja-JP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4</a:t>
                </a:r>
                <a:r>
                  <a:rPr lang="ja-JP" altLang="en-US" sz="2800" b="0" i="0" u="none" strike="noStrike" baseline="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を逆に利用する因数分解は，次のようになる。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ct val="15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因数分解の公式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４　</a:t>
                </a:r>
                <a14:m>
                  <m:oMath xmlns:m="http://schemas.openxmlformats.org/officeDocument/2006/math"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𝑎𝑐</m:t>
                    </m:r>
                    <m:sSup>
                      <m:sSupPr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sSup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𝑥</m:t>
                        </m:r>
                      </m:e>
                      <m:sup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2</m:t>
                        </m:r>
                      </m:sup>
                    </m:sSup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d>
                      <m:dPr>
                        <m:ctrlP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</m:ctrlPr>
                      </m:dPr>
                      <m:e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𝑎𝑑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+</m:t>
                        </m:r>
                        <m:r>
                          <a:rPr lang="en-US" altLang="ja-JP" sz="2800" b="0" i="1" dirty="0" smtClean="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</a:rPr>
                          <m:t>𝑏𝑐</m:t>
                        </m:r>
                      </m:e>
                    </m:d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𝑥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𝑏𝑑</m:t>
                    </m:r>
                    <m:r>
                      <a:rPr lang="pt-BR" altLang="ja-JP" sz="280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(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𝑎𝑥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)(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𝑐𝑥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+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𝑑</m:t>
                    </m:r>
                    <m:r>
                      <a:rPr lang="en-US" altLang="ja-JP" sz="2800" b="0" i="1" dirty="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</a:rPr>
                      <m:t>)</m:t>
                    </m:r>
                  </m:oMath>
                </a14:m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ABCB23C-9376-4FA9-8A04-D6586B833F97}"/>
              </a:ext>
            </a:extLst>
          </p:cNvPr>
          <p:cNvSpPr/>
          <p:nvPr/>
        </p:nvSpPr>
        <p:spPr>
          <a:xfrm>
            <a:off x="6344651" y="2398715"/>
            <a:ext cx="2687054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232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ECFF"/>
        </a:solidFill>
        <a:ln>
          <a:solidFill>
            <a:schemeClr val="accent1">
              <a:shade val="50000"/>
              <a:alpha val="9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</TotalTime>
  <Words>1477</Words>
  <PresentationFormat>ワイド画面</PresentationFormat>
  <Paragraphs>149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游ゴシック</vt:lpstr>
      <vt:lpstr>游ゴシック Light</vt:lpstr>
      <vt:lpstr>Arial</vt:lpstr>
      <vt:lpstr>Cambria Math</vt:lpstr>
      <vt:lpstr>Suken Roman</vt:lpstr>
      <vt:lpstr>Office テーマ</vt:lpstr>
      <vt:lpstr>3　因数分解　　　　　　　　　　　　　　B 2次式の因数分解　　　　(教科書p.18)</vt:lpstr>
      <vt:lpstr>3　因数分解　　　　　　　　　　　　　　B 2次式の因数分解　　　　(教科書p.18)</vt:lpstr>
      <vt:lpstr>3　因数分解　　　　　　　　　　　　　　B 2次式の因数分解　　　　(教科書p.18)</vt:lpstr>
      <vt:lpstr>3　因数分解　　　　　　　　　　　　　　B 2次式の因数分解　　　　(教科書p.18)</vt:lpstr>
      <vt:lpstr>3　因数分解　　　　　　　　　　　　　　B 2次式の因数分解　　　　(教科書p.18)</vt:lpstr>
      <vt:lpstr>3　因数分解　　　　　　　　　　　　　　B 2次式の因数分解　　　　(教科書p.18)</vt:lpstr>
      <vt:lpstr>3　因数分解　　　　　　　　　　　　　　B 2次式の因数分解　　　　(教科書p.18)</vt:lpstr>
      <vt:lpstr>3　因数分解　　　　　　　　　　　　　　B 2次式の因数分解　　　　(教科書p.18)</vt:lpstr>
      <vt:lpstr>3　因数分解　　　　　　　　　　　　　　B 2次式の因数分解　　　　(教科書p.19)</vt:lpstr>
      <vt:lpstr>3　因数分解　　　　　　　　　　　　　　B 2次式の因数分解　　　　(教科書p.19)</vt:lpstr>
      <vt:lpstr>3　因数分解　　　　　　　　　　　　　　B 2次式の因数分解　　　　(教科書p.19)</vt:lpstr>
      <vt:lpstr>3　因数分解　　　　　　　　　　　　　　B 2次式の因数分解　　　　(教科書p.19)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2021-02-06T06:26:21Z</cp:lastPrinted>
  <dcterms:created xsi:type="dcterms:W3CDTF">2021-02-06T04:59:17Z</dcterms:created>
  <dcterms:modified xsi:type="dcterms:W3CDTF">2021-05-11T07:06:16Z</dcterms:modified>
</cp:coreProperties>
</file>