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</p:sldIdLst>
  <p:sldSz cx="12192000" cy="6858000"/>
  <p:notesSz cx="9934575" cy="68024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33442F-0280-4DD8-A35F-6B5AF08D1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8B388-DF5D-4072-A089-9AF8A53F8A00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C7C230-392C-4A76-BAD5-F5534277C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29F0C7-E048-4DBC-BA6C-1F37033C7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0B0A0-9556-4EF2-9BCC-B50EBDA4E9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969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C85A71-2366-4F8F-B0D5-7D30B13B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5BD8A-40CC-47FB-8104-84678CC030E8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26E56B-8961-4E29-B6AE-296FC4232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AC6DD2-9F96-4244-8F85-01AD7AC8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46841-3AB7-4E3E-96B4-A3D90CCE82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43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7FC671-52C9-4837-A219-A3CCDE9B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8539F-8843-4ADA-8BB8-B15A51755A04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2BB4D5-6C6D-4F7C-85A8-71376DBCE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21AB9A-9F7E-4657-A4C5-C8C2F591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4362E-C21D-442B-9D54-9FF907347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352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51A272-C89D-4E74-ACE6-3BCDC3E4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F09D-1474-44DB-A947-06146C3A43EE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9B1043-735D-4B7F-BF4C-087B6E4F2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AA0FB-245B-43D5-B135-09B70645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DD551-956F-4CC2-99A4-AAF935AE7E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104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0EC2B2-F957-4C89-A886-61A6DB603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0A527-999F-4C2A-BC10-B823736142E6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385E4A-47C7-4591-8102-1AE40043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027BA9-7A95-42DA-84E3-801ABCC2E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AC740-7110-4EC0-95FB-E9092D0E50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21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96BB6B6-F997-40BF-A48D-99EE109F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70049-0F0C-403B-A99F-64DD1EB3BC85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76EC995-5316-423A-99DA-6DA8F04E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434535F-E810-4431-9370-7DBDEB74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9389C-5E86-4B34-A42E-BA7C3C979D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393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37A88EF-1A21-4EBA-969A-99327095A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4D249-51DF-4571-A4EC-2E90C7372F83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609384D-1EBD-4E83-B509-4AB7ECB9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782DC8B-A7B8-41B2-9797-A3227EB7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C29C-6E71-47E7-AAA0-1F15CF2DE9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817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279765A-7BE4-4295-B193-F5160B6C7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6AD30-6404-47E3-8295-4B0DEEC4B08B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A0C71A5C-7E12-407C-B8D3-D8E465C79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1AC45E2-072B-4351-AC46-EF5B83321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A3679-B003-4EA8-A49A-0138558EBB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976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BD014E7-E063-44C0-978B-7225AB9ED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9F022-24A7-4640-86A3-5E9E86F916E1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E37679F-50B2-4D72-989D-0B5767213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22B04E89-7FB7-4873-BF9A-87C8C7D1B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B11D3-E3E7-4B85-9CFA-E1F889E8A1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7933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92D2237-ED7A-4140-A749-CEE0EB2C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D8EE2-5622-46E2-9E17-3FBDED6E2CC6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AC9B62E-A9AB-44FC-9624-9100CBFDA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690DA18-F1B4-4F21-9D77-55EC4335D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DBF17-41AC-4E78-B0B5-63B148F6A9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214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7B6BBC1-4BDB-40AE-BE4D-EAC8C945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740E6-DB7E-49EF-9088-11638A60710F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8104942-67B6-43FF-9468-58D5A2626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A558142-5466-4BF4-979D-43758DD9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6372F-EA8F-41F1-95B2-383F7960AE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670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57041404-FD86-482D-838E-E2A4729CB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10DCC589-8777-439F-B522-88B63D8BD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D6C5AC-F6A4-44CA-92C1-97BFC313E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F28ACD9-D4FE-46CB-9133-8336EFEA5F4A}" type="datetimeFigureOut">
              <a:rPr lang="ja-JP" altLang="en-US"/>
              <a:pPr>
                <a:defRPr/>
              </a:pPr>
              <a:t>2021/5/10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A2E0E3-070B-4B20-B8FB-E1C1741DE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41C374-CE5C-4DF8-892A-CC3C9E179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4037B0E-5E9E-461A-90B4-0F09DF3449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5" y="1006726"/>
            <a:ext cx="8736013" cy="1235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２次関数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</m:oMath>
                </a14:m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の最大値，最小値　　</a:t>
                </a:r>
                <a:r>
                  <a:rPr lang="ja-JP" altLang="en-US" sz="2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2778" b="-2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830263" y="1104901"/>
                <a:ext cx="10010775" cy="128930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例題１　 ２次関数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 を調べなさい。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30263" y="1104901"/>
                <a:ext cx="10010775" cy="1289302"/>
              </a:xfrm>
              <a:blipFill>
                <a:blip r:embed="rId3"/>
                <a:stretch>
                  <a:fillRect l="-1218" t="-6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FF1000-6E8E-42E0-BA4E-A50324649580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764" y="2686314"/>
                <a:ext cx="10010775" cy="3066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（解答）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−4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+1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を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𝑎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(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𝑥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𝑝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)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𝑞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の形にすると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+1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− 2  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+1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  </a:t>
                </a:r>
                <a14:m>
                  <m:oMath xmlns:m="http://schemas.openxmlformats.org/officeDocument/2006/math">
                    <m:r>
                      <a:rPr lang="ja-JP" altLang="en-US" sz="280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　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 =2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sSup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(</m:t>
                            </m:r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𝑥</m:t>
                            </m:r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− 1  )</m:t>
                            </m:r>
                          </m:e>
                          <m:sup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  </m:t>
                        </m:r>
                        <m:sSup>
                          <m:sSup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sSup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1</m:t>
                            </m:r>
                          </m:e>
                          <m:sup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  2</m:t>
                            </m:r>
                          </m:sup>
                        </m:sSup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+1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(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𝑥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− 1  )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−  1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                        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続く）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764" y="2686314"/>
                <a:ext cx="10010775" cy="3066786"/>
              </a:xfrm>
              <a:prstGeom prst="rect">
                <a:avLst/>
              </a:prstGeom>
              <a:blipFill>
                <a:blip r:embed="rId4"/>
                <a:stretch>
                  <a:fillRect l="-1279" t="-29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9FC76EE-FBA1-46D0-9CFE-1FE321E1482E}"/>
              </a:ext>
            </a:extLst>
          </p:cNvPr>
          <p:cNvSpPr/>
          <p:nvPr/>
        </p:nvSpPr>
        <p:spPr>
          <a:xfrm>
            <a:off x="4211784" y="3950279"/>
            <a:ext cx="398462" cy="36036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70C5118-7D67-44FB-BD94-98B6EC620A75}"/>
              </a:ext>
            </a:extLst>
          </p:cNvPr>
          <p:cNvSpPr/>
          <p:nvPr/>
        </p:nvSpPr>
        <p:spPr>
          <a:xfrm>
            <a:off x="4211784" y="4573636"/>
            <a:ext cx="398462" cy="36036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C9AF6F0-64DA-480F-95A6-E78F76312A6D}"/>
              </a:ext>
            </a:extLst>
          </p:cNvPr>
          <p:cNvSpPr/>
          <p:nvPr/>
        </p:nvSpPr>
        <p:spPr>
          <a:xfrm>
            <a:off x="5245689" y="4573636"/>
            <a:ext cx="398462" cy="36036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878730C-3CA9-46E4-9F69-F115DE4F12C6}"/>
              </a:ext>
            </a:extLst>
          </p:cNvPr>
          <p:cNvSpPr/>
          <p:nvPr/>
        </p:nvSpPr>
        <p:spPr>
          <a:xfrm>
            <a:off x="4055085" y="5131099"/>
            <a:ext cx="398462" cy="36036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CA3E951-4963-43CF-B716-441B8A6AD419}"/>
              </a:ext>
            </a:extLst>
          </p:cNvPr>
          <p:cNvSpPr/>
          <p:nvPr/>
        </p:nvSpPr>
        <p:spPr>
          <a:xfrm>
            <a:off x="5160871" y="5131099"/>
            <a:ext cx="398462" cy="360362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5" y="1006726"/>
            <a:ext cx="8736013" cy="1235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２次関数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</m:oMath>
                </a14:m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の最大値，最小値　　　</a:t>
                </a:r>
                <a:r>
                  <a:rPr lang="ja-JP" altLang="en-US" sz="2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2778" b="-2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830263" y="1104901"/>
                <a:ext cx="10010775" cy="128930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例題１　 ２次関数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 を調べなさい。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30263" y="1104901"/>
                <a:ext cx="10010775" cy="1289302"/>
              </a:xfrm>
              <a:blipFill>
                <a:blip r:embed="rId3"/>
                <a:stretch>
                  <a:fillRect l="-1218" t="-6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FF1000-6E8E-42E0-BA4E-A50324649580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764" y="2686314"/>
                <a:ext cx="10010775" cy="3946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（解答の続き）</a:t>
                </a:r>
                <a:endParaRPr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したがって，</a:t>
                </a:r>
                <a:r>
                  <a:rPr lang="en-US" altLang="ja-JP" sz="2800" i="1" dirty="0">
                    <a:latin typeface="Suken Roman" panose="00000400000000000000" pitchFamily="2" charset="2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−4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+1 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グラフは右の図のようになる。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よって，</a:t>
                </a:r>
                <a:r>
                  <a:rPr lang="en-US" altLang="ja-JP" sz="2800" i="1" dirty="0">
                    <a:latin typeface="Suken Roman" panose="00000400000000000000" pitchFamily="2" charset="2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ja-JP" altLang="en-US" sz="2800" i="1" dirty="0">
                    <a:latin typeface="Suken Roman" panose="00000400000000000000" pitchFamily="2" charset="2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は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i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   1</m:t>
                    </m:r>
                  </m:oMath>
                </a14:m>
                <a:r>
                  <a:rPr lang="en-US" altLang="ja-JP" sz="28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で最小値</a:t>
                </a:r>
                <a:r>
                  <a:rPr lang="ja-JP" alt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-1</a:t>
                </a:r>
                <a:r>
                  <a:rPr lang="en-US" altLang="ja-JP" sz="2800" dirty="0">
                    <a:cs typeface="Times New Roman" panose="02020603050405020304" pitchFamily="18" charset="0"/>
                  </a:rPr>
                  <a:t>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をとる。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最大値はない。</a:t>
                </a:r>
              </a:p>
            </p:txBody>
          </p:sp>
        </mc:Choice>
        <mc:Fallback xmlns="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764" y="2686314"/>
                <a:ext cx="10010775" cy="3946134"/>
              </a:xfrm>
              <a:prstGeom prst="rect">
                <a:avLst/>
              </a:prstGeom>
              <a:blipFill>
                <a:blip r:embed="rId4"/>
                <a:stretch>
                  <a:fillRect l="-974" t="-61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図 2">
            <a:extLst>
              <a:ext uri="{FF2B5EF4-FFF2-40B4-BE49-F238E27FC236}">
                <a16:creationId xmlns:a16="http://schemas.microsoft.com/office/drawing/2014/main" id="{5FFA316E-5348-47D9-B5B2-819F11DF8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683" y="2708539"/>
            <a:ext cx="381317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76D8FE4-3E9E-45C3-B159-634C656501C1}"/>
              </a:ext>
            </a:extLst>
          </p:cNvPr>
          <p:cNvSpPr/>
          <p:nvPr/>
        </p:nvSpPr>
        <p:spPr>
          <a:xfrm>
            <a:off x="7857998" y="5402202"/>
            <a:ext cx="627634" cy="485648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B2793E7-7A8B-4932-9371-E25978718273}"/>
              </a:ext>
            </a:extLst>
          </p:cNvPr>
          <p:cNvSpPr/>
          <p:nvPr/>
        </p:nvSpPr>
        <p:spPr>
          <a:xfrm>
            <a:off x="2554478" y="5036442"/>
            <a:ext cx="627634" cy="485648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9369E78-B77D-4A8D-9678-FDD3242C5FED}"/>
              </a:ext>
            </a:extLst>
          </p:cNvPr>
          <p:cNvSpPr/>
          <p:nvPr/>
        </p:nvSpPr>
        <p:spPr>
          <a:xfrm>
            <a:off x="4646263" y="5036442"/>
            <a:ext cx="627634" cy="485648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69E284D-BD90-45D4-9ED2-7E916576A072}"/>
              </a:ext>
            </a:extLst>
          </p:cNvPr>
          <p:cNvSpPr/>
          <p:nvPr/>
        </p:nvSpPr>
        <p:spPr>
          <a:xfrm>
            <a:off x="3338014" y="5632834"/>
            <a:ext cx="916994" cy="485648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170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6" y="1079511"/>
            <a:ext cx="1186638" cy="550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２次関数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</m:oMath>
                </a14:m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の最大値，最小値　　　</a:t>
                </a:r>
                <a:r>
                  <a:rPr lang="ja-JP" altLang="en-US" sz="2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2778" b="-2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745199" y="1104900"/>
                <a:ext cx="10010775" cy="5207331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まとめ　 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２次関数</a:t>
                </a:r>
                <a14:m>
                  <m:oMath xmlns:m="http://schemas.openxmlformats.org/officeDocument/2006/math">
                    <m:r>
                      <a:rPr lang="ja-JP" altLang="en-US" sz="280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 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の最大値，最小値は次の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手順で求められます。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[1]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(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−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𝑝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)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𝑞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の形にする。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[2]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２次関数の グラフ をかく。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[3]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グラフの一番上の点，一番下の点を調べる。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  調べるときは，グラフの  頂点  に着目する。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一番上の点で最大値をとり，一番下の点で最小値をとる。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5199" y="1104900"/>
                <a:ext cx="10010775" cy="5207331"/>
              </a:xfrm>
              <a:blipFill>
                <a:blip r:embed="rId3"/>
                <a:stretch>
                  <a:fillRect l="-1218" t="-163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FF1000-6E8E-42E0-BA4E-A50324649580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B82D011-B60A-48B7-A5E1-8147B0C42E56}"/>
              </a:ext>
            </a:extLst>
          </p:cNvPr>
          <p:cNvSpPr/>
          <p:nvPr/>
        </p:nvSpPr>
        <p:spPr>
          <a:xfrm>
            <a:off x="3486869" y="3450266"/>
            <a:ext cx="916994" cy="485648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7B20C43-DDDB-481B-9418-C4AB71F1A1EE}"/>
              </a:ext>
            </a:extLst>
          </p:cNvPr>
          <p:cNvSpPr/>
          <p:nvPr/>
        </p:nvSpPr>
        <p:spPr>
          <a:xfrm>
            <a:off x="5292089" y="4609215"/>
            <a:ext cx="916994" cy="485648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866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6" y="1079511"/>
            <a:ext cx="1186638" cy="550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２次関数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</m:oMath>
                </a14:m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の最大値，最小値　　　</a:t>
                </a:r>
                <a:r>
                  <a:rPr lang="ja-JP" altLang="en-US" sz="2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2778" b="-2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745199" y="1104901"/>
                <a:ext cx="10010775" cy="128930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練習２　 次の２次関数の最大値，最小値を調べなさい。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+12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+20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5199" y="1104901"/>
                <a:ext cx="10010775" cy="1289302"/>
              </a:xfrm>
              <a:blipFill>
                <a:blip r:embed="rId3"/>
                <a:stretch>
                  <a:fillRect l="-1218" t="-6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FF1000-6E8E-42E0-BA4E-A50324649580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764" y="2686314"/>
                <a:ext cx="10010775" cy="32699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（解答）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+12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+20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を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𝑎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(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𝑥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𝑝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)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𝑞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の形にすると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+12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+20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+6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+20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(</m:t>
                            </m:r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𝑥</m:t>
                            </m:r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+3)</m:t>
                            </m:r>
                          </m:e>
                          <m:sup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3</m:t>
                            </m:r>
                          </m:e>
                          <m:sup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+20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(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𝑥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+3)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+2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　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　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続く）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764" y="2686314"/>
                <a:ext cx="10010775" cy="3269990"/>
              </a:xfrm>
              <a:prstGeom prst="rect">
                <a:avLst/>
              </a:prstGeom>
              <a:blipFill>
                <a:blip r:embed="rId4"/>
                <a:stretch>
                  <a:fillRect l="-1279" t="-2799" r="-7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71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6" y="1079511"/>
            <a:ext cx="1186638" cy="550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２次関数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</m:oMath>
                </a14:m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の最大値，最小値　　　</a:t>
                </a:r>
                <a:r>
                  <a:rPr lang="ja-JP" altLang="en-US" sz="2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2778" b="-2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745199" y="1104901"/>
                <a:ext cx="10010775" cy="128930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練習２　 次の２次関数の最大値，最小値を調べなさい。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+12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+20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5199" y="1104901"/>
                <a:ext cx="10010775" cy="1289302"/>
              </a:xfrm>
              <a:blipFill>
                <a:blip r:embed="rId3"/>
                <a:stretch>
                  <a:fillRect l="-1218" t="-6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FF1000-6E8E-42E0-BA4E-A50324649580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764" y="2686313"/>
                <a:ext cx="10010775" cy="36790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（解答の続き）</a:t>
                </a:r>
                <a:endParaRPr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したがって，</a:t>
                </a:r>
                <a:r>
                  <a:rPr lang="en-US" altLang="ja-JP" sz="2800" i="1" dirty="0">
                    <a:latin typeface="Suken Roman" panose="00000400000000000000" pitchFamily="2" charset="2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+12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+20 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グラフは右の図のようになる。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よって，</a:t>
                </a:r>
                <a:r>
                  <a:rPr lang="en-US" altLang="ja-JP" sz="2800" i="1" dirty="0">
                    <a:latin typeface="Suken Roman" panose="00000400000000000000" pitchFamily="2" charset="2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ja-JP" altLang="en-US" sz="2800" i="1" dirty="0">
                    <a:latin typeface="Suken Roman" panose="00000400000000000000" pitchFamily="2" charset="2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は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i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=−3</m:t>
                    </m:r>
                  </m:oMath>
                </a14:m>
                <a:r>
                  <a:rPr lang="en-US" altLang="ja-JP" sz="28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で最小値</a:t>
                </a:r>
                <a:r>
                  <a:rPr lang="ja-JP" alt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2</a:t>
                </a:r>
                <a:r>
                  <a:rPr lang="en-US" altLang="ja-JP" sz="2800" dirty="0">
                    <a:cs typeface="Times New Roman" panose="02020603050405020304" pitchFamily="18" charset="0"/>
                  </a:rPr>
                  <a:t>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をとる。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最大値はない。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764" y="2686313"/>
                <a:ext cx="10010775" cy="3679081"/>
              </a:xfrm>
              <a:prstGeom prst="rect">
                <a:avLst/>
              </a:prstGeom>
              <a:blipFill>
                <a:blip r:embed="rId4"/>
                <a:stretch>
                  <a:fillRect l="-974" t="-6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0C4D788B-9EE5-4505-AD9F-FF6148DC88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5616" y="2419509"/>
            <a:ext cx="3744929" cy="387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5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6" y="1079511"/>
            <a:ext cx="1186638" cy="550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２次関数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</m:oMath>
                </a14:m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の最大値，最小値　　</a:t>
                </a:r>
                <a:r>
                  <a:rPr lang="ja-JP" altLang="en-US" sz="2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2778" b="-2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745199" y="1104901"/>
                <a:ext cx="10010775" cy="128930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練習２　 次の２次関数の最大値，最小値を調べなさい。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=−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−7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5199" y="1104901"/>
                <a:ext cx="10010775" cy="1289302"/>
              </a:xfrm>
              <a:blipFill>
                <a:blip r:embed="rId3"/>
                <a:stretch>
                  <a:fillRect l="-1218" t="-6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FF1000-6E8E-42E0-BA4E-A50324649580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764" y="2686314"/>
                <a:ext cx="10010775" cy="31779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（解答）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=−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−7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を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𝑎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(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𝑥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−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𝑝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)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𝑞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の形にすると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=−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−7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=−</m:t>
                    </m:r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−4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−7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=−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ja-JP" sz="2800" b="0" i="1" smtClean="0">
                                    <a:latin typeface="Cambria Math" panose="02040503050406030204" pitchFamily="18" charset="0"/>
                                    <a:ea typeface="ＭＳ Ｐゴシック" panose="020B0600070205080204" pitchFamily="50" charset="-128"/>
                                  </a:rPr>
                                </m:ctrlPr>
                              </m:dPr>
                              <m:e>
                                <m:r>
                                  <a:rPr lang="en-US" altLang="ja-JP" sz="2800" b="0" i="1" smtClean="0">
                                    <a:latin typeface="Cambria Math" panose="02040503050406030204" pitchFamily="18" charset="0"/>
                                    <a:ea typeface="ＭＳ Ｐゴシック" panose="020B0600070205080204" pitchFamily="50" charset="-128"/>
                                  </a:rPr>
                                  <m:t>𝑥</m:t>
                                </m:r>
                                <m:r>
                                  <a:rPr lang="en-US" altLang="ja-JP" sz="2800" b="0" i="1" smtClean="0">
                                    <a:latin typeface="Cambria Math" panose="02040503050406030204" pitchFamily="18" charset="0"/>
                                    <a:ea typeface="ＭＳ Ｐゴシック" panose="020B0600070205080204" pitchFamily="50" charset="-128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sSup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−7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         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 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=−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</m:ctrlPr>
                          </m:d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𝑥</m:t>
                            </m:r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明朝" panose="02020609040205080304" pitchFamily="17" charset="-128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明朝" panose="02020609040205080304" pitchFamily="17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−3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明朝" panose="02020609040205080304" pitchFamily="17" charset="-128"/>
                      </a:rPr>
                      <m:t>　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続く）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764" y="2686314"/>
                <a:ext cx="10010775" cy="3177918"/>
              </a:xfrm>
              <a:prstGeom prst="rect">
                <a:avLst/>
              </a:prstGeom>
              <a:blipFill>
                <a:blip r:embed="rId4"/>
                <a:stretch>
                  <a:fillRect l="-1279" t="-28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37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661441-2E83-4CEF-9208-E7ED4B1BA379}"/>
              </a:ext>
            </a:extLst>
          </p:cNvPr>
          <p:cNvSpPr/>
          <p:nvPr/>
        </p:nvSpPr>
        <p:spPr>
          <a:xfrm>
            <a:off x="695326" y="1079511"/>
            <a:ext cx="1186638" cy="550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</p:spPr>
            <p:txBody>
              <a:bodyPr/>
              <a:lstStyle/>
              <a:p>
                <a:pPr algn="l" eaLnBrk="1" hangingPunct="1"/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２次関数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</m:oMath>
                </a14:m>
                <a:r>
                  <a:rPr lang="ja-JP" altLang="en-US" sz="3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の最大値，最小値　　　</a:t>
                </a:r>
                <a:r>
                  <a:rPr lang="ja-JP" altLang="en-US" sz="2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</a:t>
                </a:r>
                <a:r>
                  <a:rPr lang="ja-JP" altLang="en-US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教科書</a:t>
                </a:r>
                <a:r>
                  <a:rPr lang="en-US" altLang="ja-JP" sz="2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p.79)</a:t>
                </a:r>
                <a:endPara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1" name="タイトル 1">
                <a:extLst>
                  <a:ext uri="{FF2B5EF4-FFF2-40B4-BE49-F238E27FC236}">
                    <a16:creationId xmlns:a16="http://schemas.microsoft.com/office/drawing/2014/main" id="{BBDCC43B-7CA1-4769-8B03-457A0E82FF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95325" y="127000"/>
                <a:ext cx="10801350" cy="660400"/>
              </a:xfrm>
              <a:blipFill>
                <a:blip r:embed="rId2"/>
                <a:stretch>
                  <a:fillRect l="-1411" t="-2778" b="-277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745199" y="1104901"/>
                <a:ext cx="10010775" cy="128930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練習２　 次の２次関数の最大値，最小値を調べなさい。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=−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−7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E1A3C1EE-687C-4150-98BF-E87867D07B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45199" y="1104901"/>
                <a:ext cx="10010775" cy="1289302"/>
              </a:xfrm>
              <a:blipFill>
                <a:blip r:embed="rId3"/>
                <a:stretch>
                  <a:fillRect l="-1218" t="-6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FF1000-6E8E-42E0-BA4E-A50324649580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8764" y="2686313"/>
                <a:ext cx="10010775" cy="36790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（解答の続き）</a:t>
                </a:r>
                <a:endParaRPr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したがって，</a:t>
                </a:r>
                <a:r>
                  <a:rPr lang="en-US" altLang="ja-JP" sz="2800" i="1" dirty="0">
                    <a:latin typeface="Suken Roman" panose="00000400000000000000" pitchFamily="2" charset="2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=−</m:t>
                    </m:r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明朝" panose="02020609040205080304" pitchFamily="17" charset="-128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−7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グラフは右の図のようになる。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よって，</a:t>
                </a:r>
                <a:r>
                  <a:rPr lang="en-US" altLang="ja-JP" sz="2800" i="1" dirty="0">
                    <a:latin typeface="Suken Roman" panose="00000400000000000000" pitchFamily="2" charset="2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ja-JP" altLang="en-US" sz="2800" i="1" dirty="0">
                    <a:latin typeface="Suken Roman" panose="00000400000000000000" pitchFamily="2" charset="2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は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i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altLang="ja-JP" sz="28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で最大値</a:t>
                </a:r>
                <a:r>
                  <a:rPr lang="ja-JP" altLang="en-US" sz="2800" dirty="0"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-3</a:t>
                </a:r>
                <a:r>
                  <a:rPr lang="en-US" altLang="ja-JP" sz="2800" dirty="0">
                    <a:cs typeface="Times New Roman" panose="02020603050405020304" pitchFamily="18" charset="0"/>
                  </a:rPr>
                  <a:t>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をとる。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最小値はない。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1" name="字幕 2">
                <a:extLst>
                  <a:ext uri="{FF2B5EF4-FFF2-40B4-BE49-F238E27FC236}">
                    <a16:creationId xmlns:a16="http://schemas.microsoft.com/office/drawing/2014/main" id="{D487A4C8-62FF-4A6E-948E-8D2EE587F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8764" y="2686313"/>
                <a:ext cx="10010775" cy="3679081"/>
              </a:xfrm>
              <a:prstGeom prst="rect">
                <a:avLst/>
              </a:prstGeom>
              <a:blipFill>
                <a:blip r:embed="rId4"/>
                <a:stretch>
                  <a:fillRect l="-974" t="-6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図 7">
            <a:extLst>
              <a:ext uri="{FF2B5EF4-FFF2-40B4-BE49-F238E27FC236}">
                <a16:creationId xmlns:a16="http://schemas.microsoft.com/office/drawing/2014/main" id="{FAEE66D0-F343-40FF-BBBF-91F0BA6335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9040" y="2419593"/>
            <a:ext cx="3499104" cy="387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1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830</Words>
  <PresentationFormat>ワイド画面</PresentationFormat>
  <Paragraphs>98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ＭＳ Ｐゴシック</vt:lpstr>
      <vt:lpstr>游ゴシック</vt:lpstr>
      <vt:lpstr>游ゴシック Light</vt:lpstr>
      <vt:lpstr>Arial</vt:lpstr>
      <vt:lpstr>Cambria Math</vt:lpstr>
      <vt:lpstr>Suken Roman</vt:lpstr>
      <vt:lpstr>Office テーマ</vt:lpstr>
      <vt:lpstr>２次関数 y=ax^2+bx+c の最大値，最小値　　　　　(教科書p.79)</vt:lpstr>
      <vt:lpstr>２次関数 y=ax^2+bx+c の最大値，最小値　　　　　(教科書p.79)</vt:lpstr>
      <vt:lpstr>２次関数 y=ax^2+bx+c の最大値，最小値　　　　　(教科書p.79)</vt:lpstr>
      <vt:lpstr>２次関数 y=ax^2+bx+c の最大値，最小値　　　　　(教科書p.79)</vt:lpstr>
      <vt:lpstr>２次関数 y=ax^2+bx+c の最大値，最小値　　　　　(教科書p.79)</vt:lpstr>
      <vt:lpstr>２次関数 y=ax^2+bx+c の最大値，最小値　　　　　(教科書p.79)</vt:lpstr>
      <vt:lpstr>２次関数 y=ax^2+bx+c の最大値，最小値　　　　　(教科書p.79)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2021-02-06T06:26:21Z</cp:lastPrinted>
  <dcterms:created xsi:type="dcterms:W3CDTF">2021-02-06T04:59:17Z</dcterms:created>
  <dcterms:modified xsi:type="dcterms:W3CDTF">2021-05-10T01:36:54Z</dcterms:modified>
</cp:coreProperties>
</file>