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6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</p:sldIdLst>
  <p:sldSz cx="12192000" cy="6858000"/>
  <p:notesSz cx="9934575" cy="68024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34C82D-0D88-414F-AFFF-6F8C43BEF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EE8AB-D38A-48F2-9D82-2BD78C1F33EA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517E5B-2A87-4E42-9017-8C7CEA56E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E08108-345E-4BBF-B51C-C904D6ECF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ACD85-FE48-4D38-9889-9DC0DE6CB27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564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DAB34E-0236-4D13-886A-EAA200734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3748C-762C-4D1C-B58C-3C1C7FA4D793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F93946-3D1E-47FD-B9A4-6EC59B3BB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FC8807-D774-419C-8630-435A76845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617B0-7F78-4EAA-99FC-04D62C02D79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695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044D5F-618D-406B-8E1D-3F68DA2FD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CD586-55F6-4B97-B856-8CE9E25BA520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CA1DBD-8559-4AF1-8702-3FC8E32C4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57EE32-34D2-46DA-9FAC-99A0FD3D4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1C393-CF96-44B3-ABD5-DCC7A36E39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422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8756C2-60A8-4118-A573-94B0071E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A9E44-19B5-4226-8FFD-BA6ED53D517A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568896-95C0-4953-AC62-06DEDDA06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E27598-9C6E-44F2-A022-6F0078571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C5247-0402-4202-A888-83D5ECDFE3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852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D879AB-6ABD-43DD-B57F-747CBAFC0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65231-97BF-480B-B1A2-172DDB2DBA79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09F146-39F1-4ACE-93FE-E1332FCB4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CDEE01-EC70-4786-B1D2-1722789E6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7C006-7751-4E75-8433-10C5CB0A1A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273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69949B6-D34E-4840-8AD8-88961D63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42939-480C-44D8-AF64-9B60BAFBC44A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0D16354-A434-45F0-98A0-25316724C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58ED7AD-4FF0-407B-810D-C948C0413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63639-B2D4-48E0-8FF9-1B2F2C123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780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2E408994-07C8-4ED9-9856-71F63104A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8CD2A-A0D4-45A6-BB25-5C9D79C06609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B7D3C0F8-5A0E-4D17-A797-49FA8BA7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A59B524-C2D0-4293-8502-98BF81A65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57FC8-ABAB-43BB-92E4-5D4C74B865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453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3454FEC6-91B0-41D5-B2F5-5E38168F6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620D8-B234-430D-A6AD-44296E63AB61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154308E1-94BE-4368-BEEB-3FC255D53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03B22E32-C598-455B-A7CB-7D7390381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3BDDF-8922-44FA-9419-96B0B5AF94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715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BD1974C9-8125-4D18-842F-9E02DA09E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C4EDE-E68F-4096-B38E-43CB0B19ACD1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A8B27631-8B5B-45E3-ACF4-F2E9C2A3D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D4EEAFF-AC89-41D6-AD11-2D427F96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2E798-4C71-40FD-8AF0-409708E89F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455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C80AF43-00A9-41ED-8148-6D773003F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01A7B-13B2-4CF6-A2DD-2F6D9B489DD0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665BFE6-0C3A-44D1-A641-89CB14E74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06F4FAB-92CD-4C86-839A-C67A132A7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6AF51-79C4-4D63-82AD-F923DF071D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93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6C2A1A5-D576-4F99-9C60-E70AA41B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20714-51F5-49C4-8EA1-434A611A7DC2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7C48F13-CEB3-4EEB-89DE-7FD2D24F9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14922EC-F40B-4FCB-8771-9121D17B1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232B4-D168-4C0A-992E-155F0EC936F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614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35C75994-32F8-44D0-B723-4F3970DD03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F450E932-FCC1-45C9-97A1-36D11D0B9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7741C6-9D42-4C79-AB1A-60878001C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4B37AC-5622-46F8-8402-8F7A3C86BB64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A10699-223E-4F15-B38A-48F7C3190F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7680C8-FED0-41F4-9E3F-9BD8B01A25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D4DFCEF-CC1E-47A4-8E56-B395C9A1CC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13DF11D-64C4-4E5E-9377-5EB79286C962}"/>
              </a:ext>
            </a:extLst>
          </p:cNvPr>
          <p:cNvSpPr/>
          <p:nvPr/>
        </p:nvSpPr>
        <p:spPr>
          <a:xfrm>
            <a:off x="9957091" y="3767658"/>
            <a:ext cx="1236507" cy="428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1DFBB8B-0377-4D2C-BDDB-D230CE2F175B}"/>
              </a:ext>
            </a:extLst>
          </p:cNvPr>
          <p:cNvSpPr/>
          <p:nvPr/>
        </p:nvSpPr>
        <p:spPr>
          <a:xfrm>
            <a:off x="8431156" y="3767657"/>
            <a:ext cx="1236506" cy="428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余弦定理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余弦定理　　　　　　　　　　　 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p.169)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2" name="字幕 2">
            <a:extLst>
              <a:ext uri="{FF2B5EF4-FFF2-40B4-BE49-F238E27FC236}">
                <a16:creationId xmlns:a16="http://schemas.microsoft.com/office/drawing/2014/main" id="{D923A058-1429-486E-81EF-794857C5BD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95325" y="2661717"/>
            <a:ext cx="10801350" cy="1534566"/>
          </a:xfrm>
        </p:spPr>
        <p:txBody>
          <a:bodyPr/>
          <a:lstStyle/>
          <a:p>
            <a:pPr marL="1080000" algn="l" eaLnBrk="1" hangingPunct="1">
              <a:lnSpc>
                <a:spcPts val="3600"/>
              </a:lnSpc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余弦定理を用いて，三角形の辺の長さや角の大きさが求められるようになろう。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1080000" algn="r" eaLnBrk="1" hangingPunct="1">
              <a:lnSpc>
                <a:spcPts val="3600"/>
              </a:lnSpc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p.171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練習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26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練習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28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）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5A693CB-F910-4D91-9E25-4167DE2E1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25" y="2661717"/>
            <a:ext cx="1086416" cy="9596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E2B84D0-033E-48FF-A7C5-6F9E94D1C93E}"/>
              </a:ext>
            </a:extLst>
          </p:cNvPr>
          <p:cNvSpPr/>
          <p:nvPr/>
        </p:nvSpPr>
        <p:spPr>
          <a:xfrm>
            <a:off x="695325" y="1685380"/>
            <a:ext cx="1229009" cy="5341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余弦定理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余弦定理　　　　　　　　　　　 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p.171)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marL="360000" algn="l" eaLnBrk="1" hangingPunct="1">
                  <a:lnSpc>
                    <a:spcPct val="1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余弦定理を活用して，直接測ることのできない距離を求めてみよう。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540000" indent="-792000" algn="l" eaLnBrk="1" hangingPunct="1">
                  <a:lnSpc>
                    <a:spcPct val="15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練習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27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右の図のように，林をはさんで</a:t>
                </a:r>
                <a:r>
                  <a:rPr lang="en-US" altLang="ja-JP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地点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b="0" i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A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endParaRPr lang="en-US" altLang="ja-JP" sz="2800" b="0" i="0" dirty="0">
                  <a:latin typeface="Cambria Math" panose="02040503050406030204" pitchFamily="18" charset="0"/>
                  <a:ea typeface="ＭＳ Ｐゴシック" panose="020B0600070205080204" pitchFamily="50" charset="-128"/>
                </a:endParaRPr>
              </a:p>
              <a:p>
                <a:pPr marL="1260000" algn="l" eaLnBrk="1" hangingPunct="1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b="0" i="0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B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がある。地点</a:t>
                </a:r>
                <a:r>
                  <a:rPr lang="en-US" altLang="ja-JP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から</a:t>
                </a:r>
                <a:r>
                  <a:rPr lang="en-US" altLang="ja-JP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と</a:t>
                </a:r>
                <a:r>
                  <a:rPr lang="en-US" altLang="ja-JP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B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を見て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ja-JP" sz="2800" b="0" i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ACB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260000" algn="l" eaLnBrk="1" hangingPunct="1">
                  <a:lnSpc>
                    <a:spcPct val="1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を測ると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60°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であり，</a:t>
                </a:r>
                <a:r>
                  <a:rPr lang="en-US" altLang="ja-JP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間の距離は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260000" algn="l" eaLnBrk="1" hangingPunct="1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50 </m:t>
                    </m:r>
                    <m:r>
                      <m:rPr>
                        <m:sty m:val="p"/>
                      </m:rPr>
                      <a:rPr lang="en-US" altLang="ja-JP" sz="2800" b="0" i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m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b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B</a:t>
                </a:r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b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</a:t>
                </a:r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間の距離は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40 </m:t>
                    </m:r>
                    <m:r>
                      <m:rPr>
                        <m:sty m:val="p"/>
                      </m:rPr>
                      <a:rPr lang="en-US" altLang="ja-JP" sz="2800" b="0" i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m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であった。</a:t>
                </a: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260000" algn="l" eaLnBrk="1" hangingPunct="1">
                  <a:lnSpc>
                    <a:spcPct val="100000"/>
                  </a:lnSpc>
                </a:pPr>
                <a:r>
                  <a:rPr lang="en-US" altLang="ja-JP" sz="2800" b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</a:t>
                </a:r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b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B</a:t>
                </a:r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間の距離を求めよ。</a:t>
                </a: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l="-1129" t="-115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19D875F-4320-43C9-B0E3-6232C09414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6069" y="1685380"/>
            <a:ext cx="3150606" cy="27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47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05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E2B84D0-033E-48FF-A7C5-6F9E94D1C93E}"/>
              </a:ext>
            </a:extLst>
          </p:cNvPr>
          <p:cNvSpPr/>
          <p:nvPr/>
        </p:nvSpPr>
        <p:spPr>
          <a:xfrm>
            <a:off x="695325" y="1685380"/>
            <a:ext cx="1229009" cy="5341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余弦定理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余弦定理　　　　　　　　　　　 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p.171)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marL="360000" algn="l" eaLnBrk="1" hangingPunct="1">
                  <a:lnSpc>
                    <a:spcPct val="1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余弦定理を活用して，直接測ることのできない距離を求めてみよう。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540000" indent="-792000" algn="l" eaLnBrk="1" hangingPunct="1">
                  <a:lnSpc>
                    <a:spcPct val="15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練習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27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260000" algn="l" eaLnBrk="1" hangingPunct="1">
                  <a:lnSpc>
                    <a:spcPct val="15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余弦定理により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620000" algn="l"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AB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BC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CA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−2⋅</m:t>
                      </m:r>
                      <m:r>
                        <m:rPr>
                          <m:sty m:val="p"/>
                        </m:rPr>
                        <a:rPr lang="en-US" altLang="ja-JP" sz="2800" b="0" i="0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BC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n-US" altLang="ja-JP" sz="2800" b="0" i="0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CA</m:t>
                      </m:r>
                      <m:func>
                        <m:func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cos</m:t>
                          </m:r>
                        </m:fName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60°</m:t>
                          </m:r>
                        </m:e>
                      </m:func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2340000" algn="l" eaLnBrk="1" hangingPunct="1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40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50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−2⋅40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⋅50⋅</m:t>
                      </m:r>
                      <m:f>
                        <m:f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ja-JP" sz="2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2340000" algn="l" eaLnBrk="1" hangingPunct="1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=2100</m:t>
                      </m:r>
                    </m:oMath>
                  </m:oMathPara>
                </a14:m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260000" algn="l" eaLnBrk="1" hangingPunct="1">
                  <a:lnSpc>
                    <a:spcPts val="36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b="0" i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AB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&gt;0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であるから　　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b="0" i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AB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2100</m:t>
                        </m:r>
                      </m:e>
                    </m:rad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=10</m:t>
                    </m:r>
                    <m:rad>
                      <m:radPr>
                        <m:degHide m:val="on"/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21</m:t>
                        </m:r>
                      </m:e>
                    </m:rad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en-US" altLang="ja-JP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(m)</a:t>
                </a: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l="-1129" t="-115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19D875F-4320-43C9-B0E3-6232C09414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6069" y="1685380"/>
            <a:ext cx="3150606" cy="2734147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D44899E-E424-4237-93C3-F96EDD667537}"/>
              </a:ext>
            </a:extLst>
          </p:cNvPr>
          <p:cNvSpPr txBox="1"/>
          <p:nvPr/>
        </p:nvSpPr>
        <p:spPr>
          <a:xfrm>
            <a:off x="858423" y="2494155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解答</a:t>
            </a:r>
          </a:p>
        </p:txBody>
      </p:sp>
    </p:spTree>
    <p:extLst>
      <p:ext uri="{BB962C8B-B14F-4D97-AF65-F5344CB8AC3E}">
        <p14:creationId xmlns:p14="http://schemas.microsoft.com/office/powerpoint/2010/main" val="178185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余弦定理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余弦定理　　　　　　　　　　　 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p.171)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marL="360000" algn="l" eaLnBrk="1" hangingPunct="1">
                  <a:lnSpc>
                    <a:spcPct val="1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余弦定理から，</a:t>
                </a:r>
                <a:r>
                  <a:rPr lang="ja-JP" altLang="en-US" sz="2800" dirty="0">
                    <a:latin typeface="Cambria Math" panose="02040503050406030204" pitchFamily="18" charset="0"/>
                    <a:ea typeface="ＭＳ Ｐゴシック" panose="020B0600070205080204" pitchFamily="50" charset="-128"/>
                  </a:rPr>
                  <a:t>△</a:t>
                </a:r>
                <a:r>
                  <a:rPr lang="en-US" altLang="ja-JP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ABC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において，次の等式が成り立つ。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540000" indent="-792000" eaLnBrk="1" hangingPunct="1">
                  <a:lnSpc>
                    <a:spcPct val="150000"/>
                  </a:lnSpc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altLang="ja-JP" sz="3200" b="1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funcPr>
                      <m:fName>
                        <m:r>
                          <a:rPr lang="en-US" altLang="ja-JP" sz="3200" b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𝐜𝐨𝐬</m:t>
                        </m:r>
                      </m:fName>
                      <m:e>
                        <m:r>
                          <a:rPr lang="en-US" altLang="ja-JP" sz="3200" b="1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𝑨</m:t>
                        </m:r>
                      </m:e>
                    </m:func>
                    <m:r>
                      <a:rPr lang="en-US" altLang="ja-JP" sz="3200" b="1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f>
                      <m:fPr>
                        <m:ctrlPr>
                          <a:rPr lang="en-US" altLang="ja-JP" sz="3200" b="1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sz="3200" b="1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</m:ctrlPr>
                          </m:sSupPr>
                          <m:e>
                            <m:r>
                              <a:rPr lang="en-US" altLang="ja-JP" sz="3200" b="1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𝒃</m:t>
                            </m:r>
                          </m:e>
                          <m:sup>
                            <m:r>
                              <a:rPr lang="en-US" altLang="ja-JP" sz="3200" b="1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altLang="ja-JP" sz="3200" b="1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</m:ctrlPr>
                          </m:sSupPr>
                          <m:e>
                            <m:r>
                              <a:rPr lang="en-US" altLang="ja-JP" sz="3200" b="1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+</m:t>
                            </m:r>
                            <m:r>
                              <a:rPr lang="en-US" altLang="ja-JP" sz="3200" b="1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𝒄</m:t>
                            </m:r>
                          </m:e>
                          <m:sup>
                            <m:r>
                              <a:rPr lang="en-US" altLang="ja-JP" sz="3200" b="1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altLang="ja-JP" sz="3200" b="1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</m:ctrlPr>
                          </m:sSupPr>
                          <m:e>
                            <m:r>
                              <a:rPr lang="en-US" altLang="ja-JP" sz="3200" b="1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−</m:t>
                            </m:r>
                            <m:r>
                              <a:rPr lang="en-US" altLang="ja-JP" sz="3200" b="1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𝒂</m:t>
                            </m:r>
                          </m:e>
                          <m:sup>
                            <m:r>
                              <a:rPr lang="en-US" altLang="ja-JP" sz="3200" b="1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altLang="ja-JP" sz="3200" b="1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𝟐</m:t>
                        </m:r>
                        <m:r>
                          <a:rPr lang="en-US" altLang="ja-JP" sz="3200" b="1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𝒃𝒄</m:t>
                        </m:r>
                      </m:den>
                    </m:f>
                  </m:oMath>
                </a14:m>
                <a:r>
                  <a:rPr lang="ja-JP" altLang="en-US" sz="32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ja-JP" sz="3200" b="1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funcPr>
                      <m:fName>
                        <m:r>
                          <a:rPr lang="en-US" altLang="ja-JP" sz="3200" b="1" i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𝐜𝐨𝐬</m:t>
                        </m:r>
                      </m:fName>
                      <m:e>
                        <m:r>
                          <a:rPr lang="en-US" altLang="ja-JP" sz="3200" b="1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𝑩</m:t>
                        </m:r>
                      </m:e>
                    </m:func>
                    <m:r>
                      <a:rPr lang="en-US" altLang="ja-JP" sz="3200" b="1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f>
                      <m:fPr>
                        <m:ctrlPr>
                          <a:rPr lang="en-US" altLang="ja-JP" sz="3200" b="1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sz="3200" b="1" i="1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</m:ctrlPr>
                          </m:sSupPr>
                          <m:e>
                            <m:r>
                              <a:rPr lang="en-US" altLang="ja-JP" sz="3200" b="1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𝒄</m:t>
                            </m:r>
                          </m:e>
                          <m:sup>
                            <m:r>
                              <a:rPr lang="en-US" altLang="ja-JP" sz="3200" b="1" i="1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altLang="ja-JP" sz="3200" b="1" i="1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</m:ctrlPr>
                          </m:sSupPr>
                          <m:e>
                            <m:r>
                              <a:rPr lang="en-US" altLang="ja-JP" sz="3200" b="1" i="1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+</m:t>
                            </m:r>
                            <m:r>
                              <a:rPr lang="en-US" altLang="ja-JP" sz="3200" b="1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𝒂</m:t>
                            </m:r>
                          </m:e>
                          <m:sup>
                            <m:r>
                              <a:rPr lang="en-US" altLang="ja-JP" sz="3200" b="1" i="1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altLang="ja-JP" sz="3200" b="1" i="1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</m:ctrlPr>
                          </m:sSupPr>
                          <m:e>
                            <m:r>
                              <a:rPr lang="en-US" altLang="ja-JP" sz="3200" b="1" i="1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−</m:t>
                            </m:r>
                            <m:r>
                              <a:rPr lang="en-US" altLang="ja-JP" sz="3200" b="1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𝒃</m:t>
                            </m:r>
                          </m:e>
                          <m:sup>
                            <m:r>
                              <a:rPr lang="en-US" altLang="ja-JP" sz="3200" b="1" i="1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altLang="ja-JP" sz="3200" b="1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𝟐</m:t>
                        </m:r>
                        <m:r>
                          <a:rPr lang="en-US" altLang="ja-JP" sz="3200" b="1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𝒄𝒂</m:t>
                        </m:r>
                      </m:den>
                    </m:f>
                  </m:oMath>
                </a14:m>
                <a:r>
                  <a:rPr lang="ja-JP" altLang="en-US" sz="32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3200" b="1" dirty="0">
                    <a:ea typeface="ＭＳ Ｐゴシック" panose="020B0600070205080204" pitchFamily="50" charset="-128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ja-JP" sz="3200" b="1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funcPr>
                      <m:fName>
                        <m:r>
                          <a:rPr lang="en-US" altLang="ja-JP" sz="3200" b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𝐜𝐨𝐬</m:t>
                        </m:r>
                      </m:fName>
                      <m:e>
                        <m:r>
                          <a:rPr lang="en-US" altLang="ja-JP" sz="3200" b="1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𝑪</m:t>
                        </m:r>
                      </m:e>
                    </m:func>
                    <m:r>
                      <a:rPr lang="en-US" altLang="ja-JP" sz="3200" b="1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f>
                      <m:fPr>
                        <m:ctrlPr>
                          <a:rPr lang="en-US" altLang="ja-JP" sz="3200" b="1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sz="3200" b="1" i="1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</m:ctrlPr>
                          </m:sSupPr>
                          <m:e>
                            <m:r>
                              <a:rPr lang="en-US" altLang="ja-JP" sz="3200" b="1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𝒂</m:t>
                            </m:r>
                          </m:e>
                          <m:sup>
                            <m:r>
                              <a:rPr lang="en-US" altLang="ja-JP" sz="3200" b="1" i="1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altLang="ja-JP" sz="3200" b="1" i="1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</m:ctrlPr>
                          </m:sSupPr>
                          <m:e>
                            <m:r>
                              <a:rPr lang="en-US" altLang="ja-JP" sz="3200" b="1" i="1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+</m:t>
                            </m:r>
                            <m:r>
                              <a:rPr lang="en-US" altLang="ja-JP" sz="3200" b="1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𝒃</m:t>
                            </m:r>
                          </m:e>
                          <m:sup>
                            <m:r>
                              <a:rPr lang="en-US" altLang="ja-JP" sz="3200" b="1" i="1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altLang="ja-JP" sz="3200" b="1" i="1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</m:ctrlPr>
                          </m:sSupPr>
                          <m:e>
                            <m:r>
                              <a:rPr lang="en-US" altLang="ja-JP" sz="3200" b="1" i="1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−</m:t>
                            </m:r>
                            <m:r>
                              <a:rPr lang="en-US" altLang="ja-JP" sz="3200" b="1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𝒄</m:t>
                            </m:r>
                          </m:e>
                          <m:sup>
                            <m:r>
                              <a:rPr lang="en-US" altLang="ja-JP" sz="3200" b="1" i="1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altLang="ja-JP" sz="3200" b="1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𝟐</m:t>
                        </m:r>
                        <m:r>
                          <a:rPr lang="en-US" altLang="ja-JP" sz="3200" b="1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𝒂</m:t>
                        </m:r>
                        <m:r>
                          <a:rPr lang="en-US" altLang="ja-JP" sz="3200" b="1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𝒃</m:t>
                        </m:r>
                      </m:den>
                    </m:f>
                  </m:oMath>
                </a14:m>
                <a:endParaRPr lang="en-US" altLang="ja-JP" sz="2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360000" algn="l" eaLnBrk="1" hangingPunct="1">
                  <a:lnSpc>
                    <a:spcPct val="15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この等式を用いて，三角形の角の大きさを求めてみよう。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t="-149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544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E2B84D0-033E-48FF-A7C5-6F9E94D1C93E}"/>
              </a:ext>
            </a:extLst>
          </p:cNvPr>
          <p:cNvSpPr/>
          <p:nvPr/>
        </p:nvSpPr>
        <p:spPr>
          <a:xfrm>
            <a:off x="695325" y="1030287"/>
            <a:ext cx="1133475" cy="5968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余弦定理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余弦定理　　　　　　　　　　　 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p.171)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0456"/>
              </a:xfrm>
            </p:spPr>
            <p:txBody>
              <a:bodyPr/>
              <a:lstStyle/>
              <a:p>
                <a:pPr marL="540000" indent="-792000" algn="l" eaLnBrk="1" hangingPunct="1">
                  <a:lnSpc>
                    <a:spcPct val="1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例題５　△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2800" b="0" i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ABC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において，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=3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=2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7</m:t>
                        </m:r>
                      </m:e>
                    </m:rad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のとき，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𝐶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を求めよ。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解答　余弦定理により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800000"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cos</m:t>
                          </m:r>
                        </m:fName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𝐶</m:t>
                          </m:r>
                        </m:e>
                      </m:func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f>
                        <m:f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sSupPr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sSupPr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sSupPr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𝑎𝑏</m:t>
                          </m:r>
                        </m:den>
                      </m:f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2700000" algn="l" eaLnBrk="1" hangingPunct="1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f>
                        <m:f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sSupPr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sSupPr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altLang="ja-JP" sz="2800" b="0" i="1" smtClean="0">
                                          <a:latin typeface="Cambria Math" panose="02040503050406030204" pitchFamily="18" charset="0"/>
                                          <a:ea typeface="ＭＳ Ｐゴシック" panose="020B0600070205080204" pitchFamily="50" charset="-128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ja-JP" sz="2800" b="0" i="1" smtClean="0">
                                          <a:latin typeface="Cambria Math" panose="02040503050406030204" pitchFamily="18" charset="0"/>
                                          <a:ea typeface="ＭＳ Ｐゴシック" panose="020B0600070205080204" pitchFamily="50" charset="-128"/>
                                        </a:rPr>
                                        <m:t>7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2⋅3⋅2</m:t>
                          </m:r>
                        </m:den>
                      </m:f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f>
                        <m:f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Pr>
                        <m:num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1</m:t>
                          </m:r>
                        </m:num>
                        <m:den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260000"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よって　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𝐶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=60°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972000" indent="-1440000" algn="l" eaLnBrk="1" hangingPunct="1">
                  <a:lnSpc>
                    <a:spcPts val="3600"/>
                  </a:lnSpc>
                </a:pPr>
                <a:r>
                  <a:rPr lang="en-US" altLang="ja-JP" sz="2800" dirty="0"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【</a:t>
                </a:r>
                <a:r>
                  <a:rPr lang="ja-JP" altLang="en-US" sz="2800" dirty="0"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？</a:t>
                </a:r>
                <a:r>
                  <a:rPr lang="en-US" altLang="ja-JP" sz="2800" dirty="0"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】</a:t>
                </a:r>
                <a:r>
                  <a:rPr lang="ja-JP" altLang="en-US" sz="2800" dirty="0"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余弦定理を利用して，三角形のある角の長さが求められるのは，どの辺の長さがわかっているときだろうか。</a:t>
                </a:r>
                <a:endParaRPr lang="en-US" altLang="ja-JP" sz="2800" dirty="0">
                  <a:solidFill>
                    <a:srgbClr val="000099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0456"/>
              </a:xfrm>
              <a:blipFill>
                <a:blip r:embed="rId2"/>
                <a:stretch>
                  <a:fillRect l="-1129" t="-691" r="-50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B0C477C9-B266-4494-B1C3-40B60105CE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8497" y="1627136"/>
            <a:ext cx="3078178" cy="2670772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5E7C52E-E192-45D0-B322-7A4B638461FF}"/>
              </a:ext>
            </a:extLst>
          </p:cNvPr>
          <p:cNvSpPr/>
          <p:nvPr/>
        </p:nvSpPr>
        <p:spPr>
          <a:xfrm>
            <a:off x="2590578" y="2381418"/>
            <a:ext cx="3484848" cy="952332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B2E66C3-E1DB-4421-8A06-67938ED3E5CB}"/>
              </a:ext>
            </a:extLst>
          </p:cNvPr>
          <p:cNvSpPr/>
          <p:nvPr/>
        </p:nvSpPr>
        <p:spPr>
          <a:xfrm>
            <a:off x="6743700" y="3589476"/>
            <a:ext cx="559216" cy="887105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366D1C1-3789-4F0F-81EE-51FFB56FB4D0}"/>
              </a:ext>
            </a:extLst>
          </p:cNvPr>
          <p:cNvSpPr/>
          <p:nvPr/>
        </p:nvSpPr>
        <p:spPr>
          <a:xfrm>
            <a:off x="4050442" y="4476581"/>
            <a:ext cx="797700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869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uiExpand="1" build="p"/>
      <p:bldP spid="11" grpId="0" animBg="1"/>
      <p:bldP spid="12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E2B84D0-033E-48FF-A7C5-6F9E94D1C93E}"/>
              </a:ext>
            </a:extLst>
          </p:cNvPr>
          <p:cNvSpPr/>
          <p:nvPr/>
        </p:nvSpPr>
        <p:spPr>
          <a:xfrm>
            <a:off x="695325" y="1030289"/>
            <a:ext cx="1229009" cy="5392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余弦定理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余弦定理　　　　　　　　　　　 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p.171)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marL="540000" indent="-792000" algn="l" eaLnBrk="1" hangingPunct="1">
                  <a:lnSpc>
                    <a:spcPct val="1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練習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28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次のような△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2800" b="0" i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ABC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において，指定されたものを求めよ。</a:t>
                </a: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260000" algn="l" eaLnBrk="1" hangingPunct="1">
                  <a:lnSpc>
                    <a:spcPct val="1000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(1)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7</m:t>
                        </m:r>
                      </m:e>
                    </m:rad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=1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=2</m:t>
                    </m:r>
                    <m:rad>
                      <m:radPr>
                        <m:degHide m:val="on"/>
                        <m:ctrlP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3</m:t>
                        </m:r>
                      </m:e>
                    </m:rad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のとき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𝐴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800000" algn="l" eaLnBrk="1" hangingPunct="1">
                  <a:lnSpc>
                    <a:spcPct val="2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余弦定理により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2520000" algn="l" eaLnBrk="1" hangingPunct="1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ja-JP" sz="280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cos</m:t>
                          </m:r>
                        </m:fName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𝐴</m:t>
                          </m:r>
                        </m:e>
                      </m:func>
                      <m:r>
                        <a:rPr lang="en-US" altLang="ja-JP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f>
                        <m:fPr>
                          <m:ctrlP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sSupPr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sz="2800" i="1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sSupPr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altLang="ja-JP" sz="2800" i="1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sSupPr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sz="2800" i="1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  <m: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𝑏𝑐</m:t>
                          </m:r>
                        </m:den>
                      </m:f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3420000" algn="l" eaLnBrk="1" hangingPunct="1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f>
                        <m:fPr>
                          <m:ctrlP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sSupPr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altLang="ja-JP" sz="2800" i="1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altLang="ja-JP" sz="2800" b="0" i="1" smtClean="0">
                                          <a:latin typeface="Cambria Math" panose="02040503050406030204" pitchFamily="18" charset="0"/>
                                          <a:ea typeface="ＭＳ Ｐゴシック" panose="020B0600070205080204" pitchFamily="50" charset="-128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ja-JP" sz="2800" b="0" i="1" smtClean="0">
                                          <a:latin typeface="Cambria Math" panose="02040503050406030204" pitchFamily="18" charset="0"/>
                                          <a:ea typeface="ＭＳ Ｐゴシック" panose="020B0600070205080204" pitchFamily="50" charset="-128"/>
                                        </a:rPr>
                                        <m:t>3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800" i="1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altLang="ja-JP" sz="2800" i="1">
                                          <a:latin typeface="Cambria Math" panose="02040503050406030204" pitchFamily="18" charset="0"/>
                                          <a:ea typeface="ＭＳ Ｐゴシック" panose="020B0600070205080204" pitchFamily="50" charset="-128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ja-JP" sz="2800" i="1">
                                          <a:latin typeface="Cambria Math" panose="02040503050406030204" pitchFamily="18" charset="0"/>
                                          <a:ea typeface="ＭＳ Ｐゴシック" panose="020B0600070205080204" pitchFamily="50" charset="-128"/>
                                        </a:rPr>
                                        <m:t>7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altLang="ja-JP" sz="2800" i="1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2⋅</m:t>
                          </m:r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1</m:t>
                          </m:r>
                          <m: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⋅</m:t>
                          </m:r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US" altLang="ja-JP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f>
                        <m:fPr>
                          <m:ctrlP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800000"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よって　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𝐴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3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0°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l="-1129" t="-13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1FBC177-48BE-4DFD-9848-FD23E03009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621" y="1569493"/>
            <a:ext cx="1086416" cy="959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62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E2B84D0-033E-48FF-A7C5-6F9E94D1C93E}"/>
              </a:ext>
            </a:extLst>
          </p:cNvPr>
          <p:cNvSpPr/>
          <p:nvPr/>
        </p:nvSpPr>
        <p:spPr>
          <a:xfrm>
            <a:off x="695325" y="1030289"/>
            <a:ext cx="1229009" cy="5392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余弦定理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余弦定理　　　　　　　　　　　 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p.171)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marL="540000" indent="-792000" algn="l" eaLnBrk="1" hangingPunct="1">
                  <a:lnSpc>
                    <a:spcPct val="1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練習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28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次のような△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2800" b="0" i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ABC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において，指定されたものを求めよ。</a:t>
                </a: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260000" algn="l" eaLnBrk="1" hangingPunct="1">
                  <a:lnSpc>
                    <a:spcPct val="1000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(2)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=1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5</m:t>
                        </m:r>
                      </m:e>
                    </m:rad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e>
                    </m:rad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のとき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𝐵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800000" algn="l" eaLnBrk="1" hangingPunct="1">
                  <a:lnSpc>
                    <a:spcPct val="2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余弦定理により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2520000" algn="l" eaLnBrk="1" hangingPunct="1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ja-JP" sz="280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cos</m:t>
                          </m:r>
                        </m:fName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𝐵</m:t>
                          </m:r>
                        </m:e>
                      </m:func>
                      <m:r>
                        <a:rPr lang="en-US" altLang="ja-JP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f>
                        <m:fPr>
                          <m:ctrlP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sSupPr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altLang="ja-JP" sz="2800" i="1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sSupPr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sz="2800" i="1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sSupPr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sz="2800" i="1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  <m: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𝑐𝑎</m:t>
                          </m:r>
                        </m:den>
                      </m:f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3420000" algn="l" eaLnBrk="1" hangingPunct="1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f>
                        <m:fPr>
                          <m:ctrlP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altLang="ja-JP" sz="2800" b="0" i="1" smtClean="0">
                                          <a:latin typeface="Cambria Math" panose="02040503050406030204" pitchFamily="18" charset="0"/>
                                          <a:ea typeface="ＭＳ Ｐゴシック" panose="020B0600070205080204" pitchFamily="50" charset="-128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ja-JP" sz="2800" b="0" i="1" smtClean="0">
                                          <a:latin typeface="Cambria Math" panose="02040503050406030204" pitchFamily="18" charset="0"/>
                                          <a:ea typeface="ＭＳ Ｐゴシック" panose="020B0600070205080204" pitchFamily="50" charset="-128"/>
                                        </a:rPr>
                                        <m:t>2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sSupPr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800" i="1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altLang="ja-JP" sz="2800" i="1">
                                          <a:latin typeface="Cambria Math" panose="02040503050406030204" pitchFamily="18" charset="0"/>
                                          <a:ea typeface="ＭＳ Ｐゴシック" panose="020B0600070205080204" pitchFamily="50" charset="-128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ja-JP" sz="2800" b="0" i="1" smtClean="0">
                                          <a:latin typeface="Cambria Math" panose="02040503050406030204" pitchFamily="18" charset="0"/>
                                          <a:ea typeface="ＭＳ Ｐゴシック" panose="020B0600070205080204" pitchFamily="50" charset="-128"/>
                                        </a:rPr>
                                        <m:t>5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altLang="ja-JP" sz="2800" i="1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2⋅</m:t>
                          </m:r>
                          <m:rad>
                            <m:radPr>
                              <m:degHide m:val="on"/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e>
                          </m:rad>
                          <m: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⋅</m:t>
                          </m:r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1</m:t>
                          </m:r>
                        </m:den>
                      </m:f>
                      <m:r>
                        <a:rPr lang="en-US" altLang="ja-JP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−</m:t>
                      </m:r>
                      <m:f>
                        <m:fPr>
                          <m:ctrlP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Pr>
                        <m:num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800000"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よって　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𝐵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135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°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l="-1129" t="-13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1FBC177-48BE-4DFD-9848-FD23E03009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621" y="1569493"/>
            <a:ext cx="1086416" cy="959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700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余弦定理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余弦定理　　　　　　　　　　　 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p.169)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lang="ja-JP" altLang="en-US" sz="2800" dirty="0">
                    <a:latin typeface="Cambria Math" panose="02040503050406030204" pitchFamily="18" charset="0"/>
                    <a:ea typeface="ＭＳ Ｐゴシック" panose="020B0600070205080204" pitchFamily="50" charset="-128"/>
                  </a:rPr>
                  <a:t>△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i="1" dirty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ABC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</a:t>
                </a:r>
                <a:r>
                  <a:rPr lang="en-US" altLang="ja-JP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辺の長さ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に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ついて，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𝑎</m:t>
                        </m:r>
                      </m:e>
                      <m:sup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</a:t>
                </a:r>
                <a14:m>
                  <m:oMath xmlns:m="http://schemas.openxmlformats.org/officeDocument/2006/math"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𝐴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を用いて表してみよう。</a:t>
                </a: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まず，下の図</a:t>
                </a:r>
                <a:r>
                  <a:rPr lang="en-US" altLang="ja-JP" sz="2800" b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[1]</a:t>
                </a:r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b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[2]</a:t>
                </a:r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b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[3]</a:t>
                </a:r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のように，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𝐴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が鋭角の場合について調べる。</a:t>
                </a: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Cambria Math" panose="02040503050406030204" pitchFamily="18" charset="0"/>
                    <a:ea typeface="ＭＳ Ｐゴシック" panose="020B0600070205080204" pitchFamily="50" charset="-128"/>
                  </a:rPr>
                  <a:t>△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i="1" dirty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ABC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の頂点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i="1" dirty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C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から辺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i="1" dirty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AB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またはその延長に垂線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i="1" dirty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C</m:t>
                    </m:r>
                    <m:r>
                      <m:rPr>
                        <m:nor/>
                      </m:rPr>
                      <a:rPr lang="en-US" altLang="ja-JP" sz="2800" b="0" i="0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D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を下ろす。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360000" algn="l" eaLnBrk="1" hangingPunct="1">
                  <a:lnSpc>
                    <a:spcPct val="150000"/>
                  </a:lnSpc>
                </a:pPr>
                <a:r>
                  <a:rPr lang="en-US" altLang="ja-JP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[1]</a:t>
                </a:r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𝐵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が鋭角の場合　　</a:t>
                </a:r>
                <a:r>
                  <a:rPr lang="en-US" altLang="ja-JP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[2]</a:t>
                </a:r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𝐵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が鈍角の場合　　</a:t>
                </a:r>
                <a:r>
                  <a:rPr lang="en-US" altLang="ja-JP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[3]</a:t>
                </a:r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𝐵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が直角の場合</a:t>
                </a: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l="-1129" t="-16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B3111AAA-8AD6-44DE-932E-ED07CEEE17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4832" y="3538182"/>
            <a:ext cx="10683089" cy="244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070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余弦定理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余弦定理　　　　　　　　　　　 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p.169)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marL="360000" algn="l" eaLnBrk="1" hangingPunct="1">
                  <a:lnSpc>
                    <a:spcPts val="3600"/>
                  </a:lnSpc>
                </a:pPr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図</a:t>
                </a:r>
                <a:r>
                  <a:rPr lang="en-US" altLang="ja-JP" sz="2800" b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[1]</a:t>
                </a:r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b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[2]</a:t>
                </a:r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b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[3]</a:t>
                </a:r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では，いずれの場合にも次が成り立つ。</a:t>
                </a: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720000"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BC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CD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BD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sz="2800" b="0" i="1" dirty="0">
                  <a:latin typeface="Cambria Math" panose="02040503050406030204" pitchFamily="18" charset="0"/>
                  <a:ea typeface="ＭＳ Ｐゴシック" panose="020B0600070205080204" pitchFamily="50" charset="-128"/>
                </a:endParaRPr>
              </a:p>
              <a:p>
                <a:pPr marL="720000"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CD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dPr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𝑏</m:t>
                              </m:r>
                              <m:func>
                                <m:funcPr>
                                  <m:ctrlP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ja-JP" sz="2800" b="0" i="0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  <m:t>𝐴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720000"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BD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dPr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𝑐</m:t>
                              </m:r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−</m:t>
                              </m:r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𝑏</m:t>
                              </m:r>
                              <m:func>
                                <m:funcPr>
                                  <m:ctrlP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ja-JP" sz="2800" b="0" i="0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  <m:t>𝐴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360000" algn="l" eaLnBrk="1" hangingPunct="1">
                  <a:lnSpc>
                    <a:spcPct val="15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よって，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ja-JP" sz="2800" b="0" i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BC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すなわち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𝑎</m:t>
                        </m:r>
                      </m:e>
                      <m:sup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は次のように表される。</a:t>
                </a: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720000"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𝑎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dPr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𝑏</m:t>
                              </m:r>
                              <m:func>
                                <m:funcPr>
                                  <m:ctrlP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ja-JP" sz="2800" b="0" i="0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  <m:t>𝐴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dPr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𝑐</m:t>
                              </m:r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−</m:t>
                              </m:r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𝑏</m:t>
                              </m:r>
                              <m:func>
                                <m:funcPr>
                                  <m:ctrlP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ja-JP" sz="2800" b="0" i="0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  <m:t>𝐴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188000" algn="l"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𝑏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altLang="ja-JP" sz="2800" b="0" i="0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𝐴</m:t>
                          </m:r>
                        </m:e>
                      </m:func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𝑐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−2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𝑏𝑐</m:t>
                      </m:r>
                      <m:func>
                        <m:func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cos</m:t>
                          </m:r>
                        </m:fName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𝐴</m:t>
                          </m:r>
                        </m:e>
                      </m:func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𝑏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altLang="ja-JP" sz="2800" b="0" i="0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188000" algn="l"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𝑏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800" b="0" i="0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𝐴</m:t>
                              </m:r>
                            </m:e>
                          </m:func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z="2800" b="0" i="0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𝐴</m:t>
                              </m:r>
                            </m:e>
                          </m:func>
                        </m:e>
                      </m:d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𝑐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−2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𝑏𝑐</m:t>
                      </m:r>
                      <m:func>
                        <m:func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cos</m:t>
                          </m:r>
                        </m:fName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𝐴</m:t>
                          </m:r>
                        </m:e>
                      </m:func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 </m:t>
                      </m:r>
                    </m:oMath>
                  </m:oMathPara>
                </a14:m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188000" algn="l"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𝑏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𝑐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−2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𝑏𝑐</m:t>
                      </m:r>
                      <m:func>
                        <m:func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cos</m:t>
                          </m:r>
                        </m:fName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t="-16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E2E8022-182D-4F4B-BAF4-3E316ABDD2CE}"/>
              </a:ext>
            </a:extLst>
          </p:cNvPr>
          <p:cNvSpPr/>
          <p:nvPr/>
        </p:nvSpPr>
        <p:spPr>
          <a:xfrm>
            <a:off x="2491855" y="1699688"/>
            <a:ext cx="1745294" cy="483494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46BA52-AB3B-4EEA-A61C-F76A0F2A7780}"/>
              </a:ext>
            </a:extLst>
          </p:cNvPr>
          <p:cNvSpPr/>
          <p:nvPr/>
        </p:nvSpPr>
        <p:spPr>
          <a:xfrm>
            <a:off x="2491855" y="2322597"/>
            <a:ext cx="1745294" cy="483494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BD1FDC4-3B45-4CD1-8323-367B0DA58A32}"/>
              </a:ext>
            </a:extLst>
          </p:cNvPr>
          <p:cNvSpPr/>
          <p:nvPr/>
        </p:nvSpPr>
        <p:spPr>
          <a:xfrm>
            <a:off x="2491855" y="2945506"/>
            <a:ext cx="2247570" cy="483494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5209D61-1ED8-4ABB-B738-757054FD8556}"/>
              </a:ext>
            </a:extLst>
          </p:cNvPr>
          <p:cNvSpPr/>
          <p:nvPr/>
        </p:nvSpPr>
        <p:spPr>
          <a:xfrm>
            <a:off x="2302622" y="4330023"/>
            <a:ext cx="4108568" cy="483494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82C5B6A3-7B68-4EBD-8561-E9832111DAC9}"/>
              </a:ext>
            </a:extLst>
          </p:cNvPr>
          <p:cNvGrpSpPr/>
          <p:nvPr/>
        </p:nvGrpSpPr>
        <p:grpSpPr>
          <a:xfrm>
            <a:off x="8671994" y="1559409"/>
            <a:ext cx="2824681" cy="2009869"/>
            <a:chOff x="8671994" y="1559409"/>
            <a:chExt cx="2824681" cy="2009869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6D56F432-BE50-4013-8DD2-0005634833C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71994" y="1559409"/>
              <a:ext cx="2824681" cy="2009869"/>
            </a:xfrm>
            <a:prstGeom prst="rect">
              <a:avLst/>
            </a:prstGeom>
          </p:spPr>
        </p:pic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D4EC267D-C32E-4D40-854C-AFAC54F908F4}"/>
                </a:ext>
              </a:extLst>
            </p:cNvPr>
            <p:cNvSpPr txBox="1"/>
            <p:nvPr/>
          </p:nvSpPr>
          <p:spPr>
            <a:xfrm>
              <a:off x="8816849" y="1559409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[1]</a:t>
              </a:r>
              <a:endParaRPr kumimoji="1"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1D3E558A-F43A-49C3-98DC-0899317BA8CB}"/>
              </a:ext>
            </a:extLst>
          </p:cNvPr>
          <p:cNvGrpSpPr/>
          <p:nvPr/>
        </p:nvGrpSpPr>
        <p:grpSpPr>
          <a:xfrm>
            <a:off x="8816849" y="3836789"/>
            <a:ext cx="2679826" cy="2110558"/>
            <a:chOff x="8816849" y="3836789"/>
            <a:chExt cx="2679826" cy="2110558"/>
          </a:xfrm>
        </p:grpSpPr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8716B509-B776-498B-B64A-DD26157A89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816849" y="3946531"/>
              <a:ext cx="2679826" cy="2000816"/>
            </a:xfrm>
            <a:prstGeom prst="rect">
              <a:avLst/>
            </a:prstGeom>
          </p:spPr>
        </p:pic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F886F727-4FEC-45A2-BED3-7B4E7855C81A}"/>
                </a:ext>
              </a:extLst>
            </p:cNvPr>
            <p:cNvSpPr txBox="1"/>
            <p:nvPr/>
          </p:nvSpPr>
          <p:spPr>
            <a:xfrm>
              <a:off x="8816849" y="3836789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[2]</a:t>
              </a:r>
              <a:endParaRPr kumimoji="1"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103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E2B84D0-033E-48FF-A7C5-6F9E94D1C93E}"/>
              </a:ext>
            </a:extLst>
          </p:cNvPr>
          <p:cNvSpPr/>
          <p:nvPr/>
        </p:nvSpPr>
        <p:spPr>
          <a:xfrm>
            <a:off x="695325" y="2701009"/>
            <a:ext cx="1236506" cy="428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余弦定理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余弦定理　　　　　　　　　　　 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p.170)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4" y="1030288"/>
                <a:ext cx="10882593" cy="5294312"/>
              </a:xfrm>
            </p:spPr>
            <p:txBody>
              <a:bodyPr/>
              <a:lstStyle/>
              <a:p>
                <a:pPr indent="360000"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前ページで示した　</a:t>
                </a:r>
                <a:r>
                  <a:rPr lang="en-US" altLang="ja-JP" sz="2800" b="0" dirty="0">
                    <a:ea typeface="ＭＳ Ｐゴシック" panose="020B0600070205080204" pitchFamily="50" charset="-128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𝑎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sSup>
                      <m:sSupPr>
                        <m:ctrlP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𝑏</m:t>
                        </m:r>
                      </m:e>
                      <m:sup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sSup>
                      <m:sSupPr>
                        <m:ctrlP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𝑐</m:t>
                        </m:r>
                      </m:e>
                      <m:sup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−2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𝑏𝑐</m:t>
                    </m:r>
                    <m:func>
                      <m:funcPr>
                        <m:ctrlP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ja-JP" sz="28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cos</m:t>
                        </m:r>
                      </m:fName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𝐴</m:t>
                        </m:r>
                      </m:e>
                    </m:func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は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𝐴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が直角の場合にも成り立つ。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𝐴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が直角の場合は三平方の定理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𝑎</m:t>
                        </m:r>
                      </m:e>
                      <m:sup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sSup>
                      <m:sSupPr>
                        <m:ctrlP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𝑏</m:t>
                        </m:r>
                      </m:e>
                      <m:sup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sSup>
                      <m:sSupPr>
                        <m:ctrlP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𝑐</m:t>
                        </m:r>
                      </m:e>
                      <m:sup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になる。</a:t>
                </a: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540000" indent="-792000"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練習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25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𝑎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𝑏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𝑐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−2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𝑏𝑐</m:t>
                    </m:r>
                    <m:func>
                      <m:func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ja-JP" sz="2800" b="0" i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cos</m:t>
                        </m:r>
                      </m:fName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US" altLang="ja-JP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は，</a:t>
                </a:r>
                <a:r>
                  <a:rPr lang="en-US" altLang="ja-JP" sz="2800" dirty="0">
                    <a:ea typeface="ＭＳ Ｐゴシック" panose="020B0600070205080204" pitchFamily="50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𝐴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が鈍角の場合にも成り立つ。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260000" algn="l" eaLnBrk="1" hangingPunct="1">
                  <a:lnSpc>
                    <a:spcPts val="3600"/>
                  </a:lnSpc>
                </a:pPr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このことは，前ページの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𝐴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が鋭角の場合と同様に，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ja-JP" sz="28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BC</m:t>
                        </m:r>
                      </m:e>
                      <m:sup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ja-JP" sz="28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CD</m:t>
                        </m:r>
                      </m:e>
                      <m:sup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ja-JP" sz="28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BD</m:t>
                        </m:r>
                      </m:e>
                      <m:sup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を考えることで証明することができる。鈍角の場合についての証明を完成させよ。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4" y="1030288"/>
                <a:ext cx="10882593" cy="5294312"/>
              </a:xfrm>
              <a:blipFill>
                <a:blip r:embed="rId2"/>
                <a:stretch>
                  <a:fillRect l="-1120" t="-1611" r="-72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6F73177-98AD-45C8-B089-484AEBA13D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560" y="3129634"/>
            <a:ext cx="1231271" cy="932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36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05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余弦定理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余弦定理　　　　　　　　　　　 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p.170)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marL="360000"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以上により，次の余弦定理が得られる。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360000" algn="l" eaLnBrk="1" hangingPunct="1">
                  <a:lnSpc>
                    <a:spcPts val="3600"/>
                  </a:lnSpc>
                </a:pPr>
                <a:r>
                  <a:rPr lang="ja-JP" altLang="en-US" sz="2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余弦定理</a:t>
                </a:r>
                <a:endParaRPr lang="en-US" altLang="ja-JP" sz="2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360000" algn="l" eaLnBrk="1" hangingPunct="1">
                  <a:lnSpc>
                    <a:spcPct val="100000"/>
                  </a:lnSpc>
                </a:pPr>
                <a:r>
                  <a:rPr lang="ja-JP" altLang="en-US" sz="2800" b="0" dirty="0">
                    <a:latin typeface="Cambria Math" panose="02040503050406030204" pitchFamily="18" charset="0"/>
                    <a:ea typeface="ＭＳ Ｐゴシック" panose="020B0600070205080204" pitchFamily="50" charset="-128"/>
                  </a:rPr>
                  <a:t>△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2800" b="0" i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ABC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に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おいて，次が成り立つ。</a:t>
                </a: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080000"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𝒂</m:t>
                          </m:r>
                        </m:e>
                        <m:sup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𝟐</m:t>
                          </m:r>
                        </m:sup>
                      </m:sSup>
                      <m:r>
                        <a:rPr lang="en-US" altLang="ja-JP" sz="2800" b="1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𝒃</m:t>
                          </m:r>
                        </m:e>
                        <m:sup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𝟐</m:t>
                          </m:r>
                        </m:sup>
                      </m:sSup>
                      <m:r>
                        <a:rPr lang="en-US" altLang="ja-JP" sz="2800" b="1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𝒄</m:t>
                          </m:r>
                        </m:e>
                        <m:sup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𝟐</m:t>
                          </m:r>
                        </m:sup>
                      </m:sSup>
                      <m:r>
                        <a:rPr lang="en-US" altLang="ja-JP" sz="2800" b="1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−</m:t>
                      </m:r>
                      <m:r>
                        <a:rPr lang="en-US" altLang="ja-JP" sz="2800" b="1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𝟐</m:t>
                      </m:r>
                      <m:r>
                        <a:rPr lang="en-US" altLang="ja-JP" sz="2800" b="1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𝒃𝒄</m:t>
                      </m:r>
                      <m:func>
                        <m:funcPr>
                          <m:ctrlP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uncPr>
                        <m:fName>
                          <m:r>
                            <a:rPr lang="en-US" altLang="ja-JP" sz="2800" b="1" i="0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𝐜𝐨𝐬</m:t>
                          </m:r>
                        </m:fName>
                        <m:e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𝑨</m:t>
                          </m:r>
                        </m:e>
                      </m:func>
                    </m:oMath>
                  </m:oMathPara>
                </a14:m>
                <a:endParaRPr lang="en-US" altLang="ja-JP" sz="2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080000"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𝒃</m:t>
                          </m:r>
                        </m:e>
                        <m:sup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𝟐</m:t>
                          </m:r>
                        </m:sup>
                      </m:sSup>
                      <m:r>
                        <a:rPr lang="en-US" altLang="ja-JP" sz="2800" b="1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𝒄</m:t>
                          </m:r>
                        </m:e>
                        <m:sup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𝟐</m:t>
                          </m:r>
                        </m:sup>
                      </m:sSup>
                      <m:r>
                        <a:rPr lang="en-US" altLang="ja-JP" sz="2800" b="1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𝒂</m:t>
                          </m:r>
                        </m:e>
                        <m:sup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𝟐</m:t>
                          </m:r>
                        </m:sup>
                      </m:sSup>
                      <m:r>
                        <a:rPr lang="en-US" altLang="ja-JP" sz="2800" b="1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−</m:t>
                      </m:r>
                      <m:r>
                        <a:rPr lang="en-US" altLang="ja-JP" sz="2800" b="1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𝟐</m:t>
                      </m:r>
                      <m:r>
                        <a:rPr lang="en-US" altLang="ja-JP" sz="2800" b="1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𝒄𝒂</m:t>
                      </m:r>
                      <m:func>
                        <m:funcPr>
                          <m:ctrlP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uncPr>
                        <m:fName>
                          <m:r>
                            <a:rPr lang="en-US" altLang="ja-JP" sz="2800" b="1" i="0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𝐜𝐨𝐬</m:t>
                          </m:r>
                        </m:fName>
                        <m:e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𝑩</m:t>
                          </m:r>
                        </m:e>
                      </m:func>
                    </m:oMath>
                  </m:oMathPara>
                </a14:m>
                <a:endParaRPr lang="en-US" altLang="ja-JP" sz="2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080000"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𝒄</m:t>
                          </m:r>
                        </m:e>
                        <m:sup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𝟐</m:t>
                          </m:r>
                        </m:sup>
                      </m:sSup>
                      <m:r>
                        <a:rPr lang="en-US" altLang="ja-JP" sz="2800" b="1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𝒂</m:t>
                          </m:r>
                        </m:e>
                        <m:sup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𝟐</m:t>
                          </m:r>
                        </m:sup>
                      </m:sSup>
                      <m:r>
                        <a:rPr lang="en-US" altLang="ja-JP" sz="2800" b="1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𝒃</m:t>
                          </m:r>
                        </m:e>
                        <m:sup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𝟐</m:t>
                          </m:r>
                        </m:sup>
                      </m:sSup>
                      <m:r>
                        <a:rPr lang="en-US" altLang="ja-JP" sz="2800" b="1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−</m:t>
                      </m:r>
                      <m:r>
                        <a:rPr lang="en-US" altLang="ja-JP" sz="2800" b="1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𝟐</m:t>
                      </m:r>
                      <m:r>
                        <a:rPr lang="en-US" altLang="ja-JP" sz="2800" b="1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𝒂𝒃</m:t>
                      </m:r>
                      <m:func>
                        <m:funcPr>
                          <m:ctrlP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uncPr>
                        <m:fName>
                          <m:r>
                            <a:rPr lang="en-US" altLang="ja-JP" sz="2800" b="1" i="0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𝐜𝐨𝐬</m:t>
                          </m:r>
                        </m:fName>
                        <m:e>
                          <m:r>
                            <a:rPr lang="en-US" altLang="ja-JP" sz="2800" b="1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𝑪</m:t>
                          </m:r>
                        </m:e>
                      </m:func>
                    </m:oMath>
                  </m:oMathPara>
                </a14:m>
                <a:endParaRPr lang="en-US" altLang="ja-JP" sz="2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t="-16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32189AE-E78D-4285-B9E3-BB6210450B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5578" y="2432662"/>
            <a:ext cx="3911097" cy="339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89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E2B84D0-033E-48FF-A7C5-6F9E94D1C93E}"/>
              </a:ext>
            </a:extLst>
          </p:cNvPr>
          <p:cNvSpPr/>
          <p:nvPr/>
        </p:nvSpPr>
        <p:spPr>
          <a:xfrm>
            <a:off x="695325" y="1800056"/>
            <a:ext cx="1133475" cy="428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余弦定理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余弦定理　　　　　　　　　　　 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p.170)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indent="360000" algn="l" eaLnBrk="1" hangingPunct="1">
                  <a:lnSpc>
                    <a:spcPct val="100000"/>
                  </a:lnSpc>
                </a:pPr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余弦定理を用いて，三角形の辺の長さを求めてみよう。</a:t>
                </a: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540000" indent="-792000" algn="l" eaLnBrk="1" hangingPunct="1">
                  <a:lnSpc>
                    <a:spcPct val="15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例題４　</a:t>
                </a:r>
                <a:r>
                  <a:rPr lang="ja-JP" altLang="en-US" sz="2800" dirty="0">
                    <a:latin typeface="Cambria Math" panose="02040503050406030204" pitchFamily="18" charset="0"/>
                    <a:ea typeface="ＭＳ Ｐゴシック" panose="020B0600070205080204" pitchFamily="50" charset="-128"/>
                  </a:rPr>
                  <a:t>△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2800" b="0" i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ABC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において，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3</m:t>
                        </m:r>
                      </m:e>
                    </m:rad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=2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𝐴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=150°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のとき，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を求めよ。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ct val="2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解答　余弦定理により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800000" algn="l"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𝑎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𝑏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𝑐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−2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𝑏𝑐</m:t>
                      </m:r>
                      <m:func>
                        <m:func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cos</m:t>
                          </m:r>
                        </m:fName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2268000" algn="l" eaLnBrk="1" hangingPunct="1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−2⋅</m:t>
                      </m:r>
                      <m:rad>
                        <m:radPr>
                          <m:degHide m:val="on"/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⋅2</m:t>
                      </m:r>
                      <m:func>
                        <m:func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150°</m:t>
                          </m:r>
                        </m:e>
                      </m:func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2268000" algn="l" eaLnBrk="1" hangingPunct="1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=3+4−2⋅</m:t>
                      </m:r>
                      <m:rad>
                        <m:radPr>
                          <m:degHide m:val="on"/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radPr>
                        <m:deg/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3</m:t>
                          </m:r>
                        </m:e>
                      </m:rad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⋅2⋅</m:t>
                      </m:r>
                      <m:d>
                        <m:d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d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2268000" algn="l" eaLnBrk="1" hangingPunct="1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=13</m:t>
                      </m:r>
                    </m:oMath>
                  </m:oMathPara>
                </a14:m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260000" algn="l" eaLnBrk="1" hangingPunct="1">
                  <a:lnSpc>
                    <a:spcPts val="3600"/>
                  </a:lnSpc>
                </a:pP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&gt;0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であるから　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13</m:t>
                        </m:r>
                      </m:e>
                    </m:rad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l="-1129" t="-1151" b="-48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2CB0854-F787-4FEA-952E-B2AF7AA069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5000" y="2636822"/>
            <a:ext cx="3331675" cy="1584356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1CEE962-BCD3-4999-ADC9-E4DB40EF9D80}"/>
              </a:ext>
            </a:extLst>
          </p:cNvPr>
          <p:cNvSpPr/>
          <p:nvPr/>
        </p:nvSpPr>
        <p:spPr>
          <a:xfrm>
            <a:off x="2504733" y="3238500"/>
            <a:ext cx="4237262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E8544C4-AE74-4199-A1FD-63110F9795D4}"/>
              </a:ext>
            </a:extLst>
          </p:cNvPr>
          <p:cNvSpPr/>
          <p:nvPr/>
        </p:nvSpPr>
        <p:spPr>
          <a:xfrm>
            <a:off x="3380037" y="5368546"/>
            <a:ext cx="487113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62C87CF-A20D-4CE3-9706-E950DA95944B}"/>
              </a:ext>
            </a:extLst>
          </p:cNvPr>
          <p:cNvSpPr/>
          <p:nvPr/>
        </p:nvSpPr>
        <p:spPr>
          <a:xfrm>
            <a:off x="5593575" y="5895990"/>
            <a:ext cx="797700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371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E2B84D0-033E-48FF-A7C5-6F9E94D1C93E}"/>
              </a:ext>
            </a:extLst>
          </p:cNvPr>
          <p:cNvSpPr/>
          <p:nvPr/>
        </p:nvSpPr>
        <p:spPr>
          <a:xfrm>
            <a:off x="695325" y="1030287"/>
            <a:ext cx="1133475" cy="5968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余弦定理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余弦定理　　　　　　　　　　　 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p.170)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marL="540000" indent="-792000" algn="l" eaLnBrk="1" hangingPunct="1">
                  <a:lnSpc>
                    <a:spcPct val="1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例題４　△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2800" b="0" i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ABC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において，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3</m:t>
                        </m:r>
                      </m:e>
                    </m:rad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=2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𝐴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=150°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のとき，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を求めよ。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解答　余弦定理により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800000"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𝑎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𝑏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𝑐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−2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𝑏𝑐</m:t>
                      </m:r>
                      <m:func>
                        <m:func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cos</m:t>
                          </m:r>
                        </m:fName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2268000" algn="l" eaLnBrk="1" hangingPunct="1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−2⋅</m:t>
                      </m:r>
                      <m:rad>
                        <m:radPr>
                          <m:degHide m:val="on"/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⋅2</m:t>
                      </m:r>
                      <m:func>
                        <m:func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150°</m:t>
                          </m:r>
                        </m:e>
                      </m:func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2268000" algn="l" eaLnBrk="1" hangingPunct="1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=3+4−2⋅</m:t>
                      </m:r>
                      <m:rad>
                        <m:radPr>
                          <m:degHide m:val="on"/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radPr>
                        <m:deg/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3</m:t>
                          </m:r>
                        </m:e>
                      </m:rad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⋅2⋅</m:t>
                      </m:r>
                      <m:d>
                        <m:d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d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2268000" algn="l" eaLnBrk="1" hangingPunct="1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=13</m:t>
                      </m:r>
                    </m:oMath>
                  </m:oMathPara>
                </a14:m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260000" algn="l" eaLnBrk="1" hangingPunct="1">
                  <a:lnSpc>
                    <a:spcPts val="3600"/>
                  </a:lnSpc>
                </a:pP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&gt;0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であるから　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13</m:t>
                        </m:r>
                      </m:e>
                    </m:rad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972000" indent="-1440000" algn="l" eaLnBrk="1" hangingPunct="1">
                  <a:lnSpc>
                    <a:spcPts val="3600"/>
                  </a:lnSpc>
                </a:pPr>
                <a:r>
                  <a:rPr lang="en-US" altLang="ja-JP" sz="2800" dirty="0"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【</a:t>
                </a:r>
                <a:r>
                  <a:rPr lang="ja-JP" altLang="en-US" sz="2800" dirty="0"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？</a:t>
                </a:r>
                <a:r>
                  <a:rPr lang="en-US" altLang="ja-JP" sz="2800" dirty="0"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】</a:t>
                </a:r>
                <a:r>
                  <a:rPr lang="ja-JP" altLang="en-US" sz="2800" dirty="0"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余弦定理を利用して，三角形のある辺の長さが求められるのは，どの角の大きさ，どの辺の長さがわかっているときだろうか。</a:t>
                </a:r>
                <a:endParaRPr lang="en-US" altLang="ja-JP" sz="2800" dirty="0">
                  <a:solidFill>
                    <a:srgbClr val="000099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l="-1129" t="-690" r="-508" b="-42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2CB0854-F787-4FEA-952E-B2AF7AA069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5000" y="1673174"/>
            <a:ext cx="3331675" cy="1584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22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E2B84D0-033E-48FF-A7C5-6F9E94D1C93E}"/>
              </a:ext>
            </a:extLst>
          </p:cNvPr>
          <p:cNvSpPr/>
          <p:nvPr/>
        </p:nvSpPr>
        <p:spPr>
          <a:xfrm>
            <a:off x="695325" y="1030289"/>
            <a:ext cx="1229009" cy="5392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余弦定理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余弦定理　　　　　　　　　　　 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p.171)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marL="540000" indent="-792000" algn="l" eaLnBrk="1" hangingPunct="1">
                  <a:lnSpc>
                    <a:spcPct val="1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練習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26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次のような△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2800" b="0" i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ABC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において，指定されたものを求めよ。</a:t>
                </a: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260000" algn="l" eaLnBrk="1" hangingPunct="1">
                  <a:lnSpc>
                    <a:spcPct val="1000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(1)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=3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=2</m:t>
                    </m:r>
                    <m:rad>
                      <m:radPr>
                        <m:degHide m:val="on"/>
                        <m:ctrlP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e>
                    </m:rad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𝐵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=45°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のとき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800000" algn="l" eaLnBrk="1" hangingPunct="1">
                  <a:lnSpc>
                    <a:spcPct val="2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余弦定理により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2340000" algn="l"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𝑏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𝑐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𝑎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−2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𝑐𝑎</m:t>
                      </m:r>
                      <m:func>
                        <m:func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cos</m:t>
                          </m:r>
                        </m:fName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𝐵</m:t>
                          </m:r>
                        </m:e>
                      </m:func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2808000" algn="l" eaLnBrk="1" hangingPunct="1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dPr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ja-JP" sz="2800" b="0" i="1" smtClean="0">
                                      <a:latin typeface="Cambria Math" panose="02040503050406030204" pitchFamily="18" charset="0"/>
                                      <a:ea typeface="ＭＳ Ｐゴシック" panose="020B0600070205080204" pitchFamily="50" charset="-128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3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−2⋅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⋅3</m:t>
                      </m:r>
                      <m:func>
                        <m:func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45°</m:t>
                          </m:r>
                        </m:e>
                      </m:func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2808000" algn="l" eaLnBrk="1" hangingPunct="1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=8+9−2⋅2</m:t>
                      </m:r>
                      <m:rad>
                        <m:radPr>
                          <m:degHide m:val="on"/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radPr>
                        <m:deg/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e>
                      </m:rad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⋅3⋅</m:t>
                      </m:r>
                      <m:f>
                        <m:f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Pr>
                        <m:num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2808000" algn="l" eaLnBrk="1" hangingPunct="1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=5</m:t>
                      </m:r>
                    </m:oMath>
                  </m:oMathPara>
                </a14:m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800000" algn="l" eaLnBrk="1" hangingPunct="1">
                  <a:lnSpc>
                    <a:spcPts val="3600"/>
                  </a:lnSpc>
                </a:pP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&gt;0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であるから　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5</m:t>
                        </m:r>
                      </m:e>
                    </m:rad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l="-1129" t="-13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1FBC177-48BE-4DFD-9848-FD23E03009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621" y="1569493"/>
            <a:ext cx="1086416" cy="959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61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E2B84D0-033E-48FF-A7C5-6F9E94D1C93E}"/>
              </a:ext>
            </a:extLst>
          </p:cNvPr>
          <p:cNvSpPr/>
          <p:nvPr/>
        </p:nvSpPr>
        <p:spPr>
          <a:xfrm>
            <a:off x="695325" y="1030288"/>
            <a:ext cx="1229009" cy="5341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余弦定理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余弦定理　　　　　　　　　　　 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p.171)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marL="540000" indent="-792000" algn="l" eaLnBrk="1" hangingPunct="1">
                  <a:lnSpc>
                    <a:spcPct val="1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練習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26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次のような△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2800" b="0" i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ABC</m:t>
                    </m:r>
                  </m:oMath>
                </a14:m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において，指定されたものを求めよ。</a:t>
                </a:r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260000" algn="l" eaLnBrk="1" hangingPunct="1">
                  <a:lnSpc>
                    <a:spcPct val="1000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(2)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=3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=5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𝐶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=120°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のとき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800000" algn="l" eaLnBrk="1" hangingPunct="1">
                  <a:lnSpc>
                    <a:spcPct val="2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余弦定理により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2340000" algn="l"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𝑐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𝑎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𝑏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−2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𝑎𝑏</m:t>
                      </m:r>
                      <m:func>
                        <m:func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cos</m:t>
                          </m:r>
                        </m:fName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𝐶</m:t>
                          </m:r>
                        </m:e>
                      </m:func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2808000" algn="l" eaLnBrk="1" hangingPunct="1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3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5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−2⋅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 ⋅5</m:t>
                      </m:r>
                      <m:func>
                        <m:func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120°</m:t>
                          </m:r>
                        </m:e>
                      </m:func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2808000" algn="l" eaLnBrk="1" hangingPunct="1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=9+25−2⋅3⋅5⋅</m:t>
                      </m:r>
                      <m:d>
                        <m:d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d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</m:ctrlPr>
                            </m:fPr>
                            <m:num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ＭＳ Ｐゴシック" panose="020B0600070205080204" pitchFamily="50" charset="-128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2808000" algn="l" eaLnBrk="1" hangingPunct="1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=49</m:t>
                      </m:r>
                    </m:oMath>
                  </m:oMathPara>
                </a14:m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800000" algn="l" eaLnBrk="1" hangingPunct="1">
                  <a:lnSpc>
                    <a:spcPts val="3600"/>
                  </a:lnSpc>
                </a:pP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&gt;0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であるから　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=7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l="-1129" t="-13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A8B637D-8F3D-441C-85A7-6367F7FC1B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621" y="1564397"/>
            <a:ext cx="1086416" cy="959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77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uiExpand="1" build="p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1259</Words>
  <PresentationFormat>ワイド画面</PresentationFormat>
  <Paragraphs>119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1" baseType="lpstr">
      <vt:lpstr>ＭＳ Ｐゴシック</vt:lpstr>
      <vt:lpstr>游ゴシック</vt:lpstr>
      <vt:lpstr>游ゴシック Light</vt:lpstr>
      <vt:lpstr>Arial</vt:lpstr>
      <vt:lpstr>Cambria Math</vt:lpstr>
      <vt:lpstr>Office テーマ</vt:lpstr>
      <vt:lpstr>5　余弦定理　　　　　　　　　　　A 余弦定理　　　　　　　　　　　 　(教科書p.169)</vt:lpstr>
      <vt:lpstr>5　余弦定理　　　　　　　　　　　A 余弦定理　　　　　　　　　　　 　(教科書p.169)</vt:lpstr>
      <vt:lpstr>5　余弦定理　　　　　　　　　　　A 余弦定理　　　　　　　　　　　 　(教科書p.169)</vt:lpstr>
      <vt:lpstr>5　余弦定理　　　　　　　　　　　A 余弦定理　　　　　　　　　　　 　(教科書p.170)</vt:lpstr>
      <vt:lpstr>5　余弦定理　　　　　　　　　　　A 余弦定理　　　　　　　　　　　 　(教科書p.170)</vt:lpstr>
      <vt:lpstr>5　余弦定理　　　　　　　　　　　A 余弦定理　　　　　　　　　　　 　(教科書p.170)</vt:lpstr>
      <vt:lpstr>5　余弦定理　　　　　　　　　　　A 余弦定理　　　　　　　　　　　 　(教科書p.170)</vt:lpstr>
      <vt:lpstr>5　余弦定理　　　　　　　　　　　A 余弦定理　　　　　　　　　　　 　(教科書p.171)</vt:lpstr>
      <vt:lpstr>5　余弦定理　　　　　　　　　　　A 余弦定理　　　　　　　　　　　 　(教科書p.171)</vt:lpstr>
      <vt:lpstr>5　余弦定理　　　　　　　　　　　A 余弦定理　　　　　　　　　　　 　(教科書p.171)</vt:lpstr>
      <vt:lpstr>5　余弦定理　　　　　　　　　　　A 余弦定理　　　　　　　　　　　 　(教科書p.171)</vt:lpstr>
      <vt:lpstr>5　余弦定理　　　　　　　　　　　A 余弦定理　　　　　　　　　　　 　(教科書p.171)</vt:lpstr>
      <vt:lpstr>5　余弦定理　　　　　　　　　　　A 余弦定理　　　　　　　　　　　 　(教科書p.171)</vt:lpstr>
      <vt:lpstr>5　余弦定理　　　　　　　　　　　A 余弦定理　　　　　　　　　　　 　(教科書p.171)</vt:lpstr>
      <vt:lpstr>5　余弦定理　　　　　　　　　　　A 余弦定理　　　　　　　　　　　 　(教科書p.171)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2021-02-06T06:26:21Z</cp:lastPrinted>
  <dcterms:created xsi:type="dcterms:W3CDTF">2021-02-06T04:59:17Z</dcterms:created>
  <dcterms:modified xsi:type="dcterms:W3CDTF">2021-05-11T07:06:23Z</dcterms:modified>
</cp:coreProperties>
</file>