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8" r:id="rId8"/>
    <p:sldId id="270" r:id="rId9"/>
    <p:sldId id="271" r:id="rId10"/>
    <p:sldId id="272" r:id="rId11"/>
    <p:sldId id="269" r:id="rId12"/>
    <p:sldId id="273" r:id="rId13"/>
    <p:sldId id="274" r:id="rId14"/>
  </p:sldIdLst>
  <p:sldSz cx="12192000" cy="6858000"/>
  <p:notesSz cx="9934575" cy="68024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34C82D-0D88-414F-AFFF-6F8C43BEF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EE8AB-D38A-48F2-9D82-2BD78C1F33EA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517E5B-2A87-4E42-9017-8C7CEA56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E08108-345E-4BBF-B51C-C904D6EC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ACD85-FE48-4D38-9889-9DC0DE6CB2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564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AB34E-0236-4D13-886A-EAA200734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3748C-762C-4D1C-B58C-3C1C7FA4D793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93946-3D1E-47FD-B9A4-6EC59B3B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C8807-D774-419C-8630-435A7684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17B0-7F78-4EAA-99FC-04D62C02D7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695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044D5F-618D-406B-8E1D-3F68DA2FD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CD586-55F6-4B97-B856-8CE9E25BA520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CA1DBD-8559-4AF1-8702-3FC8E32C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57EE32-34D2-46DA-9FAC-99A0FD3D4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1C393-CF96-44B3-ABD5-DCC7A36E39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422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8756C2-60A8-4118-A573-94B0071E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A9E44-19B5-4226-8FFD-BA6ED53D517A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68896-95C0-4953-AC62-06DEDDA0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27598-9C6E-44F2-A022-6F0078571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C5247-0402-4202-A888-83D5ECDFE3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852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879AB-6ABD-43DD-B57F-747CBAFC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65231-97BF-480B-B1A2-172DDB2DBA79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09F146-39F1-4ACE-93FE-E1332FCB4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CDEE01-EC70-4786-B1D2-1722789E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7C006-7751-4E75-8433-10C5CB0A1A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273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69949B6-D34E-4840-8AD8-88961D63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2939-480C-44D8-AF64-9B60BAFBC44A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0D16354-A434-45F0-98A0-25316724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8ED7AD-4FF0-407B-810D-C948C0413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63639-B2D4-48E0-8FF9-1B2F2C123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80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2E408994-07C8-4ED9-9856-71F63104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8CD2A-A0D4-45A6-BB25-5C9D79C06609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7D3C0F8-5A0E-4D17-A797-49FA8BA7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A59B524-C2D0-4293-8502-98BF81A6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7FC8-ABAB-43BB-92E4-5D4C74B865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453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454FEC6-91B0-41D5-B2F5-5E38168F6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620D8-B234-430D-A6AD-44296E63AB61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54308E1-94BE-4368-BEEB-3FC255D5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3B22E32-C598-455B-A7CB-7D739038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3BDDF-8922-44FA-9419-96B0B5AF94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715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D1974C9-8125-4D18-842F-9E02DA09E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C4EDE-E68F-4096-B38E-43CB0B19ACD1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8B27631-8B5B-45E3-ACF4-F2E9C2A3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D4EEAFF-AC89-41D6-AD11-2D427F96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2E798-4C71-40FD-8AF0-409708E89F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455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C80AF43-00A9-41ED-8148-6D773003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01A7B-13B2-4CF6-A2DD-2F6D9B489DD0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665BFE6-0C3A-44D1-A641-89CB14E74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06F4FAB-92CD-4C86-839A-C67A132A7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6AF51-79C4-4D63-82AD-F923DF071D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93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6C2A1A5-D576-4F99-9C60-E70AA41B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20714-51F5-49C4-8EA1-434A611A7DC2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7C48F13-CEB3-4EEB-89DE-7FD2D24F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14922EC-F40B-4FCB-8771-9121D17B1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232B4-D168-4C0A-992E-155F0EC936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614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35C75994-32F8-44D0-B723-4F3970DD0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450E932-FCC1-45C9-97A1-36D11D0B9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741C6-9D42-4C79-AB1A-60878001C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37AC-5622-46F8-8402-8F7A3C86BB64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A10699-223E-4F15-B38A-48F7C3190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7680C8-FED0-41F4-9E3F-9BD8B01A2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D4DFCEF-CC1E-47A4-8E56-B395C9A1CC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2581043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</a:t>
                </a: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   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数学では，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｢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から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までの自然数の集まり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｣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のように，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範囲がはっきりしたものの集まりを　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集合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といい，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集合を構成している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つ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つのものを，その集合の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要素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という。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258104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集合と要素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p.52)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174F6D5-1171-40D8-8A04-EE5FE1C0C8C8}"/>
              </a:ext>
            </a:extLst>
          </p:cNvPr>
          <p:cNvSpPr/>
          <p:nvPr/>
        </p:nvSpPr>
        <p:spPr>
          <a:xfrm>
            <a:off x="6554605" y="2211673"/>
            <a:ext cx="805565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486381A-D137-47FF-88F8-87856BBD4B2B}"/>
              </a:ext>
            </a:extLst>
          </p:cNvPr>
          <p:cNvSpPr/>
          <p:nvPr/>
        </p:nvSpPr>
        <p:spPr>
          <a:xfrm>
            <a:off x="9080695" y="2772556"/>
            <a:ext cx="790575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34C391-7243-4D18-B8B6-A2BED1E45B7B}"/>
              </a:ext>
            </a:extLst>
          </p:cNvPr>
          <p:cNvSpPr/>
          <p:nvPr/>
        </p:nvSpPr>
        <p:spPr>
          <a:xfrm>
            <a:off x="1130664" y="2772556"/>
            <a:ext cx="805565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8F09992-530E-497D-8749-FC3FA325B722}"/>
              </a:ext>
            </a:extLst>
          </p:cNvPr>
          <p:cNvSpPr/>
          <p:nvPr/>
        </p:nvSpPr>
        <p:spPr>
          <a:xfrm>
            <a:off x="7960337" y="2772556"/>
            <a:ext cx="644018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40CF8EF9-CDA1-476B-B249-2A7EBE61DD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0315" y="3957402"/>
                <a:ext cx="10801350" cy="2020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たとえば，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｢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から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10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までの自然数の集まり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｣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とすると，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   　　　　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6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7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8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9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10</m:t>
                    </m:r>
                  </m:oMath>
                </a14:m>
                <a:endParaRPr lang="en-US" altLang="ja-JP" sz="2800" kern="100" dirty="0"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を要素とする集合である。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40CF8EF9-CDA1-476B-B249-2A7EBE61D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0315" y="3957402"/>
                <a:ext cx="10801350" cy="2020210"/>
              </a:xfrm>
              <a:prstGeom prst="rect">
                <a:avLst/>
              </a:prstGeom>
              <a:blipFill>
                <a:blip r:embed="rId3"/>
                <a:stretch>
                  <a:fillRect t="-4217" r="-5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AA90D2C-8E17-407C-84B8-F1079C1249CB}"/>
              </a:ext>
            </a:extLst>
          </p:cNvPr>
          <p:cNvSpPr/>
          <p:nvPr/>
        </p:nvSpPr>
        <p:spPr>
          <a:xfrm>
            <a:off x="695326" y="1195021"/>
            <a:ext cx="818682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DA5E98F4-1653-4841-8DFC-70D6BBD422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4" y="1157222"/>
                <a:ext cx="10801350" cy="19034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例４　　</a:t>
                </a:r>
                <a:r>
                  <a:rPr lang="en-US" altLang="ja-JP" sz="2800" b="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1，2，3，6</m:t>
                        </m:r>
                      </m:e>
                    </m:d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 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ja-JP" altLang="en-US" sz="2800" b="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ja-JP" altLang="en-US" sz="2800" i="1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en-US" altLang="ja-JP" sz="2800" b="0" i="1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1，2，3，</m:t>
                        </m:r>
                        <m: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ja-JP" altLang="en-US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6，1</m:t>
                        </m:r>
                        <m: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について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  は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ja-JP" altLang="en-US" sz="280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⊂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r>
                  <a:rPr lang="ja-JP" altLang="en-US" sz="28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また，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の正の約数全体の集合を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とすると </a:t>
                </a:r>
                <a14:m>
                  <m:oMath xmlns:m="http://schemas.openxmlformats.org/officeDocument/2006/math">
                    <m:r>
                      <a:rPr lang="en-US" altLang="ja-JP" sz="2800" b="0" i="1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ja-JP" altLang="en-US" sz="2800" i="1" kern="1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＝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DA5E98F4-1653-4841-8DFC-70D6BBD42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4" y="1157222"/>
                <a:ext cx="10801350" cy="1903490"/>
              </a:xfrm>
              <a:prstGeom prst="rect">
                <a:avLst/>
              </a:prstGeom>
              <a:blipFill>
                <a:blip r:embed="rId2"/>
                <a:stretch>
                  <a:fillRect l="-1129" t="-4808" b="-580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集合の表し方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p.53)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8AF1E15-359F-447B-9F5F-5FAECBB178BA}"/>
              </a:ext>
            </a:extLst>
          </p:cNvPr>
          <p:cNvSpPr/>
          <p:nvPr/>
        </p:nvSpPr>
        <p:spPr>
          <a:xfrm>
            <a:off x="2702893" y="2341488"/>
            <a:ext cx="355101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7E3066B-FA26-40B0-9D2C-30E0CAC83340}"/>
              </a:ext>
            </a:extLst>
          </p:cNvPr>
          <p:cNvSpPr/>
          <p:nvPr/>
        </p:nvSpPr>
        <p:spPr>
          <a:xfrm>
            <a:off x="3477718" y="3496443"/>
            <a:ext cx="359764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D51C980-8F76-400C-97E1-4BCC5F36D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4520" y="1294133"/>
            <a:ext cx="2432445" cy="250315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D65A5EE-71FE-426D-BD48-FDD2A286DA41}"/>
              </a:ext>
            </a:extLst>
          </p:cNvPr>
          <p:cNvSpPr txBox="1"/>
          <p:nvPr/>
        </p:nvSpPr>
        <p:spPr>
          <a:xfrm>
            <a:off x="7042209" y="4241478"/>
            <a:ext cx="468000" cy="468000"/>
          </a:xfrm>
          <a:prstGeom prst="rect">
            <a:avLst/>
          </a:prstGeom>
          <a:noFill/>
          <a:ln w="12700" cap="sq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終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488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20BDBA-C155-4613-AFF8-01313176C55D}"/>
              </a:ext>
            </a:extLst>
          </p:cNvPr>
          <p:cNvSpPr/>
          <p:nvPr/>
        </p:nvSpPr>
        <p:spPr>
          <a:xfrm>
            <a:off x="695325" y="1073852"/>
            <a:ext cx="1118485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部分集合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p.54)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1101934" cy="5214223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練習３　　</a:t>
                </a:r>
                <a:r>
                  <a:rPr lang="ja-JP" altLang="en-US" sz="28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次の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ja-JP" sz="28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つの集合の関係を，</a:t>
                </a:r>
                <a:r>
                  <a:rPr lang="en-US" altLang="ja-JP" sz="2800" kern="100" dirty="0">
                    <a:solidFill>
                      <a:schemeClr val="tx1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280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⊂</m:t>
                    </m:r>
                    <m:r>
                      <a:rPr lang="en-US" altLang="ja-JP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ja-JP" altLang="en-US" sz="2800" kern="100" dirty="0">
                    <a:solidFill>
                      <a:schemeClr val="tx1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ja-JP" altLang="en-US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を使って表せ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1，</m:t>
                        </m:r>
                        <m:r>
                          <a:rPr lang="en-US" altLang="ja-JP" sz="2800" b="0" i="1" kern="1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ja-JP" sz="2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a:rPr lang="en-US" altLang="ja-JP" sz="2800" b="0" i="1" kern="1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altLang="ja-JP" sz="2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a:rPr lang="en-US" altLang="ja-JP" sz="2800" b="0" i="1" kern="1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  <m:r>
                      <a:rPr lang="ja-JP" altLang="en-US" sz="280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={1，2，3，4，5，6，7，</m:t>
                    </m:r>
                    <m:r>
                      <a:rPr lang="en-US" altLang="ja-JP" sz="2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altLang="ja-JP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en-US" altLang="ja-JP" sz="2800" kern="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  <a:spcBef>
                    <a:spcPts val="1800"/>
                  </a:spcBef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  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1，2，</m:t>
                        </m:r>
                        <m: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ja-JP" altLang="en-US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｜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は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10 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の正の約数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  <a:spcBef>
                    <a:spcPts val="1800"/>
                  </a:spcBef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  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(3)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｜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m:rPr>
                        <m:nor/>
                      </m:rPr>
                      <a:rPr lang="ja-JP" altLang="en-US" sz="28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m:t> は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ja-JP" altLang="en-US" sz="2800" i="1" dirty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以下の自然数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endParaRPr lang="en-US" altLang="ja-JP" sz="2800" b="0" i="1" kern="1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14:m>
                  <m:oMath xmlns:m="http://schemas.openxmlformats.org/officeDocument/2006/math"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ja-JP" altLang="en-US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ja-JP" altLang="en-US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｜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は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の正の約数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en-US" altLang="ja-JP" sz="2800" kern="100" dirty="0"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1101934" cy="5214223"/>
              </a:xfrm>
              <a:blipFill>
                <a:blip r:embed="rId2"/>
                <a:stretch>
                  <a:fillRect l="-1098" t="-163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1551FA4B-5086-48CA-BC34-14385CF10E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3892" y="2147316"/>
                <a:ext cx="1118485" cy="5407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ja-JP" altLang="en-US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⊂</m:t>
                      </m:r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𝐵</m:t>
                      </m:r>
                    </m:oMath>
                  </m:oMathPara>
                </a14:m>
                <a:endParaRPr lang="en-US" altLang="ja-JP" sz="2800" kern="1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kern="1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1551FA4B-5086-48CA-BC34-14385CF10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3892" y="2147316"/>
                <a:ext cx="1118485" cy="5407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8609A12A-1280-4B3E-828D-FAB3CC8516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3382" y="3409202"/>
                <a:ext cx="1388579" cy="5407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𝐶</m:t>
                      </m:r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𝐷</m:t>
                      </m:r>
                    </m:oMath>
                  </m:oMathPara>
                </a14:m>
                <a:endParaRPr lang="en-US" altLang="ja-JP" sz="2800" kern="100" dirty="0"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8609A12A-1280-4B3E-828D-FAB3CC8516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3382" y="3409202"/>
                <a:ext cx="1388579" cy="5407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字幕 2">
                <a:extLst>
                  <a:ext uri="{FF2B5EF4-FFF2-40B4-BE49-F238E27FC236}">
                    <a16:creationId xmlns:a16="http://schemas.microsoft.com/office/drawing/2014/main" id="{6ED98980-E921-4557-BE6A-E43AC1DD4D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3382" y="5359027"/>
                <a:ext cx="1388579" cy="5407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ja-JP" altLang="en-US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⊂</m:t>
                      </m:r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</m:oMath>
                  </m:oMathPara>
                </a14:m>
                <a:endParaRPr lang="en-US" altLang="ja-JP" sz="2800" kern="1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字幕 2">
                <a:extLst>
                  <a:ext uri="{FF2B5EF4-FFF2-40B4-BE49-F238E27FC236}">
                    <a16:creationId xmlns:a16="http://schemas.microsoft.com/office/drawing/2014/main" id="{6ED98980-E921-4557-BE6A-E43AC1DD4D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3382" y="5359027"/>
                <a:ext cx="1388579" cy="5407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473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字幕 2">
                <a:extLst>
                  <a:ext uri="{FF2B5EF4-FFF2-40B4-BE49-F238E27FC236}">
                    <a16:creationId xmlns:a16="http://schemas.microsoft.com/office/drawing/2014/main" id="{84E2943D-F9DD-44D3-AD5A-76CA4D24A1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1041847"/>
                <a:ext cx="10801350" cy="19034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要素が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つもない集合も考える。これを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空集合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といい，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で表す。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空集合　　 は，どんな集合に対しても，その部分集合であると約束する。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8" name="字幕 2">
                <a:extLst>
                  <a:ext uri="{FF2B5EF4-FFF2-40B4-BE49-F238E27FC236}">
                    <a16:creationId xmlns:a16="http://schemas.microsoft.com/office/drawing/2014/main" id="{84E2943D-F9DD-44D3-AD5A-76CA4D24A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1041847"/>
                <a:ext cx="10801350" cy="1903490"/>
              </a:xfrm>
              <a:prstGeom prst="rect">
                <a:avLst/>
              </a:prstGeom>
              <a:blipFill>
                <a:blip r:embed="rId2"/>
                <a:stretch>
                  <a:fillRect l="-1129" t="-4808" r="-16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AA90D2C-8E17-407C-84B8-F1079C1249CB}"/>
              </a:ext>
            </a:extLst>
          </p:cNvPr>
          <p:cNvSpPr/>
          <p:nvPr/>
        </p:nvSpPr>
        <p:spPr>
          <a:xfrm>
            <a:off x="695325" y="3215481"/>
            <a:ext cx="818682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DA5E98F4-1653-4841-8DFC-70D6BBD422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3177559"/>
                <a:ext cx="10801350" cy="19034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例５　　集合 </a:t>
                </a:r>
                <a14:m>
                  <m:oMath xmlns:m="http://schemas.openxmlformats.org/officeDocument/2006/math">
                    <m:r>
                      <a:rPr lang="en-US" altLang="ja-JP" sz="2800" b="0" i="1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ja-JP" sz="2800" b="0" i="0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a:rPr lang="ja-JP" altLang="en-US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m:rPr>
                        <m:nor/>
                      </m:rPr>
                      <a:rPr lang="en-US" altLang="ja-JP" sz="2800" b="0" i="0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altLang="ja-JP" sz="2800" b="0" i="1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の部分集合は，次の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個である。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   　　　　  ，</a:t>
                </a:r>
                <a:r>
                  <a:rPr lang="en-US" altLang="ja-JP" sz="2800" b="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ja-JP" sz="2800" b="0" i="0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altLang="ja-JP" sz="2800" b="0" i="1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ja-JP" sz="2800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altLang="ja-JP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ja-JP" sz="2800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a:rPr lang="ja-JP" altLang="en-US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m:rPr>
                        <m:nor/>
                      </m:rPr>
                      <a:rPr lang="en-US" altLang="ja-JP" sz="2800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altLang="ja-JP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 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DA5E98F4-1653-4841-8DFC-70D6BBD42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3177559"/>
                <a:ext cx="10801350" cy="1903490"/>
              </a:xfrm>
              <a:prstGeom prst="rect">
                <a:avLst/>
              </a:prstGeom>
              <a:blipFill>
                <a:blip r:embed="rId3"/>
                <a:stretch>
                  <a:fillRect l="-1129" t="-44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部分集合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p.54)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8AF1E15-359F-447B-9F5F-5FAECBB178BA}"/>
              </a:ext>
            </a:extLst>
          </p:cNvPr>
          <p:cNvSpPr/>
          <p:nvPr/>
        </p:nvSpPr>
        <p:spPr>
          <a:xfrm>
            <a:off x="6964706" y="1056532"/>
            <a:ext cx="1129983" cy="5400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9235839-C5A7-4D93-978C-B218F7572DCF}"/>
              </a:ext>
            </a:extLst>
          </p:cNvPr>
          <p:cNvGrpSpPr/>
          <p:nvPr/>
        </p:nvGrpSpPr>
        <p:grpSpPr>
          <a:xfrm flipH="1">
            <a:off x="1950593" y="1720813"/>
            <a:ext cx="360000" cy="360000"/>
            <a:chOff x="3117954" y="5682797"/>
            <a:chExt cx="360000" cy="360000"/>
          </a:xfrm>
        </p:grpSpPr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FEF1465C-1C29-4234-9ED4-ECF382A992A8}"/>
                </a:ext>
              </a:extLst>
            </p:cNvPr>
            <p:cNvSpPr/>
            <p:nvPr/>
          </p:nvSpPr>
          <p:spPr>
            <a:xfrm>
              <a:off x="3132944" y="5697787"/>
              <a:ext cx="324000" cy="324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8CC6F03D-1399-4A30-BC95-46C8435CFBEE}"/>
                </a:ext>
              </a:extLst>
            </p:cNvPr>
            <p:cNvCxnSpPr/>
            <p:nvPr/>
          </p:nvCxnSpPr>
          <p:spPr>
            <a:xfrm>
              <a:off x="3117954" y="5682797"/>
              <a:ext cx="360000" cy="36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3A2AE81-5534-4780-B53F-C5ACD34A43CE}"/>
              </a:ext>
            </a:extLst>
          </p:cNvPr>
          <p:cNvSpPr/>
          <p:nvPr/>
        </p:nvSpPr>
        <p:spPr>
          <a:xfrm>
            <a:off x="1841835" y="1631103"/>
            <a:ext cx="577515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8FC8EF3-DCDE-4158-BA5D-5AD8F6BCF107}"/>
              </a:ext>
            </a:extLst>
          </p:cNvPr>
          <p:cNvGrpSpPr/>
          <p:nvPr/>
        </p:nvGrpSpPr>
        <p:grpSpPr>
          <a:xfrm flipH="1">
            <a:off x="9443176" y="1129535"/>
            <a:ext cx="360000" cy="360000"/>
            <a:chOff x="3117954" y="5682797"/>
            <a:chExt cx="360000" cy="360000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A35E0431-CF66-411B-BA8F-70B6DDF5EC34}"/>
                </a:ext>
              </a:extLst>
            </p:cNvPr>
            <p:cNvSpPr/>
            <p:nvPr/>
          </p:nvSpPr>
          <p:spPr>
            <a:xfrm>
              <a:off x="3132944" y="5697787"/>
              <a:ext cx="324000" cy="324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D07B7F41-DF87-4DB0-90F3-A50D81128BAB}"/>
                </a:ext>
              </a:extLst>
            </p:cNvPr>
            <p:cNvCxnSpPr/>
            <p:nvPr/>
          </p:nvCxnSpPr>
          <p:spPr>
            <a:xfrm>
              <a:off x="3117954" y="5682797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7E3066B-FA26-40B0-9D2C-30E0CAC83340}"/>
              </a:ext>
            </a:extLst>
          </p:cNvPr>
          <p:cNvSpPr/>
          <p:nvPr/>
        </p:nvSpPr>
        <p:spPr>
          <a:xfrm>
            <a:off x="9349645" y="1019622"/>
            <a:ext cx="516300" cy="5400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D65363BE-D30E-4ADA-A88F-DA591FC3AD09}"/>
              </a:ext>
            </a:extLst>
          </p:cNvPr>
          <p:cNvGrpSpPr/>
          <p:nvPr/>
        </p:nvGrpSpPr>
        <p:grpSpPr>
          <a:xfrm flipH="1">
            <a:off x="2984913" y="3869770"/>
            <a:ext cx="360000" cy="360000"/>
            <a:chOff x="3117954" y="5682797"/>
            <a:chExt cx="360000" cy="360000"/>
          </a:xfrm>
        </p:grpSpPr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0B598310-3C5B-4AE8-A3F9-A6461C90D530}"/>
                </a:ext>
              </a:extLst>
            </p:cNvPr>
            <p:cNvSpPr/>
            <p:nvPr/>
          </p:nvSpPr>
          <p:spPr>
            <a:xfrm>
              <a:off x="3132944" y="5697787"/>
              <a:ext cx="324000" cy="324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4C6FF522-0385-4FDC-A8F8-09A6A4766841}"/>
                </a:ext>
              </a:extLst>
            </p:cNvPr>
            <p:cNvCxnSpPr/>
            <p:nvPr/>
          </p:nvCxnSpPr>
          <p:spPr>
            <a:xfrm>
              <a:off x="3117954" y="5682797"/>
              <a:ext cx="360000" cy="36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E47A355-4CF6-4ED4-AB6A-0464FEC7D6AF}"/>
              </a:ext>
            </a:extLst>
          </p:cNvPr>
          <p:cNvSpPr/>
          <p:nvPr/>
        </p:nvSpPr>
        <p:spPr>
          <a:xfrm>
            <a:off x="2832068" y="3750080"/>
            <a:ext cx="577515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4C908EC-B1A0-4CF6-845D-9C9E59D9F039}"/>
              </a:ext>
            </a:extLst>
          </p:cNvPr>
          <p:cNvSpPr/>
          <p:nvPr/>
        </p:nvSpPr>
        <p:spPr>
          <a:xfrm>
            <a:off x="3688122" y="3750080"/>
            <a:ext cx="577515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6943F84-8AA3-4463-A73A-E14B36917E0E}"/>
              </a:ext>
            </a:extLst>
          </p:cNvPr>
          <p:cNvSpPr/>
          <p:nvPr/>
        </p:nvSpPr>
        <p:spPr>
          <a:xfrm>
            <a:off x="4598155" y="3750080"/>
            <a:ext cx="577515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4D2F652-EC51-462D-A773-32CFEE3812E9}"/>
              </a:ext>
            </a:extLst>
          </p:cNvPr>
          <p:cNvSpPr/>
          <p:nvPr/>
        </p:nvSpPr>
        <p:spPr>
          <a:xfrm>
            <a:off x="5484189" y="3750080"/>
            <a:ext cx="1129983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D32A75D-C840-458A-BE9F-9BC65C4CBC0C}"/>
              </a:ext>
            </a:extLst>
          </p:cNvPr>
          <p:cNvSpPr txBox="1"/>
          <p:nvPr/>
        </p:nvSpPr>
        <p:spPr>
          <a:xfrm>
            <a:off x="7215696" y="4619383"/>
            <a:ext cx="468000" cy="468000"/>
          </a:xfrm>
          <a:prstGeom prst="rect">
            <a:avLst/>
          </a:prstGeom>
          <a:noFill/>
          <a:ln w="12700" cap="sq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終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14FF80A-28F6-4DED-8FB7-5A93B16D40E0}"/>
              </a:ext>
            </a:extLst>
          </p:cNvPr>
          <p:cNvGrpSpPr/>
          <p:nvPr/>
        </p:nvGrpSpPr>
        <p:grpSpPr>
          <a:xfrm>
            <a:off x="8222696" y="3999241"/>
            <a:ext cx="3255195" cy="795346"/>
            <a:chOff x="8222696" y="3999241"/>
            <a:chExt cx="3255195" cy="79534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41EA88F4-89FA-4847-8C7E-10593A3A6A76}"/>
                    </a:ext>
                  </a:extLst>
                </p:cNvPr>
                <p:cNvSpPr txBox="1"/>
                <p:nvPr/>
              </p:nvSpPr>
              <p:spPr>
                <a:xfrm>
                  <a:off x="8222696" y="3999241"/>
                  <a:ext cx="3255195" cy="795346"/>
                </a:xfrm>
                <a:prstGeom prst="rect">
                  <a:avLst/>
                </a:prstGeom>
                <a:noFill/>
                <a:ln>
                  <a:solidFill>
                    <a:srgbClr val="00B0F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2500"/>
                    </a:lnSpc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ja-JP" altLang="en-US" dirty="0"/>
                    <a:t>← 空集合　 および</a:t>
                  </a:r>
                  <a14:m>
                    <m:oMath xmlns:m="http://schemas.openxmlformats.org/officeDocument/2006/math">
                      <m:r>
                        <a:rPr lang="ja-JP" altLang="en-US" i="1" kern="100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i="1" kern="1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altLang="ja-JP" kern="1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a</m:t>
                          </m:r>
                          <m:r>
                            <a:rPr lang="ja-JP" altLang="en-US" i="1" kern="1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，</m:t>
                          </m:r>
                          <m:r>
                            <m:rPr>
                              <m:nor/>
                            </m:rPr>
                            <a:rPr lang="en-US" altLang="ja-JP" kern="1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b</m:t>
                          </m:r>
                        </m:e>
                      </m:d>
                      <m:r>
                        <a:rPr lang="en-US" altLang="ja-JP" b="0" i="1" kern="1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a14:m>
                  <a:r>
                    <a:rPr lang="ja-JP" altLang="en-US" dirty="0"/>
                    <a:t>自</a:t>
                  </a:r>
                  <a:endParaRPr lang="en-US" altLang="ja-JP" dirty="0"/>
                </a:p>
                <a:p>
                  <a:pPr>
                    <a:lnSpc>
                      <a:spcPts val="2500"/>
                    </a:lnSpc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ja-JP" altLang="en-US" dirty="0"/>
                    <a:t>　身も部分集合である。 </a:t>
                  </a:r>
                  <a:endParaRPr kumimoji="1" lang="en-US" altLang="ja-JP" dirty="0"/>
                </a:p>
              </p:txBody>
            </p:sp>
          </mc:Choice>
          <mc:Fallback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41EA88F4-89FA-4847-8C7E-10593A3A6A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22696" y="3999241"/>
                  <a:ext cx="3255195" cy="795346"/>
                </a:xfrm>
                <a:prstGeom prst="rect">
                  <a:avLst/>
                </a:prstGeom>
                <a:blipFill>
                  <a:blip r:embed="rId4"/>
                  <a:stretch>
                    <a:fillRect l="-1493" b="-10526"/>
                  </a:stretch>
                </a:blipFill>
                <a:ln>
                  <a:solidFill>
                    <a:srgbClr val="00B0F0"/>
                  </a:solidFill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CA2C1829-24A3-4F27-ABBF-42BF197E9A13}"/>
                </a:ext>
              </a:extLst>
            </p:cNvPr>
            <p:cNvGrpSpPr/>
            <p:nvPr/>
          </p:nvGrpSpPr>
          <p:grpSpPr>
            <a:xfrm flipH="1">
              <a:off x="9345554" y="4106549"/>
              <a:ext cx="180000" cy="180000"/>
              <a:chOff x="3117954" y="5682797"/>
              <a:chExt cx="360000" cy="360000"/>
            </a:xfrm>
          </p:grpSpPr>
          <p:sp>
            <p:nvSpPr>
              <p:cNvPr id="32" name="楕円 31">
                <a:extLst>
                  <a:ext uri="{FF2B5EF4-FFF2-40B4-BE49-F238E27FC236}">
                    <a16:creationId xmlns:a16="http://schemas.microsoft.com/office/drawing/2014/main" id="{C0DE7701-AAD2-4719-A105-4467A7D7C6D2}"/>
                  </a:ext>
                </a:extLst>
              </p:cNvPr>
              <p:cNvSpPr/>
              <p:nvPr/>
            </p:nvSpPr>
            <p:spPr>
              <a:xfrm>
                <a:off x="3132944" y="5697787"/>
                <a:ext cx="324000" cy="3240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3" name="直線コネクタ 32">
                <a:extLst>
                  <a:ext uri="{FF2B5EF4-FFF2-40B4-BE49-F238E27FC236}">
                    <a16:creationId xmlns:a16="http://schemas.microsoft.com/office/drawing/2014/main" id="{9881327A-4527-4936-A715-C5C913875334}"/>
                  </a:ext>
                </a:extLst>
              </p:cNvPr>
              <p:cNvCxnSpPr/>
              <p:nvPr/>
            </p:nvCxnSpPr>
            <p:spPr>
              <a:xfrm>
                <a:off x="3117954" y="5682797"/>
                <a:ext cx="360000" cy="360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0073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20BDBA-C155-4613-AFF8-01313176C55D}"/>
              </a:ext>
            </a:extLst>
          </p:cNvPr>
          <p:cNvSpPr/>
          <p:nvPr/>
        </p:nvSpPr>
        <p:spPr>
          <a:xfrm>
            <a:off x="695325" y="1073852"/>
            <a:ext cx="1118485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部分集合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p.54)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1101934" cy="5214223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練習４　　次の集合の部分集合をすべてあげよ。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ja-JP" sz="2800" b="0" i="0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ja-JP" altLang="en-US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 </m:t>
                    </m:r>
                  </m:oMath>
                </a14:m>
                <a:endParaRPr lang="en-US" altLang="ja-JP" sz="2800" kern="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  <a:spcBef>
                    <a:spcPts val="1800"/>
                  </a:spcBef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  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ja-JP" sz="2800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a:rPr lang="ja-JP" altLang="en-US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m:rPr>
                        <m:nor/>
                      </m:rPr>
                      <a:rPr lang="en-US" altLang="ja-JP" sz="2800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a:rPr lang="ja-JP" altLang="en-US" sz="2800" i="1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m:rPr>
                        <m:nor/>
                      </m:rPr>
                      <a:rPr lang="en-US" altLang="ja-JP" sz="2800" b="0" i="0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c</m:t>
                    </m:r>
                    <m:r>
                      <a:rPr lang="en-US" altLang="ja-JP" sz="2800" i="1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1101934" cy="5214223"/>
              </a:xfrm>
              <a:blipFill>
                <a:blip r:embed="rId2"/>
                <a:stretch>
                  <a:fillRect l="-1098" t="-163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A005921-8293-4187-ADD3-D58CB868507F}"/>
              </a:ext>
            </a:extLst>
          </p:cNvPr>
          <p:cNvGrpSpPr/>
          <p:nvPr/>
        </p:nvGrpSpPr>
        <p:grpSpPr>
          <a:xfrm>
            <a:off x="2689259" y="2252247"/>
            <a:ext cx="4880777" cy="540714"/>
            <a:chOff x="3243892" y="2147316"/>
            <a:chExt cx="4880777" cy="5407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字幕 2">
                  <a:extLst>
                    <a:ext uri="{FF2B5EF4-FFF2-40B4-BE49-F238E27FC236}">
                      <a16:creationId xmlns:a16="http://schemas.microsoft.com/office/drawing/2014/main" id="{1551FA4B-5086-48CA-BC34-14385CF10E5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43892" y="2147316"/>
                  <a:ext cx="4880777" cy="54071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 algn="ctr" rtl="0" eaLnBrk="0" fontAlgn="base" hangingPunct="0">
                    <a:lnSpc>
                      <a:spcPct val="90000"/>
                    </a:lnSpc>
                    <a:spcBef>
                      <a:spcPts val="100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  <a:defRPr kumimoji="1"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 algn="ctr" rtl="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 algn="ctr" rtl="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 algn="ctr" rtl="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 algn="ctr" rtl="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eaLnBrk="1" hangingPunct="1">
                    <a:lnSpc>
                      <a:spcPts val="3600"/>
                    </a:lnSpc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ja-JP" altLang="en-US" sz="28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ja-JP" sz="2800" b="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       </m:t>
                        </m:r>
                        <m:r>
                          <m:rPr>
                            <m:nor/>
                          </m:rPr>
                          <a:rPr lang="ja-JP" altLang="en-US" sz="2800" dirty="0" smtClean="0">
                            <a:solidFill>
                              <a:srgbClr val="FF0000"/>
                            </a:solidFill>
                            <a:latin typeface="ＭＳ Ｐゴシック" panose="020B0600070205080204" pitchFamily="50" charset="-128"/>
                            <a:ea typeface="ＭＳ Ｐゴシック" panose="020B0600070205080204" pitchFamily="50" charset="-128"/>
                          </a:rPr>
                          <m:t> ，</m:t>
                        </m:r>
                        <m:r>
                          <m:rPr>
                            <m:nor/>
                          </m:rPr>
                          <a:rPr lang="en-US" altLang="ja-JP" sz="2800" kern="100" dirty="0" smtClean="0">
                            <a:solidFill>
                              <a:srgbClr val="FF0000"/>
                            </a:solidFill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m:rPr>
                            <m:nor/>
                          </m:rPr>
                          <a:rPr lang="en-US" altLang="ja-JP" sz="2800" b="0" i="0" kern="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} </m:t>
                        </m:r>
                        <m:r>
                          <m:rPr>
                            <m:nor/>
                          </m:rPr>
                          <a:rPr lang="ja-JP" altLang="en-US" sz="2800" dirty="0">
                            <a:solidFill>
                              <a:srgbClr val="FF0000"/>
                            </a:solidFill>
                            <a:latin typeface="ＭＳ Ｐゴシック" panose="020B0600070205080204" pitchFamily="50" charset="-128"/>
                            <a:ea typeface="ＭＳ Ｐゴシック" panose="020B0600070205080204" pitchFamily="50" charset="-128"/>
                          </a:rPr>
                          <m:t>，</m:t>
                        </m:r>
                        <m:r>
                          <m:rPr>
                            <m:nor/>
                          </m:rPr>
                          <a:rPr lang="en-US" altLang="ja-JP" sz="2800" kern="100" dirty="0">
                            <a:solidFill>
                              <a:srgbClr val="FF0000"/>
                            </a:solidFill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m:rPr>
                            <m:nor/>
                          </m:rPr>
                          <a:rPr lang="en-US" altLang="ja-JP" sz="2800" b="0" i="0" kern="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} </m:t>
                        </m:r>
                        <m:r>
                          <m:rPr>
                            <m:nor/>
                          </m:rPr>
                          <a:rPr lang="ja-JP" altLang="en-US" sz="2800" dirty="0">
                            <a:solidFill>
                              <a:srgbClr val="FF0000"/>
                            </a:solidFill>
                            <a:latin typeface="ＭＳ Ｐゴシック" panose="020B0600070205080204" pitchFamily="50" charset="-128"/>
                            <a:ea typeface="ＭＳ Ｐゴシック" panose="020B0600070205080204" pitchFamily="50" charset="-128"/>
                          </a:rPr>
                          <m:t>，</m:t>
                        </m:r>
                        <m:r>
                          <m:rPr>
                            <m:nor/>
                          </m:rPr>
                          <a:rPr lang="en-US" altLang="ja-JP" sz="2800" kern="100" dirty="0">
                            <a:solidFill>
                              <a:srgbClr val="FF0000"/>
                            </a:solidFill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m:rPr>
                            <m:nor/>
                          </m:rPr>
                          <a:rPr lang="en-US" altLang="ja-JP" sz="2800" b="0" i="0" kern="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ja-JP" altLang="en-US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m:rPr>
                            <m:nor/>
                          </m:rPr>
                          <a:rPr lang="en-US" altLang="ja-JP" sz="2800" b="0" i="0" kern="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} </m:t>
                        </m:r>
                      </m:oMath>
                    </m:oMathPara>
                  </a14:m>
                  <a:endParaRPr lang="en-US" altLang="ja-JP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l" eaLnBrk="1" hangingPunct="1">
                    <a:lnSpc>
                      <a:spcPts val="3600"/>
                    </a:lnSpc>
                  </a:pPr>
                  <a:endParaRPr lang="en-US" altLang="ja-JP" sz="2800" kern="1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Cambria Math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1" name="字幕 2">
                  <a:extLst>
                    <a:ext uri="{FF2B5EF4-FFF2-40B4-BE49-F238E27FC236}">
                      <a16:creationId xmlns:a16="http://schemas.microsoft.com/office/drawing/2014/main" id="{1551FA4B-5086-48CA-BC34-14385CF10E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43892" y="2147316"/>
                  <a:ext cx="4880777" cy="54071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6C71B7E6-10C5-43A1-BB8E-157ED42F6783}"/>
                </a:ext>
              </a:extLst>
            </p:cNvPr>
            <p:cNvGrpSpPr/>
            <p:nvPr/>
          </p:nvGrpSpPr>
          <p:grpSpPr>
            <a:xfrm flipH="1">
              <a:off x="3607651" y="2268070"/>
              <a:ext cx="360000" cy="360000"/>
              <a:chOff x="3117954" y="5682797"/>
              <a:chExt cx="360000" cy="360000"/>
            </a:xfrm>
          </p:grpSpPr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7D4FC288-CAE8-4B50-B6BF-D811CD98EE78}"/>
                  </a:ext>
                </a:extLst>
              </p:cNvPr>
              <p:cNvSpPr/>
              <p:nvPr/>
            </p:nvSpPr>
            <p:spPr>
              <a:xfrm>
                <a:off x="3132944" y="5697787"/>
                <a:ext cx="324000" cy="324000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421D6781-0658-486A-9ACB-F060BE8F07A8}"/>
                  </a:ext>
                </a:extLst>
              </p:cNvPr>
              <p:cNvCxnSpPr/>
              <p:nvPr/>
            </p:nvCxnSpPr>
            <p:spPr>
              <a:xfrm>
                <a:off x="3117954" y="5682797"/>
                <a:ext cx="360000" cy="360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2339A2B-2161-4423-8354-4067157AB855}"/>
              </a:ext>
            </a:extLst>
          </p:cNvPr>
          <p:cNvGrpSpPr/>
          <p:nvPr/>
        </p:nvGrpSpPr>
        <p:grpSpPr>
          <a:xfrm>
            <a:off x="2734229" y="4741839"/>
            <a:ext cx="9003072" cy="540714"/>
            <a:chOff x="2944089" y="4696869"/>
            <a:chExt cx="9003072" cy="5407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字幕 2">
                  <a:extLst>
                    <a:ext uri="{FF2B5EF4-FFF2-40B4-BE49-F238E27FC236}">
                      <a16:creationId xmlns:a16="http://schemas.microsoft.com/office/drawing/2014/main" id="{807B1529-FCEC-44A4-8CC3-B30C1E1D9FB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4089" y="4696869"/>
                  <a:ext cx="9003072" cy="54071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marL="0" indent="0" algn="ctr" rtl="0" eaLnBrk="0" fontAlgn="base" hangingPunct="0">
                    <a:lnSpc>
                      <a:spcPct val="90000"/>
                    </a:lnSpc>
                    <a:spcBef>
                      <a:spcPts val="100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  <a:defRPr kumimoji="1"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 algn="ctr" rtl="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 algn="ctr" rtl="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 algn="ctr" rtl="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 algn="ctr" rtl="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kumimoji="1"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eaLnBrk="1" hangingPunct="1">
                    <a:lnSpc>
                      <a:spcPts val="3600"/>
                    </a:lnSpc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ja-JP" altLang="en-US" sz="28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ja-JP" sz="2800" b="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       </m:t>
                        </m:r>
                        <m:r>
                          <a:rPr lang="ja-JP" altLang="en-US" sz="28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，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m:rPr>
                            <m:nor/>
                          </m:rPr>
                          <a:rPr lang="en-US" altLang="ja-JP" sz="2800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}</m:t>
                        </m:r>
                        <m:r>
                          <m:rPr>
                            <m:nor/>
                          </m:rPr>
                          <a:rPr lang="ja-JP" altLang="en-US" sz="2800" dirty="0">
                            <a:solidFill>
                              <a:srgbClr val="FF0000"/>
                            </a:solidFill>
                            <a:latin typeface="ＭＳ Ｐゴシック" panose="020B0600070205080204" pitchFamily="50" charset="-128"/>
                            <a:ea typeface="ＭＳ Ｐゴシック" panose="020B0600070205080204" pitchFamily="50" charset="-128"/>
                          </a:rPr>
                          <m:t>，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m:rPr>
                            <m:nor/>
                          </m:rPr>
                          <a:rPr lang="en-US" altLang="ja-JP" sz="2800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}</m:t>
                        </m:r>
                        <m:r>
                          <m:rPr>
                            <m:nor/>
                          </m:rPr>
                          <a:rPr lang="ja-JP" altLang="en-US" sz="2800" dirty="0">
                            <a:solidFill>
                              <a:srgbClr val="FF0000"/>
                            </a:solidFill>
                            <a:latin typeface="ＭＳ Ｐゴシック" panose="020B0600070205080204" pitchFamily="50" charset="-128"/>
                            <a:ea typeface="ＭＳ Ｐゴシック" panose="020B0600070205080204" pitchFamily="50" charset="-128"/>
                          </a:rPr>
                          <m:t>，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m:rPr>
                            <m:nor/>
                          </m:rPr>
                          <a:rPr lang="en-US" altLang="ja-JP" sz="2800" b="0" i="0" kern="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}</m:t>
                        </m:r>
                        <m:r>
                          <m:rPr>
                            <m:nor/>
                          </m:rPr>
                          <a:rPr lang="ja-JP" altLang="en-US" sz="2800" dirty="0">
                            <a:solidFill>
                              <a:srgbClr val="FF0000"/>
                            </a:solidFill>
                            <a:latin typeface="ＭＳ Ｐゴシック" panose="020B0600070205080204" pitchFamily="50" charset="-128"/>
                            <a:ea typeface="ＭＳ Ｐゴシック" panose="020B0600070205080204" pitchFamily="50" charset="-128"/>
                          </a:rPr>
                          <m:t>，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m:rPr>
                            <m:nor/>
                          </m:rPr>
                          <a:rPr lang="en-US" altLang="ja-JP" sz="2800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ja-JP" altLang="en-US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m:rPr>
                            <m:nor/>
                          </m:rPr>
                          <a:rPr lang="en-US" altLang="ja-JP" sz="2800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}</m:t>
                        </m:r>
                        <m:r>
                          <m:rPr>
                            <m:nor/>
                          </m:rPr>
                          <a:rPr lang="ja-JP" altLang="en-US" sz="2800" dirty="0">
                            <a:solidFill>
                              <a:srgbClr val="FF0000"/>
                            </a:solidFill>
                            <a:latin typeface="ＭＳ Ｐゴシック" panose="020B0600070205080204" pitchFamily="50" charset="-128"/>
                            <a:ea typeface="ＭＳ Ｐゴシック" panose="020B0600070205080204" pitchFamily="50" charset="-128"/>
                          </a:rPr>
                          <m:t>，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m:rPr>
                            <m:nor/>
                          </m:rPr>
                          <a:rPr lang="en-US" altLang="ja-JP" sz="2800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ja-JP" altLang="en-US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m:rPr>
                            <m:nor/>
                          </m:rPr>
                          <a:rPr lang="en-US" altLang="ja-JP" sz="2800" b="0" i="0" kern="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}</m:t>
                        </m:r>
                        <m:r>
                          <m:rPr>
                            <m:nor/>
                          </m:rPr>
                          <a:rPr lang="ja-JP" altLang="en-US" sz="2800" dirty="0">
                            <a:solidFill>
                              <a:srgbClr val="FF0000"/>
                            </a:solidFill>
                            <a:latin typeface="ＭＳ Ｐゴシック" panose="020B0600070205080204" pitchFamily="50" charset="-128"/>
                            <a:ea typeface="ＭＳ Ｐゴシック" panose="020B0600070205080204" pitchFamily="50" charset="-128"/>
                          </a:rPr>
                          <m:t>，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m:rPr>
                            <m:nor/>
                          </m:rPr>
                          <a:rPr lang="en-US" altLang="ja-JP" sz="2800" b="0" i="0" kern="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a:rPr lang="ja-JP" altLang="en-US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m:rPr>
                            <m:nor/>
                          </m:rPr>
                          <a:rPr lang="en-US" altLang="ja-JP" sz="2800" b="0" i="0" kern="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}</m:t>
                        </m:r>
                        <m:r>
                          <m:rPr>
                            <m:nor/>
                          </m:rPr>
                          <a:rPr lang="ja-JP" altLang="en-US" sz="2800" dirty="0">
                            <a:solidFill>
                              <a:srgbClr val="FF0000"/>
                            </a:solidFill>
                            <a:latin typeface="ＭＳ Ｐゴシック" panose="020B0600070205080204" pitchFamily="50" charset="-128"/>
                            <a:ea typeface="ＭＳ Ｐゴシック" panose="020B0600070205080204" pitchFamily="50" charset="-128"/>
                          </a:rPr>
                          <m:t>，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m:rPr>
                            <m:nor/>
                          </m:rPr>
                          <a:rPr lang="en-US" altLang="ja-JP" sz="2800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ja-JP" altLang="en-US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m:rPr>
                            <m:nor/>
                          </m:rPr>
                          <a:rPr lang="en-US" altLang="ja-JP" sz="2800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a:rPr lang="ja-JP" altLang="en-US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m:rPr>
                            <m:nor/>
                          </m:rPr>
                          <a:rPr lang="en-US" altLang="ja-JP" sz="2800" b="0" i="0" kern="1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en-US" altLang="ja-JP" sz="2800" i="1" kern="1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}</m:t>
                        </m:r>
                      </m:oMath>
                    </m:oMathPara>
                  </a14:m>
                  <a:endParaRPr lang="en-US" altLang="ja-JP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l" eaLnBrk="1" hangingPunct="1">
                    <a:lnSpc>
                      <a:spcPts val="3600"/>
                    </a:lnSpc>
                  </a:pPr>
                  <a:endParaRPr lang="en-US" altLang="ja-JP" sz="2800" kern="1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Cambria Math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4" name="字幕 2">
                  <a:extLst>
                    <a:ext uri="{FF2B5EF4-FFF2-40B4-BE49-F238E27FC236}">
                      <a16:creationId xmlns:a16="http://schemas.microsoft.com/office/drawing/2014/main" id="{807B1529-FCEC-44A4-8CC3-B30C1E1D9F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44089" y="4696869"/>
                  <a:ext cx="9003072" cy="54071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5090EE41-1598-4453-95E8-4238F0226713}"/>
                </a:ext>
              </a:extLst>
            </p:cNvPr>
            <p:cNvSpPr/>
            <p:nvPr/>
          </p:nvSpPr>
          <p:spPr>
            <a:xfrm flipH="1">
              <a:off x="3279028" y="4810957"/>
              <a:ext cx="324000" cy="3240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EB909883-B716-4844-9C1A-50A081DBEF72}"/>
                </a:ext>
              </a:extLst>
            </p:cNvPr>
            <p:cNvCxnSpPr/>
            <p:nvPr/>
          </p:nvCxnSpPr>
          <p:spPr>
            <a:xfrm flipH="1">
              <a:off x="3258018" y="4795967"/>
              <a:ext cx="360000" cy="360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608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</a:t>
                </a:r>
                <a:r>
                  <a:rPr lang="en-US" altLang="ja-JP" sz="2800" kern="100" dirty="0">
                    <a:effectLst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が集合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の要素であるとき，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は集合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 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属する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という。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また，集合とその要素について，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800" kern="100" dirty="0">
                    <a:effectLst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が集合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の要素であることを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</a:t>
                </a:r>
                <a:r>
                  <a:rPr lang="en-US" altLang="ja-JP" sz="2800" b="0" kern="100" dirty="0">
                    <a:solidFill>
                      <a:srgbClr val="FF0000"/>
                    </a:solidFill>
                    <a:effectLst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ja-JP" altLang="en-US" sz="2800" i="1" kern="1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altLang="ja-JP" sz="2800" i="1" kern="1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endParaRPr lang="ja-JP" altLang="en-US" sz="28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が集合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の要素でないことを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</a:t>
                </a:r>
                <a:r>
                  <a:rPr lang="en-US" altLang="ja-JP" sz="2800" b="0" kern="100" dirty="0">
                    <a:effectLst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ja-JP" altLang="en-US" sz="2800" i="1" kern="1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∉</m:t>
                    </m:r>
                    <m:r>
                      <a:rPr lang="en-US" altLang="ja-JP" sz="2800" i="1" kern="1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と表す。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b="-8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集合と要素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p.52)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174F6D5-1171-40D8-8A04-EE5FE1C0C8C8}"/>
              </a:ext>
            </a:extLst>
          </p:cNvPr>
          <p:cNvSpPr/>
          <p:nvPr/>
        </p:nvSpPr>
        <p:spPr>
          <a:xfrm>
            <a:off x="8230160" y="1597077"/>
            <a:ext cx="1078732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D087F74-9EDA-4A98-9013-EC1DAD06D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117" y="3429000"/>
            <a:ext cx="2892086" cy="2626147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AE53C7-9305-4AF8-96AE-D31FD3D6CDF7}"/>
              </a:ext>
            </a:extLst>
          </p:cNvPr>
          <p:cNvSpPr/>
          <p:nvPr/>
        </p:nvSpPr>
        <p:spPr>
          <a:xfrm>
            <a:off x="2703878" y="3976765"/>
            <a:ext cx="1095901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983C960-0DB1-4815-935D-D0491365564D}"/>
              </a:ext>
            </a:extLst>
          </p:cNvPr>
          <p:cNvSpPr/>
          <p:nvPr/>
        </p:nvSpPr>
        <p:spPr>
          <a:xfrm>
            <a:off x="2703878" y="5107711"/>
            <a:ext cx="1095901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24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20BDBA-C155-4613-AFF8-01313176C55D}"/>
              </a:ext>
            </a:extLst>
          </p:cNvPr>
          <p:cNvSpPr/>
          <p:nvPr/>
        </p:nvSpPr>
        <p:spPr>
          <a:xfrm>
            <a:off x="695325" y="1673459"/>
            <a:ext cx="790575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例１　　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桁の素数全体の集合を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とすると，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7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 　 を要素とする集合である。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 　 このとき，集合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について，たとえば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US" altLang="ja-JP" sz="2800" b="0" i="0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altLang="ja-JP" sz="2800" b="0" i="1" kern="1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ja-JP" altLang="en-US" sz="280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altLang="ja-JP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ja-JP" altLang="en-US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</m:oMath>
                </a14:m>
                <a:endParaRPr lang="en-US" altLang="ja-JP" sz="2800" kern="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en-US" altLang="ja-JP" sz="2800" b="0" i="0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ja-JP" altLang="en-US" sz="280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∉</m:t>
                    </m:r>
                    <m:r>
                      <a:rPr lang="en-US" altLang="ja-JP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endParaRPr lang="en-US" altLang="ja-JP" sz="2800" i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i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である。</a:t>
                </a: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集合と要素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p.52)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174F6D5-1171-40D8-8A04-EE5FE1C0C8C8}"/>
              </a:ext>
            </a:extLst>
          </p:cNvPr>
          <p:cNvSpPr/>
          <p:nvPr/>
        </p:nvSpPr>
        <p:spPr>
          <a:xfrm>
            <a:off x="3380894" y="2191857"/>
            <a:ext cx="2090516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486381A-D137-47FF-88F8-87856BBD4B2B}"/>
              </a:ext>
            </a:extLst>
          </p:cNvPr>
          <p:cNvSpPr/>
          <p:nvPr/>
        </p:nvSpPr>
        <p:spPr>
          <a:xfrm>
            <a:off x="3556723" y="3958282"/>
            <a:ext cx="286621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AE53C7-9305-4AF8-96AE-D31FD3D6CDF7}"/>
              </a:ext>
            </a:extLst>
          </p:cNvPr>
          <p:cNvSpPr/>
          <p:nvPr/>
        </p:nvSpPr>
        <p:spPr>
          <a:xfrm>
            <a:off x="3550202" y="4563071"/>
            <a:ext cx="286621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684E475-70B2-4857-8ACB-4BE5E20FE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5047" y="3217773"/>
            <a:ext cx="2505727" cy="2460714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8B338F-B854-416E-8A56-2326614A4082}"/>
              </a:ext>
            </a:extLst>
          </p:cNvPr>
          <p:cNvSpPr txBox="1"/>
          <p:nvPr/>
        </p:nvSpPr>
        <p:spPr>
          <a:xfrm>
            <a:off x="6799146" y="5216821"/>
            <a:ext cx="468000" cy="468000"/>
          </a:xfrm>
          <a:prstGeom prst="rect">
            <a:avLst/>
          </a:prstGeom>
          <a:noFill/>
          <a:ln w="12700" cap="sq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終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076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20BDBA-C155-4613-AFF8-01313176C55D}"/>
              </a:ext>
            </a:extLst>
          </p:cNvPr>
          <p:cNvSpPr/>
          <p:nvPr/>
        </p:nvSpPr>
        <p:spPr>
          <a:xfrm>
            <a:off x="695325" y="1073852"/>
            <a:ext cx="1118485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3957171"/>
              </a:xfrm>
              <a:noFill/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練習１　　有理数全体の集合を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とする。次の          に適する記号 </a:t>
                </a:r>
                <a14:m>
                  <m:oMath xmlns:m="http://schemas.openxmlformats.org/officeDocument/2006/math"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または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∉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を入れよ。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    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0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ja-JP" altLang="en-US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ja-JP" altLang="en-US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ja-JP" alt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ja-JP" altLang="en-US" sz="32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ja-JP" altLang="en-US" sz="32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en-US" altLang="ja-JP" sz="32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altLang="ja-JP" sz="32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altLang="ja-JP" sz="32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  <a:spcBef>
                    <a:spcPts val="24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  <a:spcBef>
                    <a:spcPts val="24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(3)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ja-JP" sz="28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ja-JP" altLang="en-US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　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3957171"/>
              </a:xfrm>
              <a:blipFill>
                <a:blip r:embed="rId2"/>
                <a:stretch>
                  <a:fillRect l="-1129" t="-2157" b="-61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集合と要素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p.52)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2D2AD46-CB39-46D8-8096-295C50688EF2}"/>
              </a:ext>
            </a:extLst>
          </p:cNvPr>
          <p:cNvSpPr/>
          <p:nvPr/>
        </p:nvSpPr>
        <p:spPr>
          <a:xfrm>
            <a:off x="7749914" y="1073853"/>
            <a:ext cx="884419" cy="45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A520049-62C4-49CB-A630-7D84A31803CF}"/>
              </a:ext>
            </a:extLst>
          </p:cNvPr>
          <p:cNvSpPr/>
          <p:nvPr/>
        </p:nvSpPr>
        <p:spPr>
          <a:xfrm>
            <a:off x="3210393" y="2245584"/>
            <a:ext cx="884419" cy="45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172C8A5-1443-4629-ACE5-2B67BAA25D4F}"/>
              </a:ext>
            </a:extLst>
          </p:cNvPr>
          <p:cNvSpPr/>
          <p:nvPr/>
        </p:nvSpPr>
        <p:spPr>
          <a:xfrm>
            <a:off x="7818155" y="2246040"/>
            <a:ext cx="884419" cy="45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D26B6A0-995A-4BA6-9A3D-037E7E96E505}"/>
              </a:ext>
            </a:extLst>
          </p:cNvPr>
          <p:cNvSpPr/>
          <p:nvPr/>
        </p:nvSpPr>
        <p:spPr>
          <a:xfrm>
            <a:off x="3377783" y="4390571"/>
            <a:ext cx="884419" cy="45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字幕 2">
                <a:extLst>
                  <a:ext uri="{FF2B5EF4-FFF2-40B4-BE49-F238E27FC236}">
                    <a16:creationId xmlns:a16="http://schemas.microsoft.com/office/drawing/2014/main" id="{9B4CD644-B41F-44E2-A796-FB0FAC4E6F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1317" y="2867948"/>
                <a:ext cx="1322570" cy="6524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∈</m:t>
                      </m:r>
                      <m:r>
                        <a:rPr lang="en-US" altLang="ja-JP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𝑄</m:t>
                      </m:r>
                    </m:oMath>
                  </m:oMathPara>
                </a14:m>
                <a:endParaRPr lang="en-US" altLang="ja-JP" sz="28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5" name="字幕 2">
                <a:extLst>
                  <a:ext uri="{FF2B5EF4-FFF2-40B4-BE49-F238E27FC236}">
                    <a16:creationId xmlns:a16="http://schemas.microsoft.com/office/drawing/2014/main" id="{9B4CD644-B41F-44E2-A796-FB0FAC4E6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1317" y="2867948"/>
                <a:ext cx="1322570" cy="6524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字幕 2">
                <a:extLst>
                  <a:ext uri="{FF2B5EF4-FFF2-40B4-BE49-F238E27FC236}">
                    <a16:creationId xmlns:a16="http://schemas.microsoft.com/office/drawing/2014/main" id="{D2747EF2-70A9-46D0-B926-770F4705A4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43400" y="3194166"/>
                <a:ext cx="1633928" cy="616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ja-JP" alt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ja-JP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altLang="ja-JP" sz="280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ja-JP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en-US" altLang="ja-JP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altLang="ja-JP" sz="3200" kern="1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字幕 2">
                <a:extLst>
                  <a:ext uri="{FF2B5EF4-FFF2-40B4-BE49-F238E27FC236}">
                    <a16:creationId xmlns:a16="http://schemas.microsoft.com/office/drawing/2014/main" id="{D2747EF2-70A9-46D0-B926-770F4705A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43400" y="3194166"/>
                <a:ext cx="1633928" cy="616030"/>
              </a:xfrm>
              <a:prstGeom prst="rect">
                <a:avLst/>
              </a:prstGeom>
              <a:blipFill>
                <a:blip r:embed="rId4"/>
                <a:stretch>
                  <a:fillRect t="-35644" b="-148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字幕 2">
                <a:extLst>
                  <a:ext uri="{FF2B5EF4-FFF2-40B4-BE49-F238E27FC236}">
                    <a16:creationId xmlns:a16="http://schemas.microsoft.com/office/drawing/2014/main" id="{D3D5F533-B820-453C-8DB5-C575F0412C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1317" y="5065340"/>
                <a:ext cx="2152806" cy="6524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ja-JP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28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ja-JP" alt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∉</m:t>
                      </m:r>
                      <m:r>
                        <a:rPr lang="en-US" altLang="ja-JP" sz="280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ja-JP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en-US" altLang="ja-JP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altLang="ja-JP" sz="28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9" name="字幕 2">
                <a:extLst>
                  <a:ext uri="{FF2B5EF4-FFF2-40B4-BE49-F238E27FC236}">
                    <a16:creationId xmlns:a16="http://schemas.microsoft.com/office/drawing/2014/main" id="{D3D5F533-B820-453C-8DB5-C575F0412C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1317" y="5065340"/>
                <a:ext cx="2152806" cy="6524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574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AA90D2C-8E17-407C-84B8-F1079C1249CB}"/>
              </a:ext>
            </a:extLst>
          </p:cNvPr>
          <p:cNvSpPr/>
          <p:nvPr/>
        </p:nvSpPr>
        <p:spPr>
          <a:xfrm>
            <a:off x="695326" y="1869580"/>
            <a:ext cx="818682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DA5E98F4-1653-4841-8DFC-70D6BBD422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1809620"/>
                <a:ext cx="10801350" cy="46334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例２　　要素を書き並べて表す方法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b="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18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の正の約数全体の集合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b="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             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{1，2，3，6</m:t>
                    </m:r>
                    <m:r>
                      <a:rPr lang="ja-JP" altLang="en-US" sz="2800" i="1" kern="1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9</m:t>
                    </m:r>
                    <m:r>
                      <a:rPr lang="ja-JP" altLang="en-US" sz="2800" i="1" kern="1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18}</m:t>
                    </m:r>
                  </m:oMath>
                </a14:m>
                <a:endParaRPr lang="en-US" altLang="ja-JP" sz="28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  <a:spcBef>
                    <a:spcPts val="1800"/>
                  </a:spcBef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20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以下の正の偶数全体の集合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b="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             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={2，4</m:t>
                    </m:r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，6，⋯⋯，20}</m:t>
                    </m:r>
                  </m:oMath>
                </a14:m>
                <a:endParaRPr lang="en-US" altLang="ja-JP" sz="28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  <a:spcBef>
                    <a:spcPts val="1800"/>
                  </a:spcBef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(3)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自然数全体の集合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b="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             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={1，2</m:t>
                    </m:r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，3，⋯⋯}</m:t>
                    </m:r>
                  </m:oMath>
                </a14:m>
                <a:endParaRPr lang="en-US" altLang="ja-JP" sz="28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DA5E98F4-1653-4841-8DFC-70D6BBD42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1809620"/>
                <a:ext cx="10801350" cy="4633497"/>
              </a:xfrm>
              <a:prstGeom prst="rect">
                <a:avLst/>
              </a:prstGeom>
              <a:blipFill>
                <a:blip r:embed="rId2"/>
                <a:stretch>
                  <a:fillRect l="-1129" t="-197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58669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集合の表し方には，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    }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の中に要素を書き並べて表す方法がある。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58669"/>
              </a:xfrm>
              <a:blipFill>
                <a:blip r:embed="rId3"/>
                <a:stretch>
                  <a:fillRect l="-1129" t="-15217" b="-184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集合の表し方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p.53)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8AF1E15-359F-447B-9F5F-5FAECBB178BA}"/>
              </a:ext>
            </a:extLst>
          </p:cNvPr>
          <p:cNvSpPr/>
          <p:nvPr/>
        </p:nvSpPr>
        <p:spPr>
          <a:xfrm>
            <a:off x="4475175" y="3000530"/>
            <a:ext cx="3514581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7E3066B-FA26-40B0-9D2C-30E0CAC83340}"/>
              </a:ext>
            </a:extLst>
          </p:cNvPr>
          <p:cNvSpPr/>
          <p:nvPr/>
        </p:nvSpPr>
        <p:spPr>
          <a:xfrm>
            <a:off x="4475174" y="4307173"/>
            <a:ext cx="3514581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A8EC9B2-CA63-432C-8055-75CCFB375098}"/>
              </a:ext>
            </a:extLst>
          </p:cNvPr>
          <p:cNvSpPr/>
          <p:nvPr/>
        </p:nvSpPr>
        <p:spPr>
          <a:xfrm>
            <a:off x="4475174" y="5498083"/>
            <a:ext cx="3514581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3654C44-0F01-4CAF-AD19-863074A675F5}"/>
              </a:ext>
            </a:extLst>
          </p:cNvPr>
          <p:cNvSpPr txBox="1"/>
          <p:nvPr/>
        </p:nvSpPr>
        <p:spPr>
          <a:xfrm>
            <a:off x="10302199" y="5569817"/>
            <a:ext cx="468000" cy="468000"/>
          </a:xfrm>
          <a:prstGeom prst="rect">
            <a:avLst/>
          </a:prstGeom>
          <a:noFill/>
          <a:ln w="12700" cap="sq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終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833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AA90D2C-8E17-407C-84B8-F1079C1249CB}"/>
              </a:ext>
            </a:extLst>
          </p:cNvPr>
          <p:cNvSpPr/>
          <p:nvPr/>
        </p:nvSpPr>
        <p:spPr>
          <a:xfrm>
            <a:off x="695326" y="2739005"/>
            <a:ext cx="818682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DA5E98F4-1653-4841-8DFC-70D6BBD422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2679049"/>
                <a:ext cx="10801350" cy="27623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例３　　要素の満たす条件を書いて表す方法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b="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｜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は</a:t>
                </a:r>
                <a14:m>
                  <m:oMath xmlns:m="http://schemas.openxmlformats.org/officeDocument/2006/math">
                    <m:r>
                      <a:rPr lang="en-US" altLang="ja-JP" sz="2800" b="0" i="0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18 </m:t>
                    </m:r>
                  </m:oMath>
                </a14:m>
                <a:r>
                  <a:rPr lang="ja-JP" altLang="en-US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の正の約数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  <a:spcBef>
                    <a:spcPts val="1800"/>
                  </a:spcBef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｜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は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80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altLang="ja-JP" sz="2800" i="1" kern="1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以下の自然数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DA5E98F4-1653-4841-8DFC-70D6BBD42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2679049"/>
                <a:ext cx="10801350" cy="2762382"/>
              </a:xfrm>
              <a:prstGeom prst="rect">
                <a:avLst/>
              </a:prstGeom>
              <a:blipFill>
                <a:blip r:embed="rId2"/>
                <a:stretch>
                  <a:fillRect l="-1129" t="-30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1196999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要素の満たす条件を書いて，集合を表す方法もある。例２の集合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は，たとえば，それぞれ次のようにも表される。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1196999"/>
              </a:xfrm>
              <a:blipFill>
                <a:blip r:embed="rId3"/>
                <a:stretch>
                  <a:fillRect t="-7143" b="-45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集合の表し方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p.53)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8AF1E15-359F-447B-9F5F-5FAECBB178BA}"/>
              </a:ext>
            </a:extLst>
          </p:cNvPr>
          <p:cNvSpPr/>
          <p:nvPr/>
        </p:nvSpPr>
        <p:spPr>
          <a:xfrm>
            <a:off x="4789969" y="3278442"/>
            <a:ext cx="2330359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7E3066B-FA26-40B0-9D2C-30E0CAC83340}"/>
              </a:ext>
            </a:extLst>
          </p:cNvPr>
          <p:cNvSpPr/>
          <p:nvPr/>
        </p:nvSpPr>
        <p:spPr>
          <a:xfrm>
            <a:off x="4924880" y="4551870"/>
            <a:ext cx="2690124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719F5AD-6D24-4B43-A8C0-E9CCB77434B7}"/>
                  </a:ext>
                </a:extLst>
              </p:cNvPr>
              <p:cNvSpPr txBox="1"/>
              <p:nvPr/>
            </p:nvSpPr>
            <p:spPr>
              <a:xfrm>
                <a:off x="8589363" y="3429001"/>
                <a:ext cx="3255195" cy="1192891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5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kumimoji="1" lang="ja-JP" altLang="en-US" dirty="0"/>
                  <a:t>←</a:t>
                </a:r>
                <a:r>
                  <a:rPr lang="en-US" altLang="ja-JP" sz="1800" b="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1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1" lang="ja-JP" altLang="en-US" dirty="0"/>
                  <a:t>の要素を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1" lang="ja-JP" altLang="en-US" dirty="0"/>
                  <a:t>で代表させ，</a:t>
                </a:r>
                <a:endParaRPr kumimoji="1" lang="en-US" altLang="ja-JP" dirty="0"/>
              </a:p>
              <a:p>
                <a:pPr>
                  <a:lnSpc>
                    <a:spcPts val="25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ja-JP" altLang="en-US" dirty="0"/>
                  <a:t>　</a:t>
                </a:r>
                <a:r>
                  <a:rPr kumimoji="1" lang="ja-JP" altLang="en-US" dirty="0"/>
                  <a:t>縦線の右に</a:t>
                </a:r>
                <a:r>
                  <a:rPr lang="en-US" altLang="ja-JP" sz="1800" b="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kumimoji="1" lang="ja-JP" altLang="en-US" dirty="0"/>
                  <a:t> の満たす条</a:t>
                </a:r>
                <a:endParaRPr kumimoji="1" lang="en-US" altLang="ja-JP" dirty="0"/>
              </a:p>
              <a:p>
                <a:pPr>
                  <a:lnSpc>
                    <a:spcPts val="25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ja-JP" altLang="en-US" dirty="0"/>
                  <a:t>　</a:t>
                </a:r>
                <a:r>
                  <a:rPr kumimoji="1" lang="ja-JP" altLang="en-US" dirty="0"/>
                  <a:t>件を書いている。</a:t>
                </a: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719F5AD-6D24-4B43-A8C0-E9CCB7743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9363" y="3429001"/>
                <a:ext cx="3255195" cy="1192891"/>
              </a:xfrm>
              <a:prstGeom prst="rect">
                <a:avLst/>
              </a:prstGeom>
              <a:blipFill>
                <a:blip r:embed="rId4"/>
                <a:stretch>
                  <a:fillRect l="-1306" b="-6599"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2CED8A2-FC43-44DE-97B5-E3AB112B5C85}"/>
              </a:ext>
            </a:extLst>
          </p:cNvPr>
          <p:cNvSpPr txBox="1"/>
          <p:nvPr/>
        </p:nvSpPr>
        <p:spPr>
          <a:xfrm>
            <a:off x="8574795" y="5361940"/>
            <a:ext cx="468000" cy="468000"/>
          </a:xfrm>
          <a:prstGeom prst="rect">
            <a:avLst/>
          </a:prstGeom>
          <a:noFill/>
          <a:ln w="12700" cap="sq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終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14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20BDBA-C155-4613-AFF8-01313176C55D}"/>
              </a:ext>
            </a:extLst>
          </p:cNvPr>
          <p:cNvSpPr/>
          <p:nvPr/>
        </p:nvSpPr>
        <p:spPr>
          <a:xfrm>
            <a:off x="695325" y="1073852"/>
            <a:ext cx="1118485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集合と要素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p.53)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9"/>
                <a:ext cx="10801350" cy="350718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練習２　　次の集合を，要素を書き並べて表せ。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20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の正の約数全体の集合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  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={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｜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は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10 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以下の正の奇数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  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(3)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{3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+1｜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=0，1，2，3，⋯⋯}</m:t>
                    </m:r>
                  </m:oMath>
                </a14:m>
                <a:endParaRPr lang="en-US" altLang="ja-JP" sz="2800" b="0" kern="100" dirty="0"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b="0" kern="100" dirty="0"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9"/>
                <a:ext cx="10801350" cy="3507182"/>
              </a:xfrm>
              <a:blipFill>
                <a:blip r:embed="rId2"/>
                <a:stretch>
                  <a:fillRect l="-1129" t="-2435" b="-226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04DCA028-23CD-418F-BF79-BEB4AA00F129}"/>
                  </a:ext>
                </a:extLst>
              </p:cNvPr>
              <p:cNvSpPr/>
              <p:nvPr/>
            </p:nvSpPr>
            <p:spPr>
              <a:xfrm>
                <a:off x="1416117" y="5343032"/>
                <a:ext cx="10080558" cy="1095048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50800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2800" dirty="0">
                    <a:ln>
                      <a:noFill/>
                    </a:ln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深める　集合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altLang="ja-JP" sz="2800" i="1" kern="10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b="0" i="1" kern="1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{1</m:t>
                    </m:r>
                    <m:r>
                      <a:rPr lang="ja-JP" altLang="en-US" sz="2800" i="1" kern="10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ja-JP" altLang="en-US" sz="2800" i="1" kern="10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ja-JP" altLang="en-US" sz="2800" i="1" kern="10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7</m:t>
                    </m:r>
                    <m:r>
                      <a:rPr lang="ja-JP" altLang="en-US" sz="2800" i="1" kern="10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9</m:t>
                    </m:r>
                    <m:r>
                      <a:rPr lang="ja-JP" altLang="en-US" sz="2800" i="1" kern="10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11</m:t>
                    </m:r>
                    <m:r>
                      <a:rPr lang="ja-JP" altLang="en-US" sz="2800" i="1" kern="10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13</m:t>
                    </m:r>
                    <m:r>
                      <a:rPr lang="ja-JP" altLang="en-US" sz="2800" i="1" kern="10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2800" b="0" i="1" kern="1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15}</m:t>
                    </m:r>
                  </m:oMath>
                </a14:m>
                <a:r>
                  <a:rPr lang="en-US" altLang="ja-JP" sz="2800" dirty="0">
                    <a:ln>
                      <a:noFill/>
                    </a:ln>
                    <a:solidFill>
                      <a:srgbClr val="000099"/>
                    </a:solidFill>
                  </a:rPr>
                  <a:t> </a:t>
                </a:r>
                <a:r>
                  <a:rPr lang="ja-JP" altLang="en-US" sz="2800" dirty="0">
                    <a:ln>
                      <a:noFill/>
                    </a:ln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を例</a:t>
                </a:r>
                <a:r>
                  <a:rPr lang="ja-JP" altLang="en-US" sz="2800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３</a:t>
                </a:r>
                <a:r>
                  <a:rPr lang="ja-JP" altLang="en-US" sz="2800" dirty="0">
                    <a:ln>
                      <a:noFill/>
                    </a:ln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のよ</a:t>
                </a:r>
                <a:endParaRPr lang="en-US" altLang="ja-JP" sz="2800" dirty="0">
                  <a:ln>
                    <a:noFill/>
                  </a:ln>
                  <a:solidFill>
                    <a:srgbClr val="000099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lang="ja-JP" altLang="en-US" sz="2800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r>
                  <a:rPr lang="ja-JP" altLang="en-US" sz="2800" dirty="0">
                    <a:ln>
                      <a:noFill/>
                    </a:ln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うな要素の満たす条件を書いて表す方法で表してみよう。</a:t>
                </a:r>
              </a:p>
            </p:txBody>
          </p:sp>
        </mc:Choice>
        <mc:Fallback xmlns=""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04DCA028-23CD-418F-BF79-BEB4AA00F1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6117" y="5343032"/>
                <a:ext cx="10080558" cy="1095048"/>
              </a:xfrm>
              <a:prstGeom prst="roundRect">
                <a:avLst/>
              </a:prstGeom>
              <a:blipFill>
                <a:blip r:embed="rId3"/>
                <a:stretch>
                  <a:fillRect l="-421" b="-6383"/>
                </a:stretch>
              </a:blipFill>
              <a:ln w="50800">
                <a:solidFill>
                  <a:schemeClr val="accent5"/>
                </a:solidFill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1551FA4B-5086-48CA-BC34-14385CF10E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3893" y="2117384"/>
                <a:ext cx="4550990" cy="5407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={1，2，4，5，10，20}</m:t>
                      </m:r>
                    </m:oMath>
                  </m:oMathPara>
                </a14:m>
                <a:endParaRPr lang="en-US" altLang="ja-JP" sz="2800" kern="1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kern="1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1551FA4B-5086-48CA-BC34-14385CF10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3893" y="2117384"/>
                <a:ext cx="4550990" cy="5407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8609A12A-1280-4B3E-828D-FAB3CC8516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3892" y="3339477"/>
                <a:ext cx="5705235" cy="5407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={1，3，5，7，9}</m:t>
                      </m:r>
                    </m:oMath>
                  </m:oMathPara>
                </a14:m>
                <a:endParaRPr lang="en-US" altLang="ja-JP" sz="2800" kern="1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8609A12A-1280-4B3E-828D-FAB3CC8516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3892" y="3339477"/>
                <a:ext cx="5705235" cy="5407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字幕 2">
                <a:extLst>
                  <a:ext uri="{FF2B5EF4-FFF2-40B4-BE49-F238E27FC236}">
                    <a16:creationId xmlns:a16="http://schemas.microsoft.com/office/drawing/2014/main" id="{6ED98980-E921-4557-BE6A-E43AC1DD4D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3893" y="4519540"/>
                <a:ext cx="5225550" cy="5407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𝐶</m:t>
                      </m:r>
                      <m:r>
                        <a:rPr lang="en-US" altLang="ja-JP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={1，</m:t>
                      </m:r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ja-JP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，</m:t>
                      </m:r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ja-JP" altLang="en-US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，</m:t>
                      </m:r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ja-JP" altLang="en-US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，</m:t>
                      </m:r>
                      <m:r>
                        <a:rPr lang="en-US" altLang="ja-JP" sz="2800" b="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13</m:t>
                      </m:r>
                      <m:r>
                        <a:rPr lang="ja-JP" altLang="en-US" sz="280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，</m:t>
                      </m:r>
                      <m:r>
                        <a:rPr lang="en-US" altLang="ja-JP" sz="2800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⋯⋯</m:t>
                      </m:r>
                      <m:r>
                        <a:rPr lang="en-US" altLang="ja-JP" sz="2800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}</m:t>
                      </m:r>
                    </m:oMath>
                  </m:oMathPara>
                </a14:m>
                <a:endParaRPr lang="en-US" altLang="ja-JP" sz="2800" kern="1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kern="1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字幕 2">
                <a:extLst>
                  <a:ext uri="{FF2B5EF4-FFF2-40B4-BE49-F238E27FC236}">
                    <a16:creationId xmlns:a16="http://schemas.microsoft.com/office/drawing/2014/main" id="{6ED98980-E921-4557-BE6A-E43AC1DD4D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3893" y="4519540"/>
                <a:ext cx="5225550" cy="5407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708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つの集合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について，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のすべての要素が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の要素でもあるとき，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すなわち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800" b="0" kern="100" dirty="0">
                    <a:solidFill>
                      <a:srgbClr val="FF0000"/>
                    </a:solidFill>
                    <a:effectLst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ja-JP" altLang="en-US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altLang="ja-JP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ならば　</a:t>
                </a:r>
                <a:r>
                  <a:rPr lang="en-US" altLang="ja-JP" sz="2800" kern="100" dirty="0">
                    <a:solidFill>
                      <a:srgbClr val="FF000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ja-JP" altLang="en-US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altLang="ja-JP" sz="2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が成り立つとき，</a:t>
                </a:r>
                <a:r>
                  <a:rPr lang="en-US" altLang="ja-JP" sz="2800" b="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部分集合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という。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このとき，</a:t>
                </a:r>
                <a:r>
                  <a:rPr lang="en-US" altLang="ja-JP" sz="2800" b="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含まれる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，または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含む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といい，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ja-JP" altLang="en-US" sz="2800" i="1" kern="1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⊂</m:t>
                    </m:r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，または 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ja-JP" altLang="en-US" sz="280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⊃</m:t>
                    </m:r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で表す。</a:t>
                </a: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6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部分集合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p.54)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174F6D5-1171-40D8-8A04-EE5FE1C0C8C8}"/>
              </a:ext>
            </a:extLst>
          </p:cNvPr>
          <p:cNvSpPr/>
          <p:nvPr/>
        </p:nvSpPr>
        <p:spPr>
          <a:xfrm>
            <a:off x="4845727" y="3350784"/>
            <a:ext cx="1480122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486381A-D137-47FF-88F8-87856BBD4B2B}"/>
              </a:ext>
            </a:extLst>
          </p:cNvPr>
          <p:cNvSpPr/>
          <p:nvPr/>
        </p:nvSpPr>
        <p:spPr>
          <a:xfrm>
            <a:off x="8136315" y="4603085"/>
            <a:ext cx="790575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B1B856E-940A-47FE-8155-D83FD3C55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9606" y="1030288"/>
            <a:ext cx="2483292" cy="2570425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285A16A-B53F-4FF8-8FEF-55993FDFC378}"/>
              </a:ext>
            </a:extLst>
          </p:cNvPr>
          <p:cNvSpPr/>
          <p:nvPr/>
        </p:nvSpPr>
        <p:spPr>
          <a:xfrm>
            <a:off x="695325" y="5136485"/>
            <a:ext cx="1058524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6D33756-096C-4A46-BD85-79895BB641B7}"/>
              </a:ext>
            </a:extLst>
          </p:cNvPr>
          <p:cNvSpPr/>
          <p:nvPr/>
        </p:nvSpPr>
        <p:spPr>
          <a:xfrm>
            <a:off x="3171201" y="5148834"/>
            <a:ext cx="1058524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9294383-E004-4063-BFA1-BFFE2C88729E}"/>
              </a:ext>
            </a:extLst>
          </p:cNvPr>
          <p:cNvCxnSpPr/>
          <p:nvPr/>
        </p:nvCxnSpPr>
        <p:spPr>
          <a:xfrm>
            <a:off x="1354112" y="2098623"/>
            <a:ext cx="5856157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BB0C31B-2966-4971-9A10-9556E42BB9E8}"/>
              </a:ext>
            </a:extLst>
          </p:cNvPr>
          <p:cNvSpPr/>
          <p:nvPr/>
        </p:nvSpPr>
        <p:spPr>
          <a:xfrm>
            <a:off x="3805394" y="4539236"/>
            <a:ext cx="1480122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786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3060960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集合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自身も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の部分集合である。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すなわち，</a:t>
                </a:r>
                <a:r>
                  <a:rPr lang="en-US" altLang="ja-JP" sz="2800" b="0" kern="100" dirty="0">
                    <a:solidFill>
                      <a:srgbClr val="FF0000"/>
                    </a:solidFill>
                    <a:effectLst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ja-JP" altLang="en-US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⊂</m:t>
                    </m:r>
                    <m:r>
                      <a:rPr lang="en-US" altLang="ja-JP" sz="2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また，</a:t>
                </a:r>
                <a:r>
                  <a:rPr lang="en-US" altLang="ja-JP" sz="2800" b="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の要素がすべて一致しているとき，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等しい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といい，</a:t>
                </a:r>
                <a:r>
                  <a:rPr lang="en-US" altLang="ja-JP" sz="2800" b="0" kern="100" dirty="0">
                    <a:solidFill>
                      <a:schemeClr val="tx1"/>
                    </a:solidFill>
                    <a:effectLst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b="0" i="1" kern="1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で表す。</a:t>
                </a: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3060960"/>
              </a:xfrm>
              <a:blipFill>
                <a:blip r:embed="rId2"/>
                <a:stretch>
                  <a:fillRect l="-113" t="-27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集合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部分集合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p.54)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9DB0EB-62F2-4335-9F7F-136EF0CCEED9}"/>
              </a:ext>
            </a:extLst>
          </p:cNvPr>
          <p:cNvSpPr/>
          <p:nvPr/>
        </p:nvSpPr>
        <p:spPr>
          <a:xfrm>
            <a:off x="843355" y="3354050"/>
            <a:ext cx="1090376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0FE6E83-A979-4CA2-8185-6E7A4C5C86BC}"/>
              </a:ext>
            </a:extLst>
          </p:cNvPr>
          <p:cNvSpPr/>
          <p:nvPr/>
        </p:nvSpPr>
        <p:spPr>
          <a:xfrm>
            <a:off x="3189563" y="3354050"/>
            <a:ext cx="1090376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9D9E824B-A840-4C80-AFF5-0CCAB1D7CF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4548368"/>
                <a:ext cx="10801350" cy="11329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＜注意＞　</a:t>
                </a:r>
                <a:r>
                  <a:rPr lang="en-US" altLang="ja-JP" sz="2800" kern="100" dirty="0">
                    <a:solidFill>
                      <a:srgbClr val="FF000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であることは，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｢</a:t>
                </a:r>
                <a:r>
                  <a:rPr lang="en-US" altLang="ja-JP" sz="28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ja-JP" altLang="en-US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⊂</m:t>
                    </m:r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かつ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ja-JP" altLang="en-US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⊃</m:t>
                    </m:r>
                    <m:r>
                      <a:rPr lang="en-US" altLang="ja-JP" sz="280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｣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であることと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同じである。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9D9E824B-A840-4C80-AFF5-0CCAB1D7C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4548368"/>
                <a:ext cx="10801350" cy="1132904"/>
              </a:xfrm>
              <a:prstGeom prst="rect">
                <a:avLst/>
              </a:prstGeom>
              <a:blipFill>
                <a:blip r:embed="rId3"/>
                <a:stretch>
                  <a:fillRect l="-1129" t="-7527" b="-102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51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1379</Words>
  <PresentationFormat>ワイド画面</PresentationFormat>
  <Paragraphs>124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ＭＳ Ｐゴシック</vt:lpstr>
      <vt:lpstr>游ゴシック</vt:lpstr>
      <vt:lpstr>游ゴシック Light</vt:lpstr>
      <vt:lpstr>Arial</vt:lpstr>
      <vt:lpstr>Cambria Math</vt:lpstr>
      <vt:lpstr>Suken Roman</vt:lpstr>
      <vt:lpstr>Office テーマ</vt:lpstr>
      <vt:lpstr>1　集合　　　A 集合と要素　　　　　(教科書p.52)</vt:lpstr>
      <vt:lpstr>1　集合　　　A 集合と要素　　　　　(教科書p.52)</vt:lpstr>
      <vt:lpstr>1　集合　　　A 集合と要素　　　　　(教科書p.52)</vt:lpstr>
      <vt:lpstr>1　集合　　　A 集合と要素　　　　　(教科書p.52)</vt:lpstr>
      <vt:lpstr>1　集合　　　B 集合の表し方　　　　　(教科書p.53)</vt:lpstr>
      <vt:lpstr>1　集合　　　B 集合の表し方　　　　　(教科書p.53)</vt:lpstr>
      <vt:lpstr>1　集合　　　A 集合と要素　　　　　(教科書p.53)</vt:lpstr>
      <vt:lpstr>1　集合　　　C 部分集合　　　　　(教科書p.54)</vt:lpstr>
      <vt:lpstr>1　集合　　　C 部分集合　　　　　(教科書p.54)</vt:lpstr>
      <vt:lpstr>1　集合　　　B 集合の表し方　　　　　(教科書p.53)</vt:lpstr>
      <vt:lpstr>1　集合　　　C 部分集合　　　　　(教科書p.54)</vt:lpstr>
      <vt:lpstr>1　集合　　　C 部分集合　　　　　(教科書p.54)</vt:lpstr>
      <vt:lpstr>1　集合　　　C 部分集合　　　　　(教科書p.54)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2021-02-06T06:26:21Z</cp:lastPrinted>
  <dcterms:created xsi:type="dcterms:W3CDTF">2021-02-06T04:59:17Z</dcterms:created>
  <dcterms:modified xsi:type="dcterms:W3CDTF">2021-05-11T09:47:54Z</dcterms:modified>
</cp:coreProperties>
</file>