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56" r:id="rId2"/>
    <p:sldId id="273" r:id="rId3"/>
    <p:sldId id="274" r:id="rId4"/>
    <p:sldId id="275" r:id="rId5"/>
    <p:sldId id="268" r:id="rId6"/>
    <p:sldId id="277" r:id="rId7"/>
    <p:sldId id="276" r:id="rId8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83B"/>
    <a:srgbClr val="C73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22"/>
    <p:restoredTop sz="95775"/>
  </p:normalViewPr>
  <p:slideViewPr>
    <p:cSldViewPr snapToGrid="0" snapToObjects="1">
      <p:cViewPr varScale="1">
        <p:scale>
          <a:sx n="72" d="100"/>
          <a:sy n="72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99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F6124FE-BA8A-B24E-B41C-368B4C0554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FC8DCB-E55D-8A4D-8262-BA836DED19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F370F-0964-EF47-B6C7-9FECEA810A08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90A3C0-D1E2-1F49-8BEB-61A577F7EE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6262A7-9E03-834C-8E45-0118826092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68510-40D9-1D4C-B7E5-0666B52C3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44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5E7D2-05E9-4447-B407-FAD21CD9D08F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21032-0923-4E7D-97D5-5C13AA2F4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08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90699CA-715A-5E4D-9616-46296A71E5B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333C0C1-A190-DF4E-965E-30933EF6F087}"/>
              </a:ext>
            </a:extLst>
          </p:cNvPr>
          <p:cNvSpPr/>
          <p:nvPr userDrawn="1"/>
        </p:nvSpPr>
        <p:spPr>
          <a:xfrm>
            <a:off x="1282700" y="1147025"/>
            <a:ext cx="9626600" cy="45339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>
              <a:schemeClr val="accent1"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0830304-E16F-3843-8EED-7ED14F913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8BA50C1-37D1-D744-A99E-740186695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A8F8E2-3505-3F49-81B1-9EA44BDF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7A32-87D9-409A-9371-86482280E7DC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4C7D09-9444-AE4C-ABC6-455F57AA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A8D67-D9E2-2A4F-8263-9AD69E08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43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D90CCB-F3EB-B34A-894F-3F3437511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1136-9B22-4461-99E2-F07D3CD128C0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FD9D24-0F17-B14A-B37E-21AC56EF7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C4256B-048A-9E4B-8F10-3900DC65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08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B2484-25C0-7246-AC38-094F0AB87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44DD53-E5BA-F34F-9C0D-D2E259D50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EA8E56-7397-C549-B7B9-8A1F24BCC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4B8F9C-FEC3-834A-912F-6F19F9CF3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7E1E-C8E6-4A01-93E5-4C559170D978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9AE33B-68C8-9746-8295-252BFD11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0E2958-15A4-0C4C-BDA0-6B467FCC8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068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5F8AD-2B8C-0045-9610-BA4B2E66E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942CF0-6B0D-4848-828A-D3584D687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4D7DC0-6B73-0547-A897-447288D52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C3B7A6-7BD9-6642-9C0A-21F4F2FCE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6E42-6535-41EC-BE5B-EF028950EE27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D21315-BAF9-7044-90C8-F777F4FDD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5F9584-4E4A-6748-B811-45A3EA2A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32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13C6FB-25E8-3748-98E6-E1599386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B20685-94CD-2F4D-B98A-F7866E232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88B9A4-B28E-C34A-94EC-3616E071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2AEF2-8844-46F2-A4DC-09FDB3D668F2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A54806-202E-A44C-A70A-D4261EE8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0698CC-F7F0-FB4A-963E-02486CA1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975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858CFC-1033-0F4F-B171-68111C154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664DB3-23DD-A640-8203-CAEC5A711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1A20ED-EDC4-AF43-BC88-029C9DB0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FACD-7EB8-4F3B-86B4-0F9F36F0792D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41AFF-2DF6-234D-A7B9-F7A7F5081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9BECC8-E52B-A64B-BC03-BB5A7DC5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05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830304-E16F-3843-8EED-7ED14F913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8BA50C1-37D1-D744-A99E-740186695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555" y="361598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A8F8E2-3505-3F49-81B1-9EA44BDF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0600-5B5D-4921-A33A-254155493EAF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7" name="フレーム 6">
            <a:extLst>
              <a:ext uri="{FF2B5EF4-FFF2-40B4-BE49-F238E27FC236}">
                <a16:creationId xmlns:a16="http://schemas.microsoft.com/office/drawing/2014/main" id="{106861D2-8488-9C4E-B111-7BC8704A01D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03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1BE430-06ED-6744-8A56-1F8D015B1901}"/>
              </a:ext>
            </a:extLst>
          </p:cNvPr>
          <p:cNvSpPr txBox="1"/>
          <p:nvPr userDrawn="1"/>
        </p:nvSpPr>
        <p:spPr>
          <a:xfrm>
            <a:off x="9358393" y="6352143"/>
            <a:ext cx="2619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>
                <a:solidFill>
                  <a:schemeClr val="bg1">
                    <a:lumMod val="50000"/>
                  </a:schemeClr>
                </a:solidFill>
              </a:rPr>
              <a:t>©️</a:t>
            </a:r>
            <a:r>
              <a:rPr kumimoji="1" lang="ja-JP" altLang="en-US" sz="2000">
                <a:solidFill>
                  <a:schemeClr val="bg1">
                    <a:lumMod val="50000"/>
                  </a:schemeClr>
                </a:solidFill>
              </a:rPr>
              <a:t>数研出版</a:t>
            </a:r>
          </a:p>
        </p:txBody>
      </p:sp>
    </p:spTree>
    <p:extLst>
      <p:ext uri="{BB962C8B-B14F-4D97-AF65-F5344CB8AC3E}">
        <p14:creationId xmlns:p14="http://schemas.microsoft.com/office/powerpoint/2010/main" val="114074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830304-E16F-3843-8EED-7ED14F913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8BA50C1-37D1-D744-A99E-740186695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555" y="361598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A8F8E2-3505-3F49-81B1-9EA44BDF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766A-7D89-4016-8C8A-F67E5917BDC0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4C7D09-9444-AE4C-ABC6-455F57AA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A8D67-D9E2-2A4F-8263-9AD69E08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レーム 6">
            <a:extLst>
              <a:ext uri="{FF2B5EF4-FFF2-40B4-BE49-F238E27FC236}">
                <a16:creationId xmlns:a16="http://schemas.microsoft.com/office/drawing/2014/main" id="{106861D2-8488-9C4E-B111-7BC8704A01D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03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05548B-0E08-FA4D-BECF-B820015D3BE7}"/>
              </a:ext>
            </a:extLst>
          </p:cNvPr>
          <p:cNvSpPr txBox="1"/>
          <p:nvPr userDrawn="1"/>
        </p:nvSpPr>
        <p:spPr>
          <a:xfrm>
            <a:off x="9358393" y="6352143"/>
            <a:ext cx="2619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>
                <a:solidFill>
                  <a:schemeClr val="bg1">
                    <a:lumMod val="50000"/>
                  </a:schemeClr>
                </a:solidFill>
              </a:rPr>
              <a:t>©️</a:t>
            </a:r>
            <a:r>
              <a:rPr kumimoji="1" lang="ja-JP" altLang="en-US" sz="2000">
                <a:solidFill>
                  <a:schemeClr val="bg1">
                    <a:lumMod val="50000"/>
                  </a:schemeClr>
                </a:solidFill>
              </a:rPr>
              <a:t>数研出版</a:t>
            </a:r>
          </a:p>
        </p:txBody>
      </p:sp>
    </p:spTree>
    <p:extLst>
      <p:ext uri="{BB962C8B-B14F-4D97-AF65-F5344CB8AC3E}">
        <p14:creationId xmlns:p14="http://schemas.microsoft.com/office/powerpoint/2010/main" val="155803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830304-E16F-3843-8EED-7ED14F913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8BA50C1-37D1-D744-A99E-740186695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A8F8E2-3505-3F49-81B1-9EA44BDF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4865E-2498-4CC9-9B33-4881B6F9407A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4C7D09-9444-AE4C-ABC6-455F57AA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A8D67-D9E2-2A4F-8263-9AD69E08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レーム 6">
            <a:extLst>
              <a:ext uri="{FF2B5EF4-FFF2-40B4-BE49-F238E27FC236}">
                <a16:creationId xmlns:a16="http://schemas.microsoft.com/office/drawing/2014/main" id="{0B7077C6-F9B2-3144-9030-76CA23C62F0F}"/>
              </a:ext>
            </a:extLst>
          </p:cNvPr>
          <p:cNvSpPr/>
          <p:nvPr userDrawn="1"/>
        </p:nvSpPr>
        <p:spPr>
          <a:xfrm>
            <a:off x="123463" y="136525"/>
            <a:ext cx="11921924" cy="6593571"/>
          </a:xfrm>
          <a:prstGeom prst="frame">
            <a:avLst>
              <a:gd name="adj1" fmla="val 0"/>
            </a:avLst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3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A0BC24-1D45-F44B-A2DA-C8EFA7D37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2561F1-97B4-9243-AE0B-2EEAD2844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CDBD2C-0555-9243-8BBE-D78DADF6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5361-D446-49D4-8CC5-F0E057F91C50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2191CB-C77B-6F45-A41C-3DB210DBE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9F0B34-AC22-CE47-90F7-91CBAE92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1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AA15D8-4FC9-1641-BF61-67BAB331F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38AD02-9856-CC44-A7AC-C9720F657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C264E3-472E-2B44-868F-64DE54A9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86D7-B519-4226-B9C8-0CA8F35AA967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614ABA-F137-394A-A368-A8C81ECA5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64B6F5-D0E1-9747-9D8B-BADC7E73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601C2-21AC-9340-A1DC-D691791C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65B735-6D07-FB4C-AC90-8F567BDD0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871E74-F66D-0242-978E-4A9134CBE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1DFDFC-23B2-0443-8BE1-0D45F720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E417-5816-4E67-957C-164632E80C81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BBE1FF-BBE1-364F-8013-031A09A4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7C83FE-FA8A-3F4F-B487-17C80C71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08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471F85-CBEC-E045-A988-30635FEA6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CE489D-425D-3146-B92D-C2C0E8777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60A8C4-9101-6845-85A9-8CD390F2D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BABF3C8-1FE3-594F-BF12-8F6E09F1A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59609A-5271-8340-8A5C-F953710BC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9A7F2A-CF58-9F40-8813-50D6C8759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088C9-C9EB-484E-A997-158D910F734B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421025-1D79-5248-A34B-706947648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F253AD-6EC9-7745-914F-1D8E0FB3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8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C36ED-16AA-7B46-8F64-66AE35A0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EF964FA-8561-A244-9C9B-649E4883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0E8-4C42-4269-A572-19C157E8BE66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07A7D7-00EF-524C-9754-14939F5BD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33158B-39CC-4F45-A5C3-3426A8963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87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D80DB5-C213-1445-9705-6DB524F7A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C54D9-4064-6C45-ABBA-1799952FE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7BCE62-4D0B-414A-9EB0-6E81A04F4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6D41-8DF4-44F8-9E08-C0C018D5BA23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16CEFF-4A61-9F42-89E1-81718234A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C2420C-5222-BC4B-B69F-A0119492F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2B59A-9F7B-3B40-B2C6-E5CFE2F0E2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7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6" r:id="rId2"/>
    <p:sldLayoutId id="2147483747" r:id="rId3"/>
    <p:sldLayoutId id="2147483745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nhk.or.jp/school/movie/clip.cgi?das_id=D0005402876_000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2CAE1A2E-254A-7F4A-8BB8-8293E36335CB}"/>
              </a:ext>
            </a:extLst>
          </p:cNvPr>
          <p:cNvSpPr txBox="1">
            <a:spLocks/>
          </p:cNvSpPr>
          <p:nvPr/>
        </p:nvSpPr>
        <p:spPr>
          <a:xfrm>
            <a:off x="1338804" y="2906075"/>
            <a:ext cx="9514391" cy="10458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0" i="0" kern="12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j-cs"/>
              </a:defRPr>
            </a:lvl1pPr>
          </a:lstStyle>
          <a:p>
            <a:pPr algn="ctr">
              <a:defRPr/>
            </a:pPr>
            <a:r>
              <a:rPr lang="ja-JP" altLang="en-US" sz="7200" dirty="0">
                <a:solidFill>
                  <a:schemeClr val="accent5">
                    <a:lumMod val="50000"/>
                  </a:schemeClr>
                </a:solidFill>
              </a:rPr>
              <a:t>日本国憲法と基本原理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D6BBC9A-D58C-4453-8924-53A6BCFA1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7272" y="124800"/>
            <a:ext cx="5957454" cy="881063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第３章　第</a:t>
            </a:r>
            <a:r>
              <a:rPr kumimoji="1" lang="en-US" altLang="ja-JP" sz="4000" dirty="0"/>
              <a:t>2</a:t>
            </a:r>
            <a:r>
              <a:rPr kumimoji="1" lang="ja-JP" altLang="en-US" sz="4000" dirty="0"/>
              <a:t>節　</a:t>
            </a:r>
            <a:r>
              <a:rPr lang="en-US" altLang="ja-JP" sz="4000" dirty="0"/>
              <a:t>1</a:t>
            </a:r>
            <a:endParaRPr kumimoji="1" lang="ja-JP" altLang="en-US" sz="40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4B66BB2-CB58-4888-B260-0BD5F2E71945}"/>
              </a:ext>
            </a:extLst>
          </p:cNvPr>
          <p:cNvSpPr txBox="1">
            <a:spLocks/>
          </p:cNvSpPr>
          <p:nvPr/>
        </p:nvSpPr>
        <p:spPr>
          <a:xfrm>
            <a:off x="3117272" y="5612392"/>
            <a:ext cx="5957454" cy="8810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教科書</a:t>
            </a:r>
            <a:r>
              <a:rPr lang="en-US" altLang="ja-JP" sz="2800" dirty="0"/>
              <a:t>p.76</a:t>
            </a:r>
            <a:r>
              <a:rPr lang="ja-JP" altLang="en-US" sz="2800" dirty="0"/>
              <a:t>～</a:t>
            </a:r>
            <a:r>
              <a:rPr lang="en-US" altLang="ja-JP" sz="2800" dirty="0"/>
              <a:t>p.78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4434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54F81DC6-B18B-DA45-BE55-35062B19098B}"/>
              </a:ext>
            </a:extLst>
          </p:cNvPr>
          <p:cNvSpPr txBox="1">
            <a:spLocks/>
          </p:cNvSpPr>
          <p:nvPr/>
        </p:nvSpPr>
        <p:spPr>
          <a:xfrm>
            <a:off x="2925275" y="2009844"/>
            <a:ext cx="6341449" cy="283831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0" i="0" kern="12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ja-JP" altLang="en-US" sz="4000" dirty="0"/>
              <a:t>憲法は一般の法律と</a:t>
            </a:r>
            <a:endParaRPr lang="en-US" altLang="ja-JP" sz="4000" dirty="0"/>
          </a:p>
          <a:p>
            <a:pPr>
              <a:defRPr/>
            </a:pPr>
            <a:r>
              <a:rPr lang="ja-JP" altLang="en-US" sz="4000" dirty="0"/>
              <a:t>どう違うのだろうか。</a:t>
            </a:r>
            <a:endParaRPr lang="en-US" altLang="ja-JP" sz="40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514584-323D-4E3B-ACB9-4668A0AA4F79}"/>
              </a:ext>
            </a:extLst>
          </p:cNvPr>
          <p:cNvSpPr/>
          <p:nvPr/>
        </p:nvSpPr>
        <p:spPr>
          <a:xfrm>
            <a:off x="2672960" y="1683645"/>
            <a:ext cx="877163" cy="92333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none" lIns="91440" tIns="45720" rIns="91440" bIns="45720" anchor="ctr" anchorCtr="1">
            <a:spAutoFit/>
          </a:bodyPr>
          <a:lstStyle/>
          <a:p>
            <a:pPr algn="ctr"/>
            <a:r>
              <a:rPr lang="ja-JP" altLang="en-US" sz="5400" b="1" cap="none" spc="0" dirty="0">
                <a:ln w="12700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928046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4D9C84D2-A53E-4CBF-AC28-F3961765AC34}"/>
              </a:ext>
            </a:extLst>
          </p:cNvPr>
          <p:cNvSpPr/>
          <p:nvPr/>
        </p:nvSpPr>
        <p:spPr>
          <a:xfrm>
            <a:off x="229671" y="1682239"/>
            <a:ext cx="2901456" cy="292657"/>
          </a:xfrm>
          <a:prstGeom prst="parallelogram">
            <a:avLst>
              <a:gd name="adj" fmla="val 6020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17EB03-1036-4077-AD6E-AC15093E9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670" y="1053002"/>
            <a:ext cx="2901457" cy="1054166"/>
          </a:xfrm>
        </p:spPr>
        <p:txBody>
          <a:bodyPr>
            <a:normAutofit/>
          </a:bodyPr>
          <a:lstStyle/>
          <a:p>
            <a:r>
              <a:rPr lang="ja-JP" altLang="en-US" sz="5300" dirty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憲法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とは？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606064-60D1-42C5-96E6-29F188D9C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690" y="2239439"/>
            <a:ext cx="11158620" cy="3773434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en-US" sz="3200" dirty="0"/>
              <a:t>国内の法体系で最上位に位置する</a:t>
            </a:r>
            <a:r>
              <a:rPr lang="ja-JP" altLang="ja-JP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最高法規</a:t>
            </a:r>
            <a:endParaRPr lang="ja-JP" altLang="en-US" sz="32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en-US" sz="3200" dirty="0"/>
              <a:t>国民の権利や自由を守るために国家権力を制限することが目的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54F81DC6-B18B-DA45-BE55-35062B19098B}"/>
              </a:ext>
            </a:extLst>
          </p:cNvPr>
          <p:cNvSpPr txBox="1">
            <a:spLocks/>
          </p:cNvSpPr>
          <p:nvPr/>
        </p:nvSpPr>
        <p:spPr>
          <a:xfrm>
            <a:off x="142478" y="216616"/>
            <a:ext cx="11357263" cy="663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0" i="0" kern="12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明治憲法の特色</a:t>
            </a:r>
            <a:endParaRPr lang="en-US" altLang="ja-JP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82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4D9C84D2-A53E-4CBF-AC28-F3961765AC34}"/>
              </a:ext>
            </a:extLst>
          </p:cNvPr>
          <p:cNvSpPr/>
          <p:nvPr/>
        </p:nvSpPr>
        <p:spPr>
          <a:xfrm>
            <a:off x="229670" y="1682239"/>
            <a:ext cx="4370038" cy="292657"/>
          </a:xfrm>
          <a:prstGeom prst="parallelogram">
            <a:avLst>
              <a:gd name="adj" fmla="val 6020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17EB03-1036-4077-AD6E-AC15093E9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670" y="1053002"/>
            <a:ext cx="4370038" cy="1054166"/>
          </a:xfrm>
        </p:spPr>
        <p:txBody>
          <a:bodyPr>
            <a:normAutofit fontScale="90000"/>
          </a:bodyPr>
          <a:lstStyle/>
          <a:p>
            <a:r>
              <a:rPr lang="ja-JP" altLang="en-US" sz="5900" dirty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明治憲法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とは？</a:t>
            </a:r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606064-60D1-42C5-96E6-29F188D9C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690" y="2239439"/>
            <a:ext cx="11158620" cy="3773434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ja-JP" sz="3200" dirty="0"/>
              <a:t>日本で初めての</a:t>
            </a:r>
            <a:r>
              <a:rPr lang="ja-JP" altLang="ja-JP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立憲主義</a:t>
            </a:r>
            <a:r>
              <a:rPr lang="ja-JP" altLang="ja-JP" sz="3200" dirty="0"/>
              <a:t>に基づく憲法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ja-JP" sz="3200" dirty="0"/>
              <a:t>立憲主義とは？　→憲法に基づいて政治を行うという考え方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54F81DC6-B18B-DA45-BE55-35062B19098B}"/>
              </a:ext>
            </a:extLst>
          </p:cNvPr>
          <p:cNvSpPr txBox="1">
            <a:spLocks/>
          </p:cNvSpPr>
          <p:nvPr/>
        </p:nvSpPr>
        <p:spPr>
          <a:xfrm>
            <a:off x="142478" y="216616"/>
            <a:ext cx="11357263" cy="663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0" i="0" kern="12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明治憲法の特色</a:t>
            </a:r>
            <a:endParaRPr lang="en-US" altLang="ja-JP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9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4D9C84D2-A53E-4CBF-AC28-F3961765AC34}"/>
              </a:ext>
            </a:extLst>
          </p:cNvPr>
          <p:cNvSpPr/>
          <p:nvPr/>
        </p:nvSpPr>
        <p:spPr>
          <a:xfrm>
            <a:off x="229671" y="1682239"/>
            <a:ext cx="5173602" cy="292657"/>
          </a:xfrm>
          <a:prstGeom prst="parallelogram">
            <a:avLst>
              <a:gd name="adj" fmla="val 6020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17EB03-1036-4077-AD6E-AC15093E9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670" y="1053002"/>
            <a:ext cx="5173603" cy="1054166"/>
          </a:xfrm>
        </p:spPr>
        <p:txBody>
          <a:bodyPr>
            <a:normAutofit/>
          </a:bodyPr>
          <a:lstStyle/>
          <a:p>
            <a:r>
              <a:rPr lang="ja-JP" altLang="en-US" sz="5300" dirty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明治憲法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の特色は？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606064-60D1-42C5-96E6-29F188D9C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690" y="2239439"/>
            <a:ext cx="11158620" cy="3773434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ja-JP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欽定憲法</a:t>
            </a:r>
            <a:r>
              <a:rPr lang="ja-JP" altLang="ja-JP" sz="3200" dirty="0"/>
              <a:t>＝天皇が制定　</a:t>
            </a:r>
            <a:r>
              <a:rPr lang="en-US" altLang="ja-JP" sz="3200" dirty="0"/>
              <a:t>1889</a:t>
            </a:r>
            <a:r>
              <a:rPr lang="ja-JP" altLang="ja-JP" sz="3200" dirty="0"/>
              <a:t>年発布　</a:t>
            </a:r>
            <a:r>
              <a:rPr lang="en-US" altLang="ja-JP" sz="3200" dirty="0"/>
              <a:t>1890</a:t>
            </a:r>
            <a:r>
              <a:rPr lang="ja-JP" altLang="ja-JP" sz="3200" dirty="0"/>
              <a:t>年施行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ja-JP" sz="3200" dirty="0"/>
              <a:t>明治憲法天皇は国家元首・主権者→統治権を総攬する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ja-JP" sz="3200" dirty="0"/>
              <a:t>幅広い</a:t>
            </a:r>
            <a:r>
              <a:rPr lang="ja-JP" altLang="ja-JP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天皇大権</a:t>
            </a:r>
            <a:r>
              <a:rPr lang="ja-JP" altLang="ja-JP" sz="3200" dirty="0"/>
              <a:t>→</a:t>
            </a:r>
            <a:r>
              <a:rPr lang="ja-JP" altLang="ja-JP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統帥権</a:t>
            </a:r>
            <a:r>
              <a:rPr lang="ja-JP" altLang="ja-JP" sz="3200" dirty="0"/>
              <a:t>の独立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ja-JP" sz="3200" dirty="0"/>
              <a:t>人々の権利は「</a:t>
            </a:r>
            <a:r>
              <a:rPr lang="ja-JP" altLang="ja-JP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臣民</a:t>
            </a:r>
            <a:r>
              <a:rPr lang="ja-JP" altLang="ja-JP" sz="3200" dirty="0"/>
              <a:t>の権利」→「法律の範囲内」で制限＝</a:t>
            </a:r>
            <a:r>
              <a:rPr lang="ja-JP" altLang="ja-JP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法律の留保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54F81DC6-B18B-DA45-BE55-35062B19098B}"/>
              </a:ext>
            </a:extLst>
          </p:cNvPr>
          <p:cNvSpPr txBox="1">
            <a:spLocks/>
          </p:cNvSpPr>
          <p:nvPr/>
        </p:nvSpPr>
        <p:spPr>
          <a:xfrm>
            <a:off x="142478" y="216616"/>
            <a:ext cx="11357263" cy="663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0" i="0" kern="12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明治憲法の特色</a:t>
            </a:r>
            <a:endParaRPr lang="en-US" altLang="ja-JP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テキスト ボックス 5">
            <a:hlinkClick r:id="rId2"/>
            <a:extLst>
              <a:ext uri="{FF2B5EF4-FFF2-40B4-BE49-F238E27FC236}">
                <a16:creationId xmlns:a16="http://schemas.microsoft.com/office/drawing/2014/main" id="{2E2D8EA0-3D23-42E5-B53F-3AC116158132}"/>
              </a:ext>
            </a:extLst>
          </p:cNvPr>
          <p:cNvSpPr txBox="1"/>
          <p:nvPr/>
        </p:nvSpPr>
        <p:spPr>
          <a:xfrm>
            <a:off x="9342783" y="5954250"/>
            <a:ext cx="109993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/>
              <a:t>NHK for</a:t>
            </a:r>
          </a:p>
          <a:p>
            <a:r>
              <a:rPr lang="en-US" altLang="ja-JP" dirty="0"/>
              <a:t>School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9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4D9C84D2-A53E-4CBF-AC28-F3961765AC34}"/>
              </a:ext>
            </a:extLst>
          </p:cNvPr>
          <p:cNvSpPr/>
          <p:nvPr/>
        </p:nvSpPr>
        <p:spPr>
          <a:xfrm>
            <a:off x="229670" y="1682239"/>
            <a:ext cx="5866329" cy="292657"/>
          </a:xfrm>
          <a:prstGeom prst="parallelogram">
            <a:avLst>
              <a:gd name="adj" fmla="val 6020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17EB03-1036-4077-AD6E-AC15093E9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670" y="1053002"/>
            <a:ext cx="6060294" cy="1054166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明治憲法下の政治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606064-60D1-42C5-96E6-29F188D9C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690" y="2239439"/>
            <a:ext cx="11158620" cy="3773434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en-US" sz="3200" dirty="0">
                <a:latin typeface="+mn-ea"/>
              </a:rPr>
              <a:t>大正デモクラシーの時期＝</a:t>
            </a:r>
            <a:r>
              <a:rPr lang="ja-JP" altLang="en-US" sz="3200" dirty="0">
                <a:solidFill>
                  <a:srgbClr val="FF0000"/>
                </a:solidFill>
                <a:latin typeface="+mn-ea"/>
              </a:rPr>
              <a:t>政党内閣</a:t>
            </a:r>
            <a:r>
              <a:rPr lang="ja-JP" altLang="en-US" sz="3200" dirty="0">
                <a:latin typeface="+mn-ea"/>
              </a:rPr>
              <a:t>・</a:t>
            </a:r>
            <a:r>
              <a:rPr lang="ja-JP" altLang="en-US" sz="3200" dirty="0">
                <a:solidFill>
                  <a:srgbClr val="FF0000"/>
                </a:solidFill>
                <a:latin typeface="+mn-ea"/>
              </a:rPr>
              <a:t>男子普通選挙法</a:t>
            </a:r>
            <a:r>
              <a:rPr lang="ja-JP" altLang="en-US" sz="3200" dirty="0">
                <a:latin typeface="+mn-ea"/>
              </a:rPr>
              <a:t>など民主的な運用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ja-JP" altLang="en-US" sz="3200" dirty="0">
                <a:latin typeface="+mn-ea"/>
              </a:rPr>
              <a:t>→一方で</a:t>
            </a:r>
            <a:r>
              <a:rPr lang="ja-JP" altLang="en-US" sz="3200" dirty="0">
                <a:solidFill>
                  <a:srgbClr val="FF0000"/>
                </a:solidFill>
                <a:latin typeface="+mn-ea"/>
              </a:rPr>
              <a:t>治安維持法</a:t>
            </a:r>
            <a:r>
              <a:rPr lang="ja-JP" altLang="en-US" sz="3200" dirty="0">
                <a:latin typeface="+mn-ea"/>
              </a:rPr>
              <a:t>による自由と権利の制限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54F81DC6-B18B-DA45-BE55-35062B19098B}"/>
              </a:ext>
            </a:extLst>
          </p:cNvPr>
          <p:cNvSpPr txBox="1">
            <a:spLocks/>
          </p:cNvSpPr>
          <p:nvPr/>
        </p:nvSpPr>
        <p:spPr>
          <a:xfrm>
            <a:off x="142478" y="216616"/>
            <a:ext cx="11357263" cy="663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0" i="0" kern="12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明治憲法の特色</a:t>
            </a:r>
            <a:endParaRPr lang="en-US" altLang="ja-JP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8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54F81DC6-B18B-DA45-BE55-35062B19098B}"/>
              </a:ext>
            </a:extLst>
          </p:cNvPr>
          <p:cNvSpPr txBox="1">
            <a:spLocks/>
          </p:cNvSpPr>
          <p:nvPr/>
        </p:nvSpPr>
        <p:spPr>
          <a:xfrm>
            <a:off x="142478" y="216616"/>
            <a:ext cx="11357263" cy="663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0" i="0" kern="12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明治憲法の特色</a:t>
            </a:r>
            <a:endParaRPr lang="en-US" altLang="ja-JP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0437645-F98B-42BC-A152-A2094AA54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73" y="1043446"/>
            <a:ext cx="10409654" cy="523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51509"/>
      </p:ext>
    </p:extLst>
  </p:cSld>
  <p:clrMapOvr>
    <a:masterClrMapping/>
  </p:clrMapOvr>
</p:sld>
</file>

<file path=ppt/theme/theme1.xml><?xml version="1.0" encoding="utf-8"?>
<a:theme xmlns:a="http://schemas.openxmlformats.org/drawingml/2006/main" name="CUD推奨配色RGB背景白">
  <a:themeElements>
    <a:clrScheme name="CUD推奨配色セットCMYK">
      <a:dk1>
        <a:srgbClr val="010000"/>
      </a:dk1>
      <a:lt1>
        <a:srgbClr val="FFFFFF"/>
      </a:lt1>
      <a:dk2>
        <a:srgbClr val="84919E"/>
      </a:dk2>
      <a:lt2>
        <a:srgbClr val="D2D4D1"/>
      </a:lt2>
      <a:accent1>
        <a:srgbClr val="DF5D35"/>
      </a:accent1>
      <a:accent2>
        <a:srgbClr val="FFF001"/>
      </a:accent2>
      <a:accent3>
        <a:srgbClr val="21AB7B"/>
      </a:accent3>
      <a:accent4>
        <a:srgbClr val="006DAA"/>
      </a:accent4>
      <a:accent5>
        <a:srgbClr val="60C4E4"/>
      </a:accent5>
      <a:accent6>
        <a:srgbClr val="EB952D"/>
      </a:accent6>
      <a:hlink>
        <a:srgbClr val="006DAA"/>
      </a:hlink>
      <a:folHlink>
        <a:srgbClr val="A2318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D推奨配色RGB背景白" id="{874E4A27-B520-5F4D-A9FE-A4CD5AFF19B1}" vid="{825F4E14-BEB2-9F44-80A3-3A729780F27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CUD推奨配色RGB背景白</Template>
  <TotalTime>5376</TotalTime>
  <Words>208</Words>
  <PresentationFormat>ワイド画面</PresentationFormat>
  <Paragraphs>27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BIZ UDPゴシック</vt:lpstr>
      <vt:lpstr>Meiryo</vt:lpstr>
      <vt:lpstr>Meiryo</vt:lpstr>
      <vt:lpstr>游ゴシック</vt:lpstr>
      <vt:lpstr>游ゴシック Light</vt:lpstr>
      <vt:lpstr>Arial</vt:lpstr>
      <vt:lpstr>CUD推奨配色RGB背景白</vt:lpstr>
      <vt:lpstr>第３章　第2節　1</vt:lpstr>
      <vt:lpstr>PowerPoint プレゼンテーション</vt:lpstr>
      <vt:lpstr>憲法とは？</vt:lpstr>
      <vt:lpstr>明治憲法とは？</vt:lpstr>
      <vt:lpstr>明治憲法の特色は？</vt:lpstr>
      <vt:lpstr>明治憲法下の政治は？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2021-02-23T05:07:52Z</cp:lastPrinted>
  <dcterms:created xsi:type="dcterms:W3CDTF">2020-10-23T05:08:53Z</dcterms:created>
  <dcterms:modified xsi:type="dcterms:W3CDTF">2021-04-23T12:00:03Z</dcterms:modified>
</cp:coreProperties>
</file>