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36" r:id="rId2"/>
    <p:sldMasterId id="2147483739" r:id="rId3"/>
    <p:sldMasterId id="2147483750" r:id="rId4"/>
    <p:sldMasterId id="2147483762" r:id="rId5"/>
  </p:sldMasterIdLst>
  <p:handoutMasterIdLst>
    <p:handoutMasterId r:id="rId45"/>
  </p:handoutMasterIdLst>
  <p:sldIdLst>
    <p:sldId id="349" r:id="rId6"/>
    <p:sldId id="462" r:id="rId7"/>
    <p:sldId id="361" r:id="rId8"/>
    <p:sldId id="356" r:id="rId9"/>
    <p:sldId id="413" r:id="rId10"/>
    <p:sldId id="486" r:id="rId11"/>
    <p:sldId id="487" r:id="rId12"/>
    <p:sldId id="417" r:id="rId13"/>
    <p:sldId id="418" r:id="rId14"/>
    <p:sldId id="419" r:id="rId15"/>
    <p:sldId id="490" r:id="rId16"/>
    <p:sldId id="491" r:id="rId17"/>
    <p:sldId id="480" r:id="rId18"/>
    <p:sldId id="469" r:id="rId19"/>
    <p:sldId id="470" r:id="rId20"/>
    <p:sldId id="373" r:id="rId21"/>
    <p:sldId id="471" r:id="rId22"/>
    <p:sldId id="472" r:id="rId23"/>
    <p:sldId id="473" r:id="rId24"/>
    <p:sldId id="430" r:id="rId25"/>
    <p:sldId id="432" r:id="rId26"/>
    <p:sldId id="474" r:id="rId27"/>
    <p:sldId id="489" r:id="rId28"/>
    <p:sldId id="476" r:id="rId29"/>
    <p:sldId id="492" r:id="rId30"/>
    <p:sldId id="477" r:id="rId31"/>
    <p:sldId id="478" r:id="rId32"/>
    <p:sldId id="493" r:id="rId33"/>
    <p:sldId id="482" r:id="rId34"/>
    <p:sldId id="436" r:id="rId35"/>
    <p:sldId id="446" r:id="rId36"/>
    <p:sldId id="494" r:id="rId37"/>
    <p:sldId id="495" r:id="rId38"/>
    <p:sldId id="439" r:id="rId39"/>
    <p:sldId id="497" r:id="rId40"/>
    <p:sldId id="499" r:id="rId41"/>
    <p:sldId id="485" r:id="rId42"/>
    <p:sldId id="441" r:id="rId43"/>
    <p:sldId id="407" r:id="rId4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himoto Mao" initials="HM" lastIdx="2" clrIdx="0">
    <p:extLst>
      <p:ext uri="{19B8F6BF-5375-455C-9EA6-DF929625EA0E}">
        <p15:presenceInfo xmlns:p15="http://schemas.microsoft.com/office/powerpoint/2012/main" userId="9a7298ec7332a9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262626"/>
    <a:srgbClr val="F26657"/>
    <a:srgbClr val="00ABE5"/>
    <a:srgbClr val="F4796C"/>
    <a:srgbClr val="FBCAC5"/>
    <a:srgbClr val="FCE3E0"/>
    <a:srgbClr val="FAC2BC"/>
    <a:srgbClr val="FDEBE9"/>
    <a:srgbClr val="FCD9D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86" d="100"/>
          <a:sy n="86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786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36E57A0-4154-427C-81BE-0D4F49ADD0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B2F59F-24BA-4156-B97F-D1A85C05F7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4BDE-148C-44A5-9A5A-04DE49C47456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DA8DD9-331C-4AE3-8195-101BC8F2E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102E0DF-7FFA-4B77-A7D8-9D87367AF5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1FE4E-96E2-4C50-9DE6-1905E4C4BD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023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角三角形 4">
            <a:extLst>
              <a:ext uri="{FF2B5EF4-FFF2-40B4-BE49-F238E27FC236}">
                <a16:creationId xmlns:a16="http://schemas.microsoft.com/office/drawing/2014/main" id="{6BED0AFD-522A-4F34-81B2-E498398BD7A4}"/>
              </a:ext>
            </a:extLst>
          </p:cNvPr>
          <p:cNvSpPr/>
          <p:nvPr/>
        </p:nvSpPr>
        <p:spPr>
          <a:xfrm flipH="1">
            <a:off x="504967" y="4769893"/>
            <a:ext cx="8639033" cy="2088107"/>
          </a:xfrm>
          <a:prstGeom prst="rtTriangle">
            <a:avLst/>
          </a:prstGeom>
          <a:solidFill>
            <a:srgbClr val="F37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DCF47D-F7EE-4929-BE12-B3CA2BDA4559}"/>
              </a:ext>
            </a:extLst>
          </p:cNvPr>
          <p:cNvSpPr/>
          <p:nvPr/>
        </p:nvSpPr>
        <p:spPr>
          <a:xfrm>
            <a:off x="0" y="0"/>
            <a:ext cx="9144000" cy="709686"/>
          </a:xfrm>
          <a:prstGeom prst="rect">
            <a:avLst/>
          </a:prstGeom>
          <a:solidFill>
            <a:srgbClr val="F37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FFE6615-466B-4FBC-911D-76B1584F9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6"/>
            <a:ext cx="9144000" cy="3153103"/>
          </a:xfrm>
          <a:prstGeom prst="rect">
            <a:avLst/>
          </a:prstGeom>
        </p:spPr>
      </p:pic>
      <p:sp>
        <p:nvSpPr>
          <p:cNvPr id="7" name="直角三角形 6">
            <a:extLst>
              <a:ext uri="{FF2B5EF4-FFF2-40B4-BE49-F238E27FC236}">
                <a16:creationId xmlns:a16="http://schemas.microsoft.com/office/drawing/2014/main" id="{9FC22DC4-7FCC-4EE4-AA0D-0032C3D8A30C}"/>
              </a:ext>
            </a:extLst>
          </p:cNvPr>
          <p:cNvSpPr/>
          <p:nvPr/>
        </p:nvSpPr>
        <p:spPr>
          <a:xfrm flipH="1">
            <a:off x="504967" y="4769893"/>
            <a:ext cx="8639033" cy="2088107"/>
          </a:xfrm>
          <a:prstGeom prst="rtTriangle">
            <a:avLst/>
          </a:prstGeom>
          <a:solidFill>
            <a:srgbClr val="F37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4F55D8-286D-4CBB-A099-D07F83F3663C}"/>
              </a:ext>
            </a:extLst>
          </p:cNvPr>
          <p:cNvSpPr/>
          <p:nvPr/>
        </p:nvSpPr>
        <p:spPr>
          <a:xfrm>
            <a:off x="0" y="0"/>
            <a:ext cx="9144000" cy="709686"/>
          </a:xfrm>
          <a:prstGeom prst="rect">
            <a:avLst/>
          </a:prstGeom>
          <a:solidFill>
            <a:srgbClr val="F37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4D6A049-2AE8-4DFF-8EB0-197411094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6"/>
            <a:ext cx="9144000" cy="3153103"/>
          </a:xfrm>
          <a:prstGeom prst="rect">
            <a:avLst/>
          </a:prstGeom>
        </p:spPr>
      </p:pic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3924DB7E-6CD0-4708-BE5D-B93BF7F62DF1}"/>
              </a:ext>
            </a:extLst>
          </p:cNvPr>
          <p:cNvSpPr/>
          <p:nvPr userDrawn="1"/>
        </p:nvSpPr>
        <p:spPr>
          <a:xfrm flipH="1">
            <a:off x="504967" y="4769893"/>
            <a:ext cx="8639033" cy="2088107"/>
          </a:xfrm>
          <a:prstGeom prst="rtTriangle">
            <a:avLst/>
          </a:prstGeom>
          <a:solidFill>
            <a:srgbClr val="F37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D099294-BF19-4E05-91A5-9B46525482D5}"/>
              </a:ext>
            </a:extLst>
          </p:cNvPr>
          <p:cNvSpPr/>
          <p:nvPr userDrawn="1"/>
        </p:nvSpPr>
        <p:spPr>
          <a:xfrm>
            <a:off x="0" y="0"/>
            <a:ext cx="9144000" cy="709686"/>
          </a:xfrm>
          <a:prstGeom prst="rect">
            <a:avLst/>
          </a:prstGeom>
          <a:solidFill>
            <a:srgbClr val="F37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E36258F-CEE2-4D5D-BE98-1B3C70BD52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6"/>
            <a:ext cx="9144000" cy="31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2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T2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4AA2151-A2C5-451F-97AD-66A973D34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" y="542648"/>
            <a:ext cx="1703035" cy="5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Goal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51684E5-0F56-4636-A9E7-9C1E1240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0" y="538536"/>
            <a:ext cx="5507215" cy="5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TRY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6649266-255A-4967-927D-9BAD0A4D7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" y="654240"/>
            <a:ext cx="1210074" cy="6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5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blank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Quiz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5272532-1990-4B77-8A5B-DBDBDCECC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" y="690702"/>
            <a:ext cx="3965608" cy="587429"/>
          </a:xfrm>
          <a:prstGeom prst="rect">
            <a:avLst/>
          </a:prstGeom>
        </p:spPr>
      </p:pic>
      <p:sp>
        <p:nvSpPr>
          <p:cNvPr id="6" name="四角形: 角度付き 5">
            <a:extLst>
              <a:ext uri="{FF2B5EF4-FFF2-40B4-BE49-F238E27FC236}">
                <a16:creationId xmlns:a16="http://schemas.microsoft.com/office/drawing/2014/main" id="{3755409B-98B7-4D11-BE8D-61CDE2F3E749}"/>
              </a:ext>
            </a:extLst>
          </p:cNvPr>
          <p:cNvSpPr/>
          <p:nvPr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Quiz-noaudio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5272532-1990-4B77-8A5B-DBDBDCECC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" y="690702"/>
            <a:ext cx="3965608" cy="5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4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script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F292EE9C-5EDC-47F1-9314-CDD2DC626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999000"/>
            <a:ext cx="8975388" cy="5790906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  <p:sp>
        <p:nvSpPr>
          <p:cNvPr id="5" name="四角形: 角度付き 4">
            <a:extLst>
              <a:ext uri="{FF2B5EF4-FFF2-40B4-BE49-F238E27FC236}">
                <a16:creationId xmlns:a16="http://schemas.microsoft.com/office/drawing/2014/main" id="{6B9C1EF2-2523-4669-A826-875B8D5A1BB2}"/>
              </a:ext>
            </a:extLst>
          </p:cNvPr>
          <p:cNvSpPr/>
          <p:nvPr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25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script-noaudio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F292EE9C-5EDC-47F1-9314-CDD2DC626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999000"/>
            <a:ext cx="8975388" cy="5790906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78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T1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E75572-2EEA-48A1-852B-AD30765F6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" y="545673"/>
            <a:ext cx="1703035" cy="5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KE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B8FA96-C49A-4F29-B7B8-C27971C20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00"/>
            <a:ext cx="4558117" cy="778376"/>
          </a:xfrm>
          <a:prstGeom prst="rect">
            <a:avLst/>
          </a:prstGeom>
        </p:spPr>
      </p:pic>
      <p:sp>
        <p:nvSpPr>
          <p:cNvPr id="6" name="四角形: 角度付き 5">
            <a:extLst>
              <a:ext uri="{FF2B5EF4-FFF2-40B4-BE49-F238E27FC236}">
                <a16:creationId xmlns:a16="http://schemas.microsoft.com/office/drawing/2014/main" id="{AF1F0E98-181B-43BB-8701-5795D3743ED2}"/>
              </a:ext>
            </a:extLst>
          </p:cNvPr>
          <p:cNvSpPr/>
          <p:nvPr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10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ys">
    <p:bg>
      <p:bgPr>
        <a:solidFill>
          <a:srgbClr val="F48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度付き 1">
            <a:extLst>
              <a:ext uri="{FF2B5EF4-FFF2-40B4-BE49-F238E27FC236}">
                <a16:creationId xmlns:a16="http://schemas.microsoft.com/office/drawing/2014/main" id="{9CAD37A3-A8DA-4122-855F-FCF22C39A0D4}"/>
              </a:ext>
            </a:extLst>
          </p:cNvPr>
          <p:cNvSpPr/>
          <p:nvPr/>
        </p:nvSpPr>
        <p:spPr>
          <a:xfrm>
            <a:off x="5067000" y="0"/>
            <a:ext cx="1093339" cy="6477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824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KE-noaudio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B8FA96-C49A-4F29-B7B8-C27971C20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00"/>
            <a:ext cx="4558117" cy="7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47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T2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0F9DEB-42CB-4BD4-BF7F-AAFD7F320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3" y="543213"/>
            <a:ext cx="1703035" cy="5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8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rt-Goal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DF368A4-E615-47C6-A604-D3FE15F01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0" y="549001"/>
            <a:ext cx="2615920" cy="5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2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rt-TRY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83A02E-4C60-4DBA-BA70-F9F22F11A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5" y="654240"/>
            <a:ext cx="1210074" cy="6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5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rt-blank"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027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DYT-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1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YS-noAu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script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F292EE9C-5EDC-47F1-9314-CDD2DC626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935654"/>
            <a:ext cx="8975388" cy="5854252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25ACF6C3-438B-4C3F-A43C-94BB379BA85E}"/>
              </a:ext>
            </a:extLst>
          </p:cNvPr>
          <p:cNvSpPr/>
          <p:nvPr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9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script_noaudio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F292EE9C-5EDC-47F1-9314-CDD2DC626A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306" y="1249868"/>
            <a:ext cx="8975388" cy="554003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rmAutofit lnSpcReduction="10000"/>
          </a:bodyPr>
          <a:lstStyle>
            <a:lvl1pPr marL="808038" marR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lvl1pPr>
          </a:lstStyle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~~~?</a:t>
            </a:r>
            <a:endParaRPr lang="en-US" altLang="ja-JP" sz="31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lnSpc>
                <a:spcPct val="100000"/>
              </a:lnSpc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~~~!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marR="0" lvl="0" indent="-8080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  <a:tab pos="1433513" algn="l"/>
              </a:tabLst>
              <a:defRPr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~~~.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l"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~~~.</a:t>
            </a:r>
            <a:endParaRPr lang="ja-JP" altLang="en-US" sz="31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5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Quiz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EBA8B07-4469-4CAE-9406-40C7020E0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" y="636571"/>
            <a:ext cx="3954624" cy="587429"/>
          </a:xfrm>
          <a:prstGeom prst="rect">
            <a:avLst/>
          </a:prstGeom>
        </p:spPr>
      </p:pic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F253CEAB-4229-4F3D-B2D5-A3880CCB4A4F}"/>
              </a:ext>
            </a:extLst>
          </p:cNvPr>
          <p:cNvSpPr/>
          <p:nvPr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1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KE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B8FA96-C49A-4F29-B7B8-C27971C20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00"/>
            <a:ext cx="4558117" cy="778376"/>
          </a:xfrm>
          <a:prstGeom prst="rect">
            <a:avLst/>
          </a:prstGeom>
        </p:spPr>
      </p:pic>
      <p:sp>
        <p:nvSpPr>
          <p:cNvPr id="4" name="四角形: 角度付き 3">
            <a:extLst>
              <a:ext uri="{FF2B5EF4-FFF2-40B4-BE49-F238E27FC236}">
                <a16:creationId xmlns:a16="http://schemas.microsoft.com/office/drawing/2014/main" id="{84B979CB-2880-4EF1-8ECA-3E6CC20FBE4A}"/>
              </a:ext>
            </a:extLst>
          </p:cNvPr>
          <p:cNvSpPr/>
          <p:nvPr/>
        </p:nvSpPr>
        <p:spPr>
          <a:xfrm>
            <a:off x="5168962" y="0"/>
            <a:ext cx="838138" cy="482600"/>
          </a:xfrm>
          <a:prstGeom prst="bevel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33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KE-noaudio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7B8FA96-C49A-4F29-B7B8-C27971C20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00"/>
            <a:ext cx="4558117" cy="7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k-T1"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93C577-1AC6-4409-8094-6E0BF59A1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" y="542648"/>
            <a:ext cx="1703035" cy="5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6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8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80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A1B05F5-6B81-4489-BC36-D136FA858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E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F7FC42F-AFEE-466D-960C-1CC09EB31F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"/>
            <a:ext cx="9144000" cy="47983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CB14B8-2F63-4F90-B30A-47A0875EC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6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DC937A-6EC3-4525-BE06-1FBCF5A3DF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10309A7-6463-4E18-9D3D-B68A9B858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0"/>
            <a:ext cx="9144000" cy="5421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8786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5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189038"/>
            <a:ext cx="9144000" cy="5668962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576000" rIns="25200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kumimoji="1" lang="en-US" altLang="ja-JP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've been to 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Kyoto </a:t>
            </a:r>
            <a:r>
              <a:rPr kumimoji="1" lang="en-US" altLang="ja-JP" sz="4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many times</a:t>
            </a:r>
            <a:r>
              <a:rPr kumimoji="1" lang="en-US" altLang="ja-JP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﻿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0" marR="0" lvl="0" indent="54133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私は京都には何度も行ったことがある。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" name="字幕 10">
            <a:extLst>
              <a:ext uri="{FF2B5EF4-FFF2-40B4-BE49-F238E27FC236}">
                <a16:creationId xmlns:a16="http://schemas.microsoft.com/office/drawing/2014/main" id="{F45B1068-6D58-41F3-9B46-8C286FFAB23A}"/>
              </a:ext>
            </a:extLst>
          </p:cNvPr>
          <p:cNvSpPr txBox="1">
            <a:spLocks/>
          </p:cNvSpPr>
          <p:nvPr/>
        </p:nvSpPr>
        <p:spPr>
          <a:xfrm>
            <a:off x="-1" y="3634740"/>
            <a:ext cx="9144001" cy="3223259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324000" tIns="216000" rIns="324000" bIns="21600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「（今までに）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したことがある」という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経験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を表す。</a:t>
            </a:r>
            <a:endParaRPr lang="ja-JP" altLang="en-US" sz="2800" dirty="0"/>
          </a:p>
        </p:txBody>
      </p:sp>
      <p:pic>
        <p:nvPicPr>
          <p:cNvPr id="5" name="CD1-Tr68-2-64k">
            <a:hlinkClick r:id="" action="ppaction://media"/>
            <a:extLst>
              <a:ext uri="{FF2B5EF4-FFF2-40B4-BE49-F238E27FC236}">
                <a16:creationId xmlns:a16="http://schemas.microsoft.com/office/drawing/2014/main" id="{3BFC8F68-16DC-45F1-8A3E-F3C39340C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35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10">
            <a:extLst>
              <a:ext uri="{FF2B5EF4-FFF2-40B4-BE49-F238E27FC236}">
                <a16:creationId xmlns:a16="http://schemas.microsoft.com/office/drawing/2014/main" id="{580E74EE-4E82-4DB1-B6EC-1EDAA83FB1A2}"/>
              </a:ext>
            </a:extLst>
          </p:cNvPr>
          <p:cNvSpPr txBox="1">
            <a:spLocks/>
          </p:cNvSpPr>
          <p:nvPr/>
        </p:nvSpPr>
        <p:spPr>
          <a:xfrm>
            <a:off x="0" y="1147377"/>
            <a:ext cx="9144000" cy="5710623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1620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482600" algn="l">
              <a:lnSpc>
                <a:spcPct val="100000"/>
              </a:lnSpc>
              <a:buNone/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i="1" dirty="0">
                <a:effectLst/>
                <a:ea typeface="ＭＳ 明朝" panose="02020609040205080304" pitchFamily="17" charset="-128"/>
                <a:cs typeface="UniversLTStd-LightObl"/>
              </a:rPr>
              <a:t>How long </a:t>
            </a:r>
            <a:r>
              <a:rPr lang="en-US" altLang="ja-JP" sz="4000" b="1" dirty="0">
                <a:effectLst/>
                <a:ea typeface="ＭＳ 明朝" panose="02020609040205080304" pitchFamily="17" charset="-128"/>
                <a:cs typeface="UniversLTStd-Bold"/>
              </a:rPr>
              <a:t>has </a:t>
            </a:r>
            <a:r>
              <a:rPr lang="en-US" altLang="ja-JP" sz="4000" dirty="0">
                <a:effectLst/>
                <a:ea typeface="ＭＳ 明朝" panose="02020609040205080304" pitchFamily="17" charset="-128"/>
                <a:cs typeface="UniversLTStd-Light"/>
              </a:rPr>
              <a:t>he </a:t>
            </a:r>
            <a:r>
              <a:rPr lang="en-US" altLang="ja-JP" sz="4000" b="1" dirty="0">
                <a:effectLst/>
                <a:ea typeface="ＭＳ 明朝" panose="02020609040205080304" pitchFamily="17" charset="-128"/>
                <a:cs typeface="UniversLTStd-Bold"/>
              </a:rPr>
              <a:t>lived </a:t>
            </a:r>
            <a:r>
              <a:rPr lang="en-US" altLang="ja-JP" sz="4000" dirty="0">
                <a:effectLst/>
                <a:ea typeface="ＭＳ 明朝" panose="02020609040205080304" pitchFamily="17" charset="-128"/>
                <a:cs typeface="UniversLTStd-Light"/>
              </a:rPr>
              <a:t>in Kyoto?</a:t>
            </a:r>
            <a:br>
              <a:rPr lang="en-US" altLang="ja-JP" sz="4000" dirty="0">
                <a:effectLst/>
                <a:ea typeface="ＭＳ 明朝" panose="02020609040205080304" pitchFamily="17" charset="-128"/>
                <a:cs typeface="UniversLTStd-Light"/>
              </a:rPr>
            </a:br>
            <a:r>
              <a:rPr lang="en-US" altLang="ja-JP" sz="4000" dirty="0">
                <a:effectLst/>
                <a:ea typeface="UDShinGoPro-Light"/>
                <a:cs typeface="UDShinGoPro-Light"/>
              </a:rPr>
              <a:t>―</a:t>
            </a:r>
            <a:r>
              <a:rPr lang="en-US" altLang="ja-JP" sz="4000" i="1" dirty="0">
                <a:effectLst/>
                <a:ea typeface="ＭＳ 明朝" panose="02020609040205080304" pitchFamily="17" charset="-128"/>
                <a:cs typeface="UniversLTStd-LightObl"/>
              </a:rPr>
              <a:t>For five years</a:t>
            </a:r>
            <a:r>
              <a:rPr lang="en-US" altLang="ja-JP" sz="4000" dirty="0">
                <a:effectLst/>
                <a:ea typeface="ＭＳ 明朝" panose="02020609040205080304" pitchFamily="17" charset="-128"/>
                <a:cs typeface="UniversLTStd-Light"/>
              </a:rPr>
              <a:t>.</a:t>
            </a:r>
            <a:endParaRPr lang="en-US" altLang="ja-JP" sz="4000" dirty="0">
              <a:cs typeface="Arial" panose="020B0604020202020204" pitchFamily="34" charset="0"/>
            </a:endParaRPr>
          </a:p>
        </p:txBody>
      </p:sp>
      <p:sp>
        <p:nvSpPr>
          <p:cNvPr id="4" name="字幕 10">
            <a:extLst>
              <a:ext uri="{FF2B5EF4-FFF2-40B4-BE49-F238E27FC236}">
                <a16:creationId xmlns:a16="http://schemas.microsoft.com/office/drawing/2014/main" id="{2CA2C945-9AB0-4D6B-9CA9-4AAD18C3BBC4}"/>
              </a:ext>
            </a:extLst>
          </p:cNvPr>
          <p:cNvSpPr txBox="1">
            <a:spLocks/>
          </p:cNvSpPr>
          <p:nvPr/>
        </p:nvSpPr>
        <p:spPr>
          <a:xfrm>
            <a:off x="0" y="1147376"/>
            <a:ext cx="9144000" cy="5710623"/>
          </a:xfrm>
          <a:prstGeom prst="rect">
            <a:avLst/>
          </a:prstGeom>
          <a:solidFill>
            <a:srgbClr val="F5BB17">
              <a:alpha val="0"/>
            </a:srgbClr>
          </a:solidFill>
          <a:effectLst>
            <a:softEdge rad="190500"/>
          </a:effectLst>
        </p:spPr>
        <p:txBody>
          <a:bodyPr vert="horz" lIns="252000" tIns="1620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lvl="0" indent="-482600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i="1" dirty="0">
                <a:solidFill>
                  <a:prstClr val="black"/>
                </a:solidFill>
                <a:ea typeface="ＭＳ 明朝" panose="02020609040205080304" pitchFamily="17" charset="-128"/>
                <a:cs typeface="UniversLTStd-LightObl"/>
              </a:rPr>
              <a:t>How long </a:t>
            </a:r>
            <a:r>
              <a:rPr lang="en-US" altLang="ja-JP" sz="4000" b="1" dirty="0">
                <a:solidFill>
                  <a:prstClr val="black"/>
                </a:solidFill>
                <a:ea typeface="ＭＳ 明朝" panose="02020609040205080304" pitchFamily="17" charset="-128"/>
                <a:cs typeface="UniversLTStd-Bold"/>
              </a:rPr>
              <a:t>has </a:t>
            </a:r>
            <a: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  <a:t>he </a:t>
            </a:r>
            <a:r>
              <a:rPr lang="en-US" altLang="ja-JP" sz="4000" b="1" dirty="0">
                <a:solidFill>
                  <a:prstClr val="black"/>
                </a:solidFill>
                <a:ea typeface="ＭＳ 明朝" panose="02020609040205080304" pitchFamily="17" charset="-128"/>
                <a:cs typeface="UniversLTStd-Bold"/>
              </a:rPr>
              <a:t>lived </a:t>
            </a:r>
            <a: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  <a:t>in Kyoto?</a:t>
            </a:r>
            <a:b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</a:br>
            <a:r>
              <a:rPr lang="en-US" altLang="ja-JP" sz="4000" dirty="0">
                <a:solidFill>
                  <a:prstClr val="black"/>
                </a:solidFill>
                <a:ea typeface="UDShinGoPro-Light"/>
                <a:cs typeface="UDShinGoPro-Light"/>
              </a:rPr>
              <a:t>―</a:t>
            </a:r>
            <a:r>
              <a:rPr lang="en-US" altLang="ja-JP" sz="4000" i="1" dirty="0">
                <a:solidFill>
                  <a:prstClr val="black"/>
                </a:solidFill>
                <a:ea typeface="ＭＳ 明朝" panose="02020609040205080304" pitchFamily="17" charset="-128"/>
                <a:cs typeface="UniversLTStd-LightObl"/>
              </a:rPr>
              <a:t>For five years</a:t>
            </a:r>
            <a:r>
              <a:rPr lang="en-US" altLang="ja-JP" sz="4000" dirty="0">
                <a:solidFill>
                  <a:prstClr val="black"/>
                </a:solidFill>
                <a:ea typeface="ＭＳ 明朝" panose="02020609040205080304" pitchFamily="17" charset="-128"/>
                <a:cs typeface="UniversLTStd-Light"/>
              </a:rPr>
              <a:t>.</a:t>
            </a:r>
            <a:endParaRPr lang="en-US" altLang="ja-JP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41338" algn="l">
              <a:lnSpc>
                <a:spcPct val="110000"/>
              </a:lnSpc>
              <a:spcBef>
                <a:spcPts val="1800"/>
              </a:spcBef>
              <a:tabLst>
                <a:tab pos="1427163" algn="l"/>
              </a:tabLst>
            </a:pPr>
            <a:r>
              <a:rPr lang="ja-JP" altLang="en-US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彼はどれくらい（の期間）京都に住んでいますか。</a:t>
            </a:r>
            <a:r>
              <a:rPr lang="en-US" altLang="ja-JP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―5</a:t>
            </a:r>
            <a:r>
              <a:rPr lang="ja-JP" altLang="en-US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年間です。</a:t>
            </a:r>
            <a:endParaRPr lang="ja-JP" altLang="en-US" dirty="0"/>
          </a:p>
        </p:txBody>
      </p:sp>
      <p:pic>
        <p:nvPicPr>
          <p:cNvPr id="2" name="CD1-Tr68-3-64k">
            <a:hlinkClick r:id="" action="ppaction://media"/>
            <a:extLst>
              <a:ext uri="{FF2B5EF4-FFF2-40B4-BE49-F238E27FC236}">
                <a16:creationId xmlns:a16="http://schemas.microsoft.com/office/drawing/2014/main" id="{67E90C39-CDE6-4351-BF12-FE8BBE9B7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10">
            <a:extLst>
              <a:ext uri="{FF2B5EF4-FFF2-40B4-BE49-F238E27FC236}">
                <a16:creationId xmlns:a16="http://schemas.microsoft.com/office/drawing/2014/main" id="{5F2BA779-7F15-4AF4-9E2A-2ED05239E862}"/>
              </a:ext>
            </a:extLst>
          </p:cNvPr>
          <p:cNvSpPr txBox="1">
            <a:spLocks/>
          </p:cNvSpPr>
          <p:nvPr/>
        </p:nvSpPr>
        <p:spPr>
          <a:xfrm>
            <a:off x="0" y="1147376"/>
            <a:ext cx="9144000" cy="5710623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504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Obl"/>
              </a:rPr>
              <a:t>How long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Bold"/>
              </a:rPr>
              <a:t>has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he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Bold"/>
              </a:rPr>
              <a:t>lived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in Kyoto?</a:t>
            </a:r>
            <a:b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</a:b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UDShinGoPro-Light"/>
                <a:cs typeface="UDShinGoPro-Light"/>
              </a:rPr>
              <a:t>―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Obl"/>
              </a:rPr>
              <a:t>For five years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明朝" panose="02020609040205080304" pitchFamily="17" charset="-128"/>
                <a:cs typeface="UniversLTStd-Light"/>
              </a:rPr>
              <a:t>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Arial" panose="020B0604020202020204" pitchFamily="34" charset="0"/>
            </a:endParaRPr>
          </a:p>
          <a:p>
            <a:pPr marL="541338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27163" algn="l"/>
              </a:tabLst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彼はどれくらい（の期間）京都に住んでいますか。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―5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年間です。</a:t>
            </a:r>
            <a:endParaRPr lang="ja-JP" altLang="en-US" dirty="0"/>
          </a:p>
        </p:txBody>
      </p:sp>
      <p:sp>
        <p:nvSpPr>
          <p:cNvPr id="8" name="字幕 10">
            <a:extLst>
              <a:ext uri="{FF2B5EF4-FFF2-40B4-BE49-F238E27FC236}">
                <a16:creationId xmlns:a16="http://schemas.microsoft.com/office/drawing/2014/main" id="{04D4BE07-C6D3-41DA-9ED2-C144D38E2DB2}"/>
              </a:ext>
            </a:extLst>
          </p:cNvPr>
          <p:cNvSpPr txBox="1">
            <a:spLocks/>
          </p:cNvSpPr>
          <p:nvPr/>
        </p:nvSpPr>
        <p:spPr>
          <a:xfrm>
            <a:off x="-1" y="4329000"/>
            <a:ext cx="9144001" cy="2528999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324000" tIns="45720" rIns="324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「（今までずっと）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である」という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状態の継続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を表す。</a:t>
            </a:r>
            <a:endParaRPr lang="ja-JP" altLang="en-US" sz="2800" dirty="0"/>
          </a:p>
        </p:txBody>
      </p:sp>
      <p:pic>
        <p:nvPicPr>
          <p:cNvPr id="6" name="CD1-Tr68-3-64k">
            <a:hlinkClick r:id="" action="ppaction://media"/>
            <a:extLst>
              <a:ext uri="{FF2B5EF4-FFF2-40B4-BE49-F238E27FC236}">
                <a16:creationId xmlns:a16="http://schemas.microsoft.com/office/drawing/2014/main" id="{0B753892-9747-4A9C-B354-1BBC017E85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02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11FF1D66-D7BD-41FF-8C5E-29FAC315EC53}"/>
              </a:ext>
            </a:extLst>
          </p:cNvPr>
          <p:cNvSpPr txBox="1">
            <a:spLocks/>
          </p:cNvSpPr>
          <p:nvPr/>
        </p:nvSpPr>
        <p:spPr>
          <a:xfrm>
            <a:off x="0" y="2032570"/>
            <a:ext cx="9144000" cy="4866373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252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marR="0" lvl="0" indent="-6270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①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Where has Meg just come back from?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2814" y="3789000"/>
            <a:ext cx="9143999" cy="3069001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 defTabSz="1943100">
              <a:lnSpc>
                <a:spcPct val="100000"/>
              </a:lnSpc>
              <a:tabLst>
                <a:tab pos="444500" algn="l"/>
                <a:tab pos="965200" algn="l"/>
                <a:tab pos="1257300" algn="l"/>
                <a:tab pos="2511425" algn="l"/>
                <a:tab pos="4752975" algn="l"/>
                <a:tab pos="8251825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She (	) just (	) back from (	).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2815" y="3784468"/>
            <a:ext cx="9143999" cy="3073532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>
              <a:lnSpc>
                <a:spcPct val="100000"/>
              </a:lnSpc>
              <a:tabLst>
                <a:tab pos="444500" algn="l"/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She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has )</a:t>
            </a:r>
            <a:r>
              <a:rPr lang="en-US" altLang="ja-JP" sz="3600" b="1" dirty="0">
                <a:cs typeface="Arial" panose="020B0604020202020204" pitchFamily="34" charset="0"/>
              </a:rPr>
              <a:t> just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come )</a:t>
            </a:r>
            <a:r>
              <a:rPr lang="en-US" altLang="ja-JP" sz="3600" b="1" dirty="0">
                <a:cs typeface="Arial" panose="020B0604020202020204" pitchFamily="34" charset="0"/>
              </a:rPr>
              <a:t> back from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Kyoto )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4309CF-A5C7-445D-A8D8-C22E12262AAC}"/>
              </a:ext>
            </a:extLst>
          </p:cNvPr>
          <p:cNvSpPr txBox="1"/>
          <p:nvPr/>
        </p:nvSpPr>
        <p:spPr>
          <a:xfrm>
            <a:off x="-4" y="1113481"/>
            <a:ext cx="9144000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chart.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ページの会話文を読んで表を埋めてみよう）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字幕 10">
            <a:extLst>
              <a:ext uri="{FF2B5EF4-FFF2-40B4-BE49-F238E27FC236}">
                <a16:creationId xmlns:a16="http://schemas.microsoft.com/office/drawing/2014/main" id="{ACD089F9-D899-450B-AAF7-3387E17D636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2000"/>
            <a:ext cx="9144000" cy="4826000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252000" rIns="216000" anchor="t">
            <a:normAutofit/>
          </a:bodyPr>
          <a:lstStyle/>
          <a:p>
            <a:pPr marL="572400" marR="0" lvl="0" indent="-572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②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Why has Ken been to Kyoto many times?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2814" y="3784467"/>
            <a:ext cx="9143999" cy="3073533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 defTabSz="1943100">
              <a:lnSpc>
                <a:spcPct val="100000"/>
              </a:lnSpc>
              <a:tabLst>
                <a:tab pos="444500" algn="l"/>
                <a:tab pos="965200" algn="l"/>
                <a:tab pos="1257300" algn="l"/>
                <a:tab pos="3497263" algn="l"/>
                <a:tab pos="5108575" algn="l"/>
                <a:tab pos="6640513" algn="l"/>
                <a:tab pos="7710488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Because (	) (	) (	) there.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2815" y="3785697"/>
            <a:ext cx="9143999" cy="3073532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6700" algn="l">
              <a:lnSpc>
                <a:spcPct val="100000"/>
              </a:lnSpc>
              <a:tabLst>
                <a:tab pos="444500" algn="l"/>
                <a:tab pos="1427163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Because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his ) ( brother )</a:t>
            </a:r>
            <a:r>
              <a:rPr lang="ja-JP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lives )</a:t>
            </a:r>
            <a:r>
              <a:rPr lang="en-US" altLang="ja-JP" sz="3600" b="1" dirty="0">
                <a:cs typeface="Arial" panose="020B0604020202020204" pitchFamily="34" charset="0"/>
              </a:rPr>
              <a:t> there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4160C2-FF50-4F7D-B8EA-5F89C9CC7645}"/>
              </a:ext>
            </a:extLst>
          </p:cNvPr>
          <p:cNvSpPr txBox="1"/>
          <p:nvPr/>
        </p:nvSpPr>
        <p:spPr>
          <a:xfrm>
            <a:off x="-4" y="1113481"/>
            <a:ext cx="9144000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chart.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ページの会話文を読んで表を埋めてみよう）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字幕 10">
            <a:extLst>
              <a:ext uri="{FF2B5EF4-FFF2-40B4-BE49-F238E27FC236}">
                <a16:creationId xmlns:a16="http://schemas.microsoft.com/office/drawing/2014/main" id="{ACD089F9-D899-450B-AAF7-3387E17D636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2000"/>
            <a:ext cx="9144000" cy="4826000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252000" rIns="216000" anchor="t">
            <a:normAutofit/>
          </a:bodyPr>
          <a:lstStyle/>
          <a:p>
            <a:pPr marL="627063" marR="0" lvl="0" indent="-62706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③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Arial" panose="020B0604020202020204" pitchFamily="34" charset="0"/>
              </a:rPr>
              <a:t> What places has Ken visited in Kyoto?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5630" y="3608999"/>
            <a:ext cx="9143999" cy="3249001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indent="-360363" algn="l" defTabSz="1943100">
              <a:lnSpc>
                <a:spcPct val="100000"/>
              </a:lnSpc>
              <a:tabLst>
                <a:tab pos="1973263" algn="l"/>
                <a:tab pos="3316288" algn="l"/>
                <a:tab pos="4932363" algn="l"/>
                <a:tab pos="7445375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He has </a:t>
            </a:r>
            <a:r>
              <a:rPr lang="en-US" altLang="ja-JP" sz="3600" b="1" dirty="0">
                <a:cs typeface="Arial" panose="020B0604020202020204" pitchFamily="34" charset="0"/>
              </a:rPr>
              <a:t>(	) all the major (	) and </a:t>
            </a:r>
            <a:br>
              <a:rPr lang="en-US" altLang="ja-JP" sz="3600" b="1" dirty="0">
                <a:cs typeface="Arial" panose="020B0604020202020204" pitchFamily="34" charset="0"/>
              </a:rPr>
            </a:br>
            <a:r>
              <a:rPr lang="en-US" altLang="ja-JP" sz="3600" b="1" dirty="0">
                <a:cs typeface="Arial" panose="020B0604020202020204" pitchFamily="34" charset="0"/>
              </a:rPr>
              <a:t>(	) there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-5629" y="3608998"/>
            <a:ext cx="9143999" cy="3249001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1663" indent="-334963" algn="l">
              <a:lnSpc>
                <a:spcPct val="100000"/>
              </a:lnSpc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He has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visited ) </a:t>
            </a:r>
            <a:r>
              <a:rPr lang="en-US" altLang="ja-JP" sz="3600" b="1" dirty="0">
                <a:cs typeface="Arial" panose="020B0604020202020204" pitchFamily="34" charset="0"/>
              </a:rPr>
              <a:t>all the major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temples ) </a:t>
            </a:r>
            <a:r>
              <a:rPr lang="en-US" altLang="ja-JP" sz="3600" b="1" dirty="0">
                <a:cs typeface="Arial" panose="020B0604020202020204" pitchFamily="34" charset="0"/>
              </a:rPr>
              <a:t>and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 ( shrines )</a:t>
            </a:r>
            <a:r>
              <a:rPr lang="en-US" altLang="ja-JP" sz="3600" b="1" dirty="0">
                <a:cs typeface="Arial" panose="020B0604020202020204" pitchFamily="34" charset="0"/>
              </a:rPr>
              <a:t> there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4B01C6-A3AD-42E7-8712-5825153DC64D}"/>
              </a:ext>
            </a:extLst>
          </p:cNvPr>
          <p:cNvSpPr txBox="1"/>
          <p:nvPr/>
        </p:nvSpPr>
        <p:spPr>
          <a:xfrm>
            <a:off x="-4" y="1113481"/>
            <a:ext cx="9144000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chart.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ページの会話文を読んで表を埋めてみよう）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03475"/>
            <a:ext cx="9144000" cy="4454525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16000" tIns="180000" rIns="252000" anchor="t">
            <a:normAutofit/>
          </a:bodyPr>
          <a:lstStyle/>
          <a:p>
            <a:pPr marL="719138" marR="0" lvl="0" indent="-7191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</a:tabLst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04C5E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Q1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Where is the best place you have ever visited?</a:t>
            </a: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968996"/>
            <a:ext cx="9144000" cy="2889002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46050" algn="l">
              <a:lnSpc>
                <a:spcPct val="100000"/>
              </a:lnSpc>
              <a:tabLst>
                <a:tab pos="8251825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-1" y="3969000"/>
            <a:ext cx="9144000" cy="2889002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F04C5E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46050" algn="l">
              <a:lnSpc>
                <a:spcPct val="100000"/>
              </a:lnSpc>
              <a:tabLst>
                <a:tab pos="444500" algn="l"/>
                <a:tab pos="1427163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Okinawa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5E0F915-845F-4B9A-A762-28D80CEC489E}"/>
              </a:ext>
            </a:extLst>
          </p:cNvPr>
          <p:cNvSpPr txBox="1"/>
          <p:nvPr/>
        </p:nvSpPr>
        <p:spPr>
          <a:xfrm>
            <a:off x="1" y="1114901"/>
            <a:ext cx="9143999" cy="1288421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following questions.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（あなたが行ったことのある場所を選び，それについて以下の質問</a:t>
            </a:r>
            <a:b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に答えよう。そして，パートナーと質問し合おう）</a:t>
            </a:r>
          </a:p>
        </p:txBody>
      </p:sp>
    </p:spTree>
    <p:extLst>
      <p:ext uri="{BB962C8B-B14F-4D97-AF65-F5344CB8AC3E}">
        <p14:creationId xmlns:p14="http://schemas.microsoft.com/office/powerpoint/2010/main" val="34664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03475"/>
            <a:ext cx="9144000" cy="4454525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16000" tIns="180000" rIns="216000" anchor="t">
            <a:normAutofit/>
          </a:bodyPr>
          <a:lstStyle/>
          <a:p>
            <a:pPr marL="719138" marR="0" lvl="0" indent="-71913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427163" algn="l"/>
              </a:tabLst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04C5E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Q2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How many times have you been there?</a:t>
            </a: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6D7732F-59D8-4715-8992-0A0D0256D624}"/>
              </a:ext>
            </a:extLst>
          </p:cNvPr>
          <p:cNvSpPr txBox="1">
            <a:spLocks/>
          </p:cNvSpPr>
          <p:nvPr/>
        </p:nvSpPr>
        <p:spPr>
          <a:xfrm>
            <a:off x="-14859" y="4013990"/>
            <a:ext cx="9144000" cy="2844010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46050" algn="l">
              <a:lnSpc>
                <a:spcPct val="100000"/>
              </a:lnSpc>
              <a:tabLst>
                <a:tab pos="3808413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I </a:t>
            </a:r>
            <a:r>
              <a:rPr lang="en-US" altLang="ja-JP" sz="3600" b="1" u="sng" dirty="0">
                <a:cs typeface="Arial" panose="020B0604020202020204" pitchFamily="34" charset="0"/>
              </a:rPr>
              <a:t>				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-1" y="4013993"/>
            <a:ext cx="9144000" cy="2844005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F04C5E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46050" algn="l">
              <a:lnSpc>
                <a:spcPct val="100000"/>
              </a:lnSpc>
              <a:tabLst>
                <a:tab pos="444500" algn="l"/>
                <a:tab pos="1427163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I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have been there twice (with my family)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9784BE-1596-47FD-8908-35313090B843}"/>
              </a:ext>
            </a:extLst>
          </p:cNvPr>
          <p:cNvSpPr txBox="1"/>
          <p:nvPr/>
        </p:nvSpPr>
        <p:spPr>
          <a:xfrm>
            <a:off x="1" y="1114901"/>
            <a:ext cx="9143999" cy="1288421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following questions.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（あなたが行ったことのある場所を選び，それについて以下の質問</a:t>
            </a:r>
            <a:b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に答えよう。そして，パートナーと質問し合おう）</a:t>
            </a:r>
          </a:p>
        </p:txBody>
      </p:sp>
    </p:spTree>
    <p:extLst>
      <p:ext uri="{BB962C8B-B14F-4D97-AF65-F5344CB8AC3E}">
        <p14:creationId xmlns:p14="http://schemas.microsoft.com/office/powerpoint/2010/main" val="9206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403475"/>
            <a:ext cx="9144000" cy="4454525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16000" tIns="180000" rIns="216000" anchor="t">
            <a:normAutofit/>
          </a:bodyPr>
          <a:lstStyle/>
          <a:p>
            <a:pPr marL="719138" indent="-719138" algn="l">
              <a:lnSpc>
                <a:spcPct val="100000"/>
              </a:lnSpc>
              <a:tabLst>
                <a:tab pos="1427163" algn="l"/>
              </a:tabLst>
            </a:pPr>
            <a:r>
              <a:rPr lang="en-US" altLang="ja-JP" sz="4000" b="1" dirty="0">
                <a:solidFill>
                  <a:srgbClr val="F04C5E"/>
                </a:solidFill>
                <a:cs typeface="Arial" panose="020B0604020202020204" pitchFamily="34" charset="0"/>
              </a:rPr>
              <a:t>Q3</a:t>
            </a:r>
            <a:r>
              <a:rPr lang="ja-JP" altLang="en-US" sz="4000" b="1" dirty="0"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cs typeface="Arial" panose="020B0604020202020204" pitchFamily="34" charset="0"/>
              </a:rPr>
              <a:t>What did you do there?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564000"/>
            <a:ext cx="9144000" cy="3293999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46050" algn="l">
              <a:lnSpc>
                <a:spcPct val="100000"/>
              </a:lnSpc>
              <a:tabLst>
                <a:tab pos="3808413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I </a:t>
            </a:r>
            <a:r>
              <a:rPr lang="en-US" altLang="ja-JP" sz="3600" b="1" u="sng" dirty="0">
                <a:cs typeface="Arial" panose="020B0604020202020204" pitchFamily="34" charset="0"/>
              </a:rPr>
              <a:t>				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-1" y="3563999"/>
            <a:ext cx="9144000" cy="3296487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F04C5E"/>
                </a:solidFill>
                <a:cs typeface="Arial" panose="020B0604020202020204" pitchFamily="34" charset="0"/>
              </a:rPr>
              <a:t>(Example Answer)</a:t>
            </a:r>
          </a:p>
          <a:p>
            <a:pPr marL="600075" indent="-327025" algn="l">
              <a:lnSpc>
                <a:spcPct val="100000"/>
              </a:lnSpc>
              <a:tabLst>
                <a:tab pos="444500" algn="l"/>
                <a:tab pos="1427163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I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visited </a:t>
            </a:r>
            <a:r>
              <a:rPr lang="en-US" altLang="ja-JP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Churaumi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Aquarium and </a:t>
            </a:r>
            <a:r>
              <a:rPr lang="en-US" altLang="ja-JP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Manza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Beach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D4C012-7003-470A-AC6F-20249269617F}"/>
              </a:ext>
            </a:extLst>
          </p:cNvPr>
          <p:cNvSpPr txBox="1"/>
          <p:nvPr/>
        </p:nvSpPr>
        <p:spPr>
          <a:xfrm>
            <a:off x="1" y="1114901"/>
            <a:ext cx="9143999" cy="1288421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following questions.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（あなたが行ったことのある場所を選び，それについて以下の質問</a:t>
            </a:r>
            <a:b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に答えよう。そして，パートナーと質問し合おう）</a:t>
            </a:r>
          </a:p>
        </p:txBody>
      </p:sp>
    </p:spTree>
    <p:extLst>
      <p:ext uri="{BB962C8B-B14F-4D97-AF65-F5344CB8AC3E}">
        <p14:creationId xmlns:p14="http://schemas.microsoft.com/office/powerpoint/2010/main" val="34407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字幕 10">
            <a:extLst>
              <a:ext uri="{FF2B5EF4-FFF2-40B4-BE49-F238E27FC236}">
                <a16:creationId xmlns:a16="http://schemas.microsoft.com/office/drawing/2014/main" id="{215BCB95-0162-4E68-BBCD-47C49F9796DB}"/>
              </a:ext>
            </a:extLst>
          </p:cNvPr>
          <p:cNvSpPr txBox="1">
            <a:spLocks/>
          </p:cNvSpPr>
          <p:nvPr/>
        </p:nvSpPr>
        <p:spPr>
          <a:xfrm>
            <a:off x="0" y="2529000"/>
            <a:ext cx="9143999" cy="4329000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216000" tIns="360000" rIns="46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algn="just">
              <a:lnSpc>
                <a:spcPct val="120000"/>
              </a:lnSpc>
              <a:spcBef>
                <a:spcPts val="4200"/>
              </a:spcBef>
              <a:tabLst>
                <a:tab pos="444500" algn="l"/>
                <a:tab pos="1427163" algn="l"/>
                <a:tab pos="8610600" algn="l"/>
              </a:tabLst>
            </a:pPr>
            <a:r>
              <a:rPr lang="en-US" altLang="ja-JP" sz="4000" b="1" u="dotted" kern="0" dirty="0">
                <a:cs typeface="Arial" panose="020B0604020202020204" pitchFamily="34" charset="0"/>
              </a:rPr>
              <a:t>Yuki</a:t>
            </a:r>
            <a:r>
              <a:rPr lang="en-US" altLang="ja-JP" sz="4000" b="1" kern="0" dirty="0">
                <a:cs typeface="Arial" panose="020B0604020202020204" pitchFamily="34" charset="0"/>
              </a:rPr>
              <a:t> has been to </a:t>
            </a:r>
            <a:r>
              <a:rPr lang="en-US" altLang="ja-JP" sz="4000" b="1" u="dotted" kern="0" dirty="0">
                <a:cs typeface="Arial" panose="020B0604020202020204" pitchFamily="34" charset="0"/>
              </a:rPr>
              <a:t>Okinawa twice with her family</a:t>
            </a:r>
            <a:r>
              <a:rPr lang="en-US" altLang="ja-JP" sz="4000" b="1" kern="0" dirty="0">
                <a:cs typeface="Arial" panose="020B0604020202020204" pitchFamily="34" charset="0"/>
              </a:rPr>
              <a:t>. </a:t>
            </a:r>
          </a:p>
          <a:p>
            <a:pPr marL="266700" algn="just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  <a:tab pos="8610600" algn="l"/>
              </a:tabLst>
            </a:pPr>
            <a:r>
              <a:rPr lang="en-US" altLang="ja-JP" sz="4000" b="1" u="dotted" kern="0" dirty="0">
                <a:cs typeface="Arial" panose="020B0604020202020204" pitchFamily="34" charset="0"/>
              </a:rPr>
              <a:t>She visited </a:t>
            </a:r>
            <a:r>
              <a:rPr lang="en-US" altLang="ja-JP" sz="4000" b="1" u="dotted" kern="0" dirty="0" err="1">
                <a:cs typeface="Arial" panose="020B0604020202020204" pitchFamily="34" charset="0"/>
              </a:rPr>
              <a:t>Churaumi</a:t>
            </a:r>
            <a:r>
              <a:rPr lang="en-US" altLang="ja-JP" sz="4000" b="1" u="dotted" kern="0" dirty="0">
                <a:cs typeface="Arial" panose="020B0604020202020204" pitchFamily="34" charset="0"/>
              </a:rPr>
              <a:t> Aquarium and </a:t>
            </a:r>
            <a:r>
              <a:rPr lang="en-US" altLang="ja-JP" sz="4000" b="1" u="dotted" kern="0" dirty="0" err="1">
                <a:cs typeface="Arial" panose="020B0604020202020204" pitchFamily="34" charset="0"/>
              </a:rPr>
              <a:t>Manza</a:t>
            </a:r>
            <a:r>
              <a:rPr lang="en-US" altLang="ja-JP" sz="4000" b="1" u="dotted" kern="0" dirty="0">
                <a:cs typeface="Arial" panose="020B0604020202020204" pitchFamily="34" charset="0"/>
              </a:rPr>
              <a:t> Beach</a:t>
            </a:r>
            <a:r>
              <a:rPr lang="en-US" altLang="ja-JP" sz="4000" b="1" kern="0" dirty="0">
                <a:cs typeface="Arial" panose="020B0604020202020204" pitchFamily="34" charset="0"/>
              </a:rPr>
              <a:t>.</a:t>
            </a:r>
            <a:endParaRPr lang="en-US" altLang="ja-JP" sz="40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B0ABAA-C1DF-40A0-A69F-752D518D55D4}"/>
              </a:ext>
            </a:extLst>
          </p:cNvPr>
          <p:cNvSpPr txBox="1"/>
          <p:nvPr/>
        </p:nvSpPr>
        <p:spPr>
          <a:xfrm>
            <a:off x="0" y="1120736"/>
            <a:ext cx="9144000" cy="1261884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tabLst>
                <a:tab pos="4754563" algn="l"/>
              </a:tabLst>
            </a:pP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Make a presentation.</a:t>
            </a:r>
          </a:p>
          <a:p>
            <a:pPr>
              <a:tabLst>
                <a:tab pos="1119188" algn="l"/>
                <a:tab pos="4754563" algn="l"/>
              </a:tabLst>
            </a:pP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で得た情報をもとに，パートナーが行ったことのある場所について発表し，ほかの生徒はそのパートナーに質問をしよう）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298046-EF20-4A1E-96FC-3DF14554F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4" y="2543545"/>
            <a:ext cx="1049515" cy="356835"/>
          </a:xfrm>
          <a:prstGeom prst="rect">
            <a:avLst/>
          </a:prstGeom>
          <a:effectLst>
            <a:outerShdw blurRad="50800" dist="38100" dir="16200000" rotWithShape="0">
              <a:srgbClr val="FFC000">
                <a:alpha val="40000"/>
              </a:srgbClr>
            </a:outerShdw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DDB647-E90F-49AE-8DF4-29D146E80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0" y="1620115"/>
            <a:ext cx="892710" cy="2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7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32E39DA-2E48-4207-BD5E-D392CCA7D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000" y="792163"/>
            <a:ext cx="8890000" cy="2528887"/>
          </a:xfrm>
          <a:prstGeom prst="rect">
            <a:avLst/>
          </a:prstGeom>
          <a:solidFill>
            <a:srgbClr val="FCE3E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288000" tIns="360000" anchor="t">
            <a:normAutofit/>
          </a:bodyPr>
          <a:lstStyle/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en-US" altLang="ja-JP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the statements, and put the pictures in the correct order.</a:t>
            </a:r>
            <a:endParaRPr lang="en-US" altLang="ja-JP" dirty="0"/>
          </a:p>
          <a:p>
            <a:pPr marL="534988" indent="0">
              <a:buNone/>
            </a:pPr>
            <a:r>
              <a:rPr lang="en-US" altLang="ja-JP" dirty="0">
                <a:solidFill>
                  <a:srgbClr val="F26657"/>
                </a:solidFill>
              </a:rPr>
              <a:t>-Answer-</a:t>
            </a:r>
          </a:p>
          <a:p>
            <a:pPr marL="534988" indent="180975" defTabSz="911225">
              <a:tabLst>
                <a:tab pos="1163638" algn="l"/>
                <a:tab pos="1790700" algn="l"/>
                <a:tab pos="2600325" algn="l"/>
                <a:tab pos="3228975" algn="l"/>
                <a:tab pos="4217988" algn="l"/>
                <a:tab pos="4845050" algn="l"/>
                <a:tab pos="5829300" algn="l"/>
                <a:tab pos="6456363" algn="l"/>
              </a:tabLst>
            </a:pPr>
            <a:r>
              <a:rPr lang="en-US" altLang="ja-JP" u="sng" dirty="0"/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	</a:t>
            </a:r>
            <a:r>
              <a:rPr lang="ja-JP" altLang="en-US" dirty="0">
                <a:uFill>
                  <a:solidFill>
                    <a:schemeClr val="tx1"/>
                  </a:solidFill>
                </a:uFill>
              </a:rPr>
              <a:t>⇒</a:t>
            </a:r>
            <a:r>
              <a:rPr lang="en-US" altLang="ja-JP" u="sng" dirty="0"/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	</a:t>
            </a:r>
            <a:r>
              <a:rPr lang="ja-JP" altLang="en-US" dirty="0">
                <a:uFill>
                  <a:solidFill>
                    <a:schemeClr val="tx1"/>
                  </a:solidFill>
                </a:uFill>
              </a:rPr>
              <a:t> ⇒ </a:t>
            </a:r>
            <a:r>
              <a:rPr lang="en-US" altLang="ja-JP" u="sng" dirty="0"/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	</a:t>
            </a:r>
            <a:r>
              <a:rPr lang="ja-JP" altLang="en-US" dirty="0">
                <a:uFill>
                  <a:solidFill>
                    <a:schemeClr val="tx1"/>
                  </a:solidFill>
                </a:uFill>
              </a:rPr>
              <a:t> ⇒ </a:t>
            </a:r>
            <a:r>
              <a:rPr lang="en-US" altLang="ja-JP" u="sng" dirty="0"/>
              <a:t>	</a:t>
            </a:r>
            <a:r>
              <a:rPr lang="en-US" altLang="ja-JP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	</a:t>
            </a:r>
            <a:endParaRPr lang="en-US" altLang="ja-JP" dirty="0">
              <a:solidFill>
                <a:srgbClr val="F5E1DF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97C87EF-A1AF-4C5C-A50A-B3B6744B6FB7}"/>
              </a:ext>
            </a:extLst>
          </p:cNvPr>
          <p:cNvSpPr txBox="1">
            <a:spLocks/>
          </p:cNvSpPr>
          <p:nvPr/>
        </p:nvSpPr>
        <p:spPr>
          <a:xfrm>
            <a:off x="127000" y="3315600"/>
            <a:ext cx="8890000" cy="3428100"/>
          </a:xfrm>
          <a:prstGeom prst="rect">
            <a:avLst/>
          </a:prstGeom>
          <a:solidFill>
            <a:srgbClr val="FBCAC5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0000" tIns="45720" rIns="144000" bIns="144000" rtlCol="0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446088">
              <a:buNone/>
            </a:pPr>
            <a:r>
              <a:rPr lang="en-US" altLang="ja-JP" dirty="0">
                <a:solidFill>
                  <a:srgbClr val="F26657"/>
                </a:solidFill>
              </a:rPr>
              <a:t>-Script-</a:t>
            </a:r>
          </a:p>
          <a:p>
            <a:pPr marL="889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ja-JP" sz="2600" dirty="0"/>
              <a:t>Ken and his family went to Australia this spring vacation. </a:t>
            </a:r>
            <a:br>
              <a:rPr lang="en-US" altLang="ja-JP" sz="2600" dirty="0"/>
            </a:br>
            <a:r>
              <a:rPr lang="en-US" altLang="ja-JP" sz="2600" dirty="0"/>
              <a:t>First, they went to the Opera House in Sydney. </a:t>
            </a:r>
            <a:br>
              <a:rPr lang="en-US" altLang="ja-JP" sz="2600" dirty="0"/>
            </a:br>
            <a:r>
              <a:rPr lang="en-US" altLang="ja-JP" sz="2600" dirty="0"/>
              <a:t>Then, they moved to the Gold Coast and walked on a beautiful beach. </a:t>
            </a:r>
            <a:br>
              <a:rPr lang="en-US" altLang="ja-JP" sz="2600" dirty="0"/>
            </a:br>
            <a:r>
              <a:rPr lang="en-US" altLang="ja-JP" sz="2600" dirty="0"/>
              <a:t>After that, they enjoyed watching some koalas. </a:t>
            </a:r>
            <a:br>
              <a:rPr lang="en-US" altLang="ja-JP" sz="2600" dirty="0"/>
            </a:br>
            <a:r>
              <a:rPr lang="en-US" altLang="ja-JP" sz="2600" dirty="0"/>
              <a:t>On the last day, they bought some souvenirs at the local market.</a:t>
            </a:r>
            <a:endParaRPr lang="ja-JP" altLang="ja-JP" sz="2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4AA223-E7A3-4906-BF59-3BBB90D43A53}"/>
              </a:ext>
            </a:extLst>
          </p:cNvPr>
          <p:cNvSpPr/>
          <p:nvPr/>
        </p:nvSpPr>
        <p:spPr>
          <a:xfrm>
            <a:off x="127000" y="791544"/>
            <a:ext cx="8890000" cy="2529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60000" rtlCol="0" anchor="t" anchorCtr="0"/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1" lang="en-US" altLang="ja-JP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Listen to the statements, and put the pictures in the correct order.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5349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26657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-Answer-</a:t>
            </a:r>
          </a:p>
          <a:p>
            <a:pPr marL="534988" marR="0" lvl="0" indent="180975" algn="l" defTabSz="91122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3638" algn="l"/>
                <a:tab pos="1790700" algn="l"/>
                <a:tab pos="2600325" algn="l"/>
                <a:tab pos="3228975" algn="l"/>
                <a:tab pos="4217988" algn="l"/>
                <a:tab pos="4845050" algn="l"/>
                <a:tab pos="5829300" algn="l"/>
                <a:tab pos="6456363" algn="l"/>
              </a:tabLst>
              <a:defRPr/>
            </a:pP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3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⇒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4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 ⇒ 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2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 ⇒ 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prstClr val="black"/>
                  </a:solidFill>
                </a:uFill>
                <a:latin typeface="Calibri"/>
                <a:ea typeface="ＭＳ Ｐゴシック"/>
                <a:cs typeface="+mn-cs"/>
              </a:rPr>
              <a:t>1	</a:t>
            </a:r>
            <a:endParaRPr kumimoji="1" lang="ja-JP" altLang="en-US" dirty="0"/>
          </a:p>
        </p:txBody>
      </p:sp>
      <p:pic>
        <p:nvPicPr>
          <p:cNvPr id="2" name="CD1-Tr62n-64k">
            <a:hlinkClick r:id="" action="ppaction://media"/>
            <a:extLst>
              <a:ext uri="{FF2B5EF4-FFF2-40B4-BE49-F238E27FC236}">
                <a16:creationId xmlns:a16="http://schemas.microsoft.com/office/drawing/2014/main" id="{A06FB952-B74F-4ED0-8253-14164047D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108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8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字幕 10">
            <a:extLst>
              <a:ext uri="{FF2B5EF4-FFF2-40B4-BE49-F238E27FC236}">
                <a16:creationId xmlns:a16="http://schemas.microsoft.com/office/drawing/2014/main" id="{3D71E205-CE88-4F22-8933-66A53EA671CD}"/>
              </a:ext>
            </a:extLst>
          </p:cNvPr>
          <p:cNvSpPr txBox="1">
            <a:spLocks/>
          </p:cNvSpPr>
          <p:nvPr/>
        </p:nvSpPr>
        <p:spPr>
          <a:xfrm>
            <a:off x="0" y="2169001"/>
            <a:ext cx="9144000" cy="2519998"/>
          </a:xfrm>
          <a:prstGeom prst="rect">
            <a:avLst/>
          </a:prstGeom>
          <a:solidFill>
            <a:srgbClr val="FBE3B6"/>
          </a:solidFill>
          <a:effectLst>
            <a:softEdge rad="190500"/>
          </a:effectLst>
        </p:spPr>
        <p:txBody>
          <a:bodyPr vert="horz" lIns="324000" tIns="45720" rIns="216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tabLst>
                <a:tab pos="444500" algn="l"/>
                <a:tab pos="1427163" algn="l"/>
              </a:tabLst>
            </a:pPr>
            <a:r>
              <a:rPr lang="en-US" altLang="ja-JP" sz="32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Have you ever done anything unusual or special, such as riding a horse or windsurfing during a trip?</a:t>
            </a:r>
            <a:endParaRPr lang="ja-JP" altLang="en-US" sz="32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97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字幕 10">
            <a:extLst>
              <a:ext uri="{FF2B5EF4-FFF2-40B4-BE49-F238E27FC236}">
                <a16:creationId xmlns:a16="http://schemas.microsoft.com/office/drawing/2014/main" id="{173105AF-E3EF-438E-A05D-B6A0CF2810F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349500"/>
            <a:ext cx="9144000" cy="2744788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52000" tIns="504000" rIns="216000" anchor="t">
            <a:normAutofit/>
          </a:bodyPr>
          <a:lstStyle/>
          <a:p>
            <a:pPr marL="0" indent="0" algn="l" defTabSz="963613">
              <a:lnSpc>
                <a:spcPct val="120000"/>
              </a:lnSpc>
              <a:buNone/>
              <a:tabLst>
                <a:tab pos="444500" algn="l"/>
                <a:tab pos="1427163" algn="l"/>
              </a:tabLst>
            </a:pPr>
            <a:r>
              <a:rPr lang="en-US" altLang="ja-JP" sz="4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rgbClr val="F5822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</a:t>
            </a:r>
            <a:r>
              <a:rPr lang="ja-JP" altLang="en-US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4000" b="1" dirty="0">
                <a:solidFill>
                  <a:srgbClr val="F5822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endParaRPr lang="ja-JP" altLang="en-US" sz="4000" dirty="0">
              <a:solidFill>
                <a:srgbClr val="FF0000">
                  <a:alpha val="0"/>
                </a:srgb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" name="字幕 10">
            <a:extLst>
              <a:ext uri="{FF2B5EF4-FFF2-40B4-BE49-F238E27FC236}">
                <a16:creationId xmlns:a16="http://schemas.microsoft.com/office/drawing/2014/main" id="{D7924301-2618-40C9-B102-D87121269E1B}"/>
              </a:ext>
            </a:extLst>
          </p:cNvPr>
          <p:cNvSpPr txBox="1">
            <a:spLocks/>
          </p:cNvSpPr>
          <p:nvPr/>
        </p:nvSpPr>
        <p:spPr>
          <a:xfrm>
            <a:off x="-1065" y="2349001"/>
            <a:ext cx="9144000" cy="2744999"/>
          </a:xfrm>
          <a:prstGeom prst="rect">
            <a:avLst/>
          </a:prstGeom>
          <a:solidFill>
            <a:srgbClr val="6893AE">
              <a:alpha val="0"/>
            </a:srgbClr>
          </a:solidFill>
          <a:effectLst>
            <a:softEdge rad="190500"/>
          </a:effectLst>
        </p:spPr>
        <p:txBody>
          <a:bodyPr vert="horz" lIns="252000" tIns="50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63613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4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rgbClr val="F5822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	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4000" b="1" dirty="0">
                <a:solidFill>
                  <a:srgbClr val="F58221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endParaRPr lang="ja-JP" altLang="en-US" sz="4000" dirty="0">
              <a:ea typeface="ＭＳ Ｐゴシック" panose="020B0600070205080204" pitchFamily="50" charset="-128"/>
            </a:endParaRPr>
          </a:p>
        </p:txBody>
      </p:sp>
      <p:pic>
        <p:nvPicPr>
          <p:cNvPr id="3" name="CD1-Tr75nq-xtd-64k">
            <a:hlinkClick r:id="" action="ppaction://media"/>
            <a:extLst>
              <a:ext uri="{FF2B5EF4-FFF2-40B4-BE49-F238E27FC236}">
                <a16:creationId xmlns:a16="http://schemas.microsoft.com/office/drawing/2014/main" id="{225EAAE2-5DDB-4E9D-AC8B-9F2145D0C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8000" tIns="72000" rIns="216000">
            <a:noAutofit/>
          </a:bodyPr>
          <a:lstStyle/>
          <a:p>
            <a:pPr marL="955675" indent="-955675" algn="just">
              <a:lnSpc>
                <a:spcPct val="90000"/>
              </a:lnSpc>
              <a:spcBef>
                <a:spcPts val="300"/>
              </a:spcBef>
              <a:tabLst/>
            </a:pPr>
            <a:r>
              <a:rPr lang="en-US" altLang="ja-JP" sz="26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sz="2600" b="1" dirty="0">
                <a:solidFill>
                  <a:srgbClr val="0070C0"/>
                </a:solidFill>
              </a:rPr>
              <a:t>	</a:t>
            </a:r>
            <a:r>
              <a:rPr lang="en-US" altLang="ja-JP" sz="3300" dirty="0"/>
              <a:t>Emma. How was your vacation?</a:t>
            </a:r>
            <a:endParaRPr lang="en-US" altLang="ja-JP" sz="3300" dirty="0">
              <a:latin typeface="Century" panose="02040604050505020304" pitchFamily="18" charset="0"/>
            </a:endParaRPr>
          </a:p>
          <a:p>
            <a:pPr marL="955675" indent="-955675" algn="just">
              <a:lnSpc>
                <a:spcPct val="90000"/>
              </a:lnSpc>
              <a:spcBef>
                <a:spcPts val="300"/>
              </a:spcBef>
              <a:tabLst/>
            </a:pPr>
            <a:r>
              <a:rPr lang="en-US" altLang="ja-JP" sz="26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Emma:</a:t>
            </a:r>
            <a:r>
              <a:rPr lang="en-US" altLang="ja-JP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300" dirty="0"/>
              <a:t>It was wonderful! I visited my aunt in Singapore.</a:t>
            </a:r>
            <a:endParaRPr lang="en-US" altLang="ja-JP" sz="3300" dirty="0">
              <a:latin typeface="Century" panose="02040604050505020304" pitchFamily="18" charset="0"/>
            </a:endParaRPr>
          </a:p>
          <a:p>
            <a:pPr marL="955675" indent="-955675" algn="just">
              <a:lnSpc>
                <a:spcPct val="90000"/>
              </a:lnSpc>
              <a:spcBef>
                <a:spcPts val="300"/>
              </a:spcBef>
              <a:tabLst/>
            </a:pPr>
            <a:r>
              <a:rPr lang="en-US" altLang="ja-JP" sz="26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300" dirty="0"/>
              <a:t>Really? What did you do there?</a:t>
            </a:r>
            <a:endParaRPr lang="en-US" altLang="ja-JP" sz="3300" dirty="0">
              <a:latin typeface="Century" panose="02040604050505020304" pitchFamily="18" charset="0"/>
            </a:endParaRPr>
          </a:p>
          <a:p>
            <a:pPr marL="955675" marR="0" lvl="0" indent="-955675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6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Emma:</a:t>
            </a:r>
            <a:r>
              <a:rPr lang="en-US" altLang="ja-JP" sz="2600" b="1" dirty="0">
                <a:solidFill>
                  <a:srgbClr val="0070C0"/>
                </a:solidFill>
              </a:rPr>
              <a:t>	</a:t>
            </a:r>
            <a:r>
              <a:rPr lang="en-US" altLang="ja-JP" sz="3300" dirty="0"/>
              <a:t>Well, I saw the National Day Parade. That was really great!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Ｐゴシック"/>
              <a:cs typeface="+mn-cs"/>
            </a:endParaRPr>
          </a:p>
          <a:p>
            <a:pPr marL="955675" marR="0" lvl="0" indent="-955675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4527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Ken: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 that like a festival?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Ｐゴシック"/>
              <a:cs typeface="+mn-cs"/>
            </a:endParaRPr>
          </a:p>
          <a:p>
            <a:pPr marL="955675" marR="0" lvl="0" indent="-955675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FF2745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</a:rPr>
              <a:t>Emma: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	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Yes. There are parades, wonderful dance performances, and fireworks in the evening!</a:t>
            </a:r>
            <a:r>
              <a:rPr lang="ja-JP" altLang="en-US" sz="33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300" dirty="0">
                <a:solidFill>
                  <a:prstClr val="black"/>
                </a:solidFill>
                <a:latin typeface="Calibri"/>
                <a:ea typeface="ＭＳ Ｐゴシック"/>
              </a:rPr>
              <a:t>How about you? Did you go anywhere during the vacation?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Ｐゴシック"/>
              <a:cs typeface="+mn-cs"/>
            </a:endParaRPr>
          </a:p>
          <a:p>
            <a:pPr marL="955675" marR="0" lvl="0" indent="-955675" algn="just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4527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Ken:</a:t>
            </a:r>
            <a: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	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Yes, I went to Aomori with my family.</a:t>
            </a:r>
            <a:endParaRPr lang="ja-JP" altLang="en-US" sz="3300" dirty="0">
              <a:latin typeface="Century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0D90FC-EC48-4723-BF30-E430954D340D}"/>
              </a:ext>
            </a:extLst>
          </p:cNvPr>
          <p:cNvSpPr txBox="1"/>
          <p:nvPr/>
        </p:nvSpPr>
        <p:spPr>
          <a:xfrm>
            <a:off x="0" y="468928"/>
            <a:ext cx="9144000" cy="488201"/>
          </a:xfrm>
          <a:prstGeom prst="rect">
            <a:avLst/>
          </a:prstGeom>
          <a:noFill/>
        </p:spPr>
        <p:txBody>
          <a:bodyPr wrap="square" lIns="108000" tIns="72000" rtlCol="0">
            <a:spAutoFit/>
          </a:bodyPr>
          <a:lstStyle/>
          <a:p>
            <a:pPr marL="177800" indent="-177800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-Script-</a:t>
            </a:r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CD1-Tr75nq-xtd-64k">
            <a:hlinkClick r:id="" action="ppaction://media"/>
            <a:extLst>
              <a:ext uri="{FF2B5EF4-FFF2-40B4-BE49-F238E27FC236}">
                <a16:creationId xmlns:a16="http://schemas.microsoft.com/office/drawing/2014/main" id="{D5FF0366-FC41-4AB3-ABDE-73A461F86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767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字幕 10">
            <a:extLst>
              <a:ext uri="{FF2B5EF4-FFF2-40B4-BE49-F238E27FC236}">
                <a16:creationId xmlns:a16="http://schemas.microsoft.com/office/drawing/2014/main" id="{5D1A1E74-2A0C-42EB-85BF-9937D6A5AF11}"/>
              </a:ext>
            </a:extLst>
          </p:cNvPr>
          <p:cNvSpPr txBox="1">
            <a:spLocks/>
          </p:cNvSpPr>
          <p:nvPr/>
        </p:nvSpPr>
        <p:spPr>
          <a:xfrm>
            <a:off x="0" y="1346965"/>
            <a:ext cx="9144000" cy="5511035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52000" tIns="720000" rIns="216000" bIns="1080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363" indent="-487363" algn="l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3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-Script-</a:t>
            </a:r>
          </a:p>
          <a:p>
            <a:pPr marL="487363" indent="-395288" algn="l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000" dirty="0"/>
              <a:t>True or false?</a:t>
            </a:r>
          </a:p>
          <a:p>
            <a:pPr marL="487363" indent="-395288" algn="l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3200" dirty="0"/>
              <a:t>1. Emma enjoyed the National Day Parade in Singapore. </a:t>
            </a:r>
          </a:p>
          <a:p>
            <a:pPr marL="490538" indent="-398463" algn="l">
              <a:lnSpc>
                <a:spcPct val="120000"/>
              </a:lnSpc>
              <a:spcBef>
                <a:spcPts val="600"/>
              </a:spcBef>
              <a:tabLst>
                <a:tab pos="1074738" algn="l"/>
                <a:tab pos="1427163" algn="l"/>
              </a:tabLst>
            </a:pPr>
            <a:r>
              <a:rPr lang="en-US" altLang="ja-JP" sz="3200" dirty="0"/>
              <a:t>2. Ken went to a festival in Singapore, too. 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7798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2830" y="1050878"/>
            <a:ext cx="8898340" cy="5739027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44000" tIns="324000" rIns="144000">
            <a:noAutofit/>
          </a:bodyPr>
          <a:lstStyle/>
          <a:p>
            <a:pPr algn="just">
              <a:lnSpc>
                <a:spcPct val="50000"/>
              </a:lnSpc>
              <a:spcBef>
                <a:spcPts val="600"/>
              </a:spcBef>
              <a:tabLst>
                <a:tab pos="1160463" algn="l"/>
                <a:tab pos="1349375" algn="l"/>
                <a:tab pos="1887538" algn="l"/>
              </a:tabLst>
            </a:pPr>
            <a:r>
              <a:rPr lang="en-US" altLang="ja-JP" sz="4400" b="1" dirty="0">
                <a:solidFill>
                  <a:srgbClr val="F2665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 to Aomori</a:t>
            </a:r>
            <a:endParaRPr lang="en-US" altLang="ja-JP" sz="4200" b="1" dirty="0">
              <a:solidFill>
                <a:srgbClr val="F266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tabLst/>
            </a:pPr>
            <a:r>
              <a:rPr lang="en-US" altLang="ja-JP" sz="4200" dirty="0">
                <a:latin typeface="Calibri" panose="020F0502020204030204" pitchFamily="34" charset="0"/>
                <a:cs typeface="Calibri" panose="020F0502020204030204" pitchFamily="34" charset="0"/>
              </a:rPr>
              <a:t>I traveled to Aomori with my family last summer. We enjoyed our trip very much because we </a:t>
            </a:r>
            <a:r>
              <a:rPr lang="en-US" altLang="ja-JP" sz="4200" b="1" dirty="0">
                <a:latin typeface="Calibri" panose="020F0502020204030204" pitchFamily="34" charset="0"/>
                <a:cs typeface="Calibri" panose="020F0502020204030204" pitchFamily="34" charset="0"/>
              </a:rPr>
              <a:t>had wanted</a:t>
            </a:r>
            <a:r>
              <a:rPr lang="en-US" altLang="ja-JP" sz="4200" dirty="0">
                <a:latin typeface="Calibri" panose="020F0502020204030204" pitchFamily="34" charset="0"/>
                <a:cs typeface="Calibri" panose="020F0502020204030204" pitchFamily="34" charset="0"/>
              </a:rPr>
              <a:t> to see the </a:t>
            </a:r>
            <a:r>
              <a:rPr lang="en-US" altLang="ja-JP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Nebuta</a:t>
            </a:r>
            <a:r>
              <a:rPr lang="en-US" altLang="ja-JP" sz="4200" dirty="0">
                <a:latin typeface="Calibri" panose="020F0502020204030204" pitchFamily="34" charset="0"/>
                <a:cs typeface="Calibri" panose="020F0502020204030204" pitchFamily="34" charset="0"/>
              </a:rPr>
              <a:t> Festival for many years. I was impressed by the big lantern floats. I </a:t>
            </a:r>
            <a:r>
              <a:rPr lang="en-US" altLang="ja-JP" sz="4200" b="1" dirty="0">
                <a:latin typeface="Calibri" panose="020F0502020204030204" pitchFamily="34" charset="0"/>
                <a:cs typeface="Calibri" panose="020F0502020204030204" pitchFamily="34" charset="0"/>
              </a:rPr>
              <a:t>have been planning</a:t>
            </a:r>
            <a:r>
              <a:rPr lang="en-US" altLang="ja-JP" sz="4200" dirty="0">
                <a:latin typeface="Calibri" panose="020F0502020204030204" pitchFamily="34" charset="0"/>
                <a:cs typeface="Calibri" panose="020F0502020204030204" pitchFamily="34" charset="0"/>
              </a:rPr>
              <a:t> to visit Aomori again since I came back home.</a:t>
            </a:r>
            <a:endParaRPr lang="ja-JP" alt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3FF2343-F9A8-4994-B916-0AAAB5F9D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" y="526522"/>
            <a:ext cx="8909050" cy="513051"/>
          </a:xfrm>
          <a:prstGeom prst="rect">
            <a:avLst/>
          </a:prstGeom>
        </p:spPr>
      </p:pic>
      <p:pic>
        <p:nvPicPr>
          <p:cNvPr id="6" name="CD1-Tr77nnn-64k">
            <a:hlinkClick r:id="" action="ppaction://media"/>
            <a:extLst>
              <a:ext uri="{FF2B5EF4-FFF2-40B4-BE49-F238E27FC236}">
                <a16:creationId xmlns:a16="http://schemas.microsoft.com/office/drawing/2014/main" id="{3821563F-E0DA-46EB-AFAD-31DC9DE483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3FF2343-F9A8-4994-B916-0AAAB5F9D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0" y="526522"/>
            <a:ext cx="8909050" cy="513051"/>
          </a:xfrm>
          <a:prstGeom prst="rect">
            <a:avLst/>
          </a:prstGeom>
        </p:spPr>
      </p:pic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AC9E2D7D-2911-4092-AB35-BBAF9F11F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30" y="1050878"/>
            <a:ext cx="8898340" cy="5739027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44000" tIns="396000" rIns="144000">
            <a:noAutofit/>
          </a:bodyPr>
          <a:lstStyle/>
          <a:p>
            <a:pPr marL="808038" marR="0" lvl="0" indent="-808038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60463" algn="l"/>
                <a:tab pos="1349375" algn="l"/>
                <a:tab pos="1887538" algn="l"/>
              </a:tabLst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26657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青森への旅行</a:t>
            </a:r>
            <a:endParaRPr kumimoji="1" lang="en-US" altLang="ja-JP" sz="4200" b="1" i="0" u="none" strike="noStrike" kern="1200" cap="none" spc="0" normalizeH="0" baseline="0" noProof="0" dirty="0">
              <a:ln>
                <a:noFill/>
              </a:ln>
              <a:solidFill>
                <a:srgbClr val="F26657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去年の夏，私は家族といっしょに青森に</a:t>
            </a:r>
            <a:b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行きました。 何年もずっとねぶた祭を</a:t>
            </a:r>
            <a:b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見たいと思っていたので，私たちは旅行をとても楽しみました。私は大きな山車灯籠に感動しました！ 家に帰ってきて以来，</a:t>
            </a:r>
            <a:b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</a:br>
            <a:r>
              <a:rPr kumimoji="1" lang="ja-JP" alt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また青森に行くことを計画しています。</a:t>
            </a:r>
            <a:endParaRPr lang="ja-JP" altLang="en-US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46F371-1707-4985-B215-D3D949CD75F9}"/>
              </a:ext>
            </a:extLst>
          </p:cNvPr>
          <p:cNvSpPr txBox="1"/>
          <p:nvPr/>
        </p:nvSpPr>
        <p:spPr>
          <a:xfrm>
            <a:off x="6718300" y="4199586"/>
            <a:ext cx="82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dirty="0"/>
              <a:t>だし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B92907-CBD9-42AA-AFE9-FC73B85E87CE}"/>
              </a:ext>
            </a:extLst>
          </p:cNvPr>
          <p:cNvSpPr txBox="1"/>
          <p:nvPr/>
        </p:nvSpPr>
        <p:spPr>
          <a:xfrm>
            <a:off x="7569200" y="419958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600" dirty="0"/>
              <a:t>とうろう</a:t>
            </a:r>
          </a:p>
        </p:txBody>
      </p:sp>
    </p:spTree>
    <p:extLst>
      <p:ext uri="{BB962C8B-B14F-4D97-AF65-F5344CB8AC3E}">
        <p14:creationId xmlns:p14="http://schemas.microsoft.com/office/powerpoint/2010/main" val="3004326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字幕 10">
            <a:extLst>
              <a:ext uri="{FF2B5EF4-FFF2-40B4-BE49-F238E27FC236}">
                <a16:creationId xmlns:a16="http://schemas.microsoft.com/office/drawing/2014/main" id="{410DCE1C-A3C6-465D-9D82-7D71DBCA67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2000"/>
            <a:ext cx="9144000" cy="4826000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52000" tIns="396000" rIns="216000" anchor="t">
            <a:normAutofit/>
          </a:bodyPr>
          <a:lstStyle/>
          <a:p>
            <a:pPr marL="266700" indent="-26670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427163" algn="l"/>
              </a:tabLst>
            </a:pPr>
            <a:r>
              <a:rPr lang="en-US" altLang="ja-JP" sz="4000" b="1" dirty="0">
                <a:cs typeface="Arial" panose="020B0604020202020204" pitchFamily="34" charset="0"/>
              </a:rPr>
              <a:t>What is the main topic of this passage?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F9E8650-AC78-426A-9870-56FF35F83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7" y="2035605"/>
            <a:ext cx="1995695" cy="358395"/>
          </a:xfrm>
          <a:prstGeom prst="rect">
            <a:avLst/>
          </a:prstGeom>
        </p:spPr>
      </p:pic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2814" y="3429000"/>
            <a:ext cx="9143999" cy="3429001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lvl="0" indent="-330200" algn="l">
              <a:lnSpc>
                <a:spcPct val="100000"/>
              </a:lnSpc>
              <a:spcBef>
                <a:spcPts val="0"/>
              </a:spcBef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cs typeface="Arial" panose="020B0604020202020204" pitchFamily="34" charset="0"/>
              </a:rPr>
              <a:t>					</a:t>
            </a:r>
            <a:endParaRPr lang="en-US" altLang="ja-JP" sz="36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736600" lvl="0" indent="-469900" algn="l">
              <a:lnSpc>
                <a:spcPct val="114000"/>
              </a:lnSpc>
              <a:spcBef>
                <a:spcPts val="1600"/>
              </a:spcBef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2800" b="1" dirty="0">
                <a:solidFill>
                  <a:srgbClr val="00ABE5"/>
                </a:solidFill>
                <a:latin typeface="ＭＳ Ｐゴシック"/>
                <a:cs typeface="Arial" panose="020B0604020202020204" pitchFamily="34" charset="0"/>
              </a:rPr>
              <a:t>⇒</a:t>
            </a:r>
            <a:r>
              <a:rPr lang="ja-JP" altLang="en-US" sz="2800" b="1" dirty="0">
                <a:solidFill>
                  <a:srgbClr val="FF0000"/>
                </a:solidFill>
                <a:latin typeface="ＭＳ Ｐゴシック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solidFill>
                  <a:prstClr val="black"/>
                </a:solidFill>
                <a:cs typeface="Arial" panose="020B0604020202020204" pitchFamily="34" charset="0"/>
              </a:rPr>
              <a:t>main topic</a:t>
            </a:r>
            <a:r>
              <a:rPr lang="en-US" altLang="ja-JP" sz="275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ja-JP" altLang="en-US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  <a:t>（主題）とは，</a:t>
            </a:r>
            <a:br>
              <a:rPr lang="en-US" altLang="ja-JP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</a:br>
            <a:r>
              <a:rPr lang="ja-JP" altLang="en-US" sz="2750" dirty="0">
                <a:solidFill>
                  <a:prstClr val="black"/>
                </a:solidFill>
                <a:latin typeface="ＭＳ Ｐゴシック"/>
                <a:cs typeface="Arial" panose="020B0604020202020204" pitchFamily="34" charset="0"/>
              </a:rPr>
              <a:t>パラグラフの中心となる題材・テーマのことを言います。</a:t>
            </a:r>
            <a:endParaRPr lang="en-US" altLang="ja-JP" sz="2750" dirty="0">
              <a:solidFill>
                <a:prstClr val="black"/>
              </a:solidFill>
              <a:latin typeface="ＭＳ Ｐゴシック"/>
              <a:cs typeface="Arial" panose="020B0604020202020204" pitchFamily="34" charset="0"/>
            </a:endParaRP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-5629" y="3429000"/>
            <a:ext cx="9143999" cy="3429001"/>
          </a:xfrm>
          <a:prstGeom prst="rect">
            <a:avLst/>
          </a:prstGeom>
          <a:solidFill>
            <a:srgbClr val="BDD3E3"/>
          </a:solidFill>
          <a:effectLst>
            <a:softEdge rad="190500"/>
          </a:effectLst>
        </p:spPr>
        <p:txBody>
          <a:bodyPr vert="horz" lIns="216000" tIns="324000" rIns="180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330200" algn="l">
              <a:lnSpc>
                <a:spcPct val="100000"/>
              </a:lnSpc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Ken's trip to Aomori</a:t>
            </a:r>
          </a:p>
          <a:p>
            <a:pPr marL="736600" indent="-469900" algn="l">
              <a:lnSpc>
                <a:spcPct val="114000"/>
              </a:lnSpc>
              <a:spcBef>
                <a:spcPts val="1600"/>
              </a:spcBef>
              <a:tabLst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2800" b="1" dirty="0">
                <a:solidFill>
                  <a:srgbClr val="00ABE5"/>
                </a:solidFill>
                <a:latin typeface="+mn-ea"/>
                <a:cs typeface="Arial" panose="020B0604020202020204" pitchFamily="34" charset="0"/>
              </a:rPr>
              <a:t>⇒</a:t>
            </a:r>
            <a:r>
              <a:rPr lang="ja-JP" altLang="en-US" sz="2800" b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ja-JP" sz="3000" b="1" dirty="0">
                <a:cs typeface="Arial" panose="020B0604020202020204" pitchFamily="34" charset="0"/>
              </a:rPr>
              <a:t>main topic</a:t>
            </a:r>
            <a:r>
              <a:rPr lang="en-US" altLang="ja-JP" sz="2750" b="1" dirty="0">
                <a:cs typeface="Arial" panose="020B0604020202020204" pitchFamily="34" charset="0"/>
              </a:rPr>
              <a:t> </a:t>
            </a:r>
            <a:r>
              <a:rPr lang="ja-JP" altLang="en-US" sz="2750" dirty="0">
                <a:latin typeface="+mn-ea"/>
                <a:cs typeface="Arial" panose="020B0604020202020204" pitchFamily="34" charset="0"/>
              </a:rPr>
              <a:t>（主題）とは，</a:t>
            </a:r>
            <a:br>
              <a:rPr lang="en-US" altLang="ja-JP" sz="2750" dirty="0">
                <a:latin typeface="+mn-ea"/>
                <a:cs typeface="Arial" panose="020B0604020202020204" pitchFamily="34" charset="0"/>
              </a:rPr>
            </a:br>
            <a:r>
              <a:rPr lang="ja-JP" altLang="en-US" sz="2750" dirty="0">
                <a:latin typeface="+mn-ea"/>
                <a:cs typeface="Arial" panose="020B0604020202020204" pitchFamily="34" charset="0"/>
              </a:rPr>
              <a:t>パラグラフの中心となる題材・テーマのことを言います。</a:t>
            </a:r>
            <a:endParaRPr lang="en-US" altLang="ja-JP" sz="275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667BC8-EA3F-4BB2-8783-83472B3D0A53}"/>
              </a:ext>
            </a:extLst>
          </p:cNvPr>
          <p:cNvSpPr txBox="1"/>
          <p:nvPr/>
        </p:nvSpPr>
        <p:spPr>
          <a:xfrm>
            <a:off x="-4" y="1113481"/>
            <a:ext cx="9144000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（上の文章を分析してみよう）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38716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字幕 10">
            <a:extLst>
              <a:ext uri="{FF2B5EF4-FFF2-40B4-BE49-F238E27FC236}">
                <a16:creationId xmlns:a16="http://schemas.microsoft.com/office/drawing/2014/main" id="{410DCE1C-A3C6-465D-9D82-7D71DBCA67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2000"/>
            <a:ext cx="9144000" cy="4826000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52000" tIns="396000" rIns="21600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  <a:tabLst>
                <a:tab pos="444500" algn="l"/>
                <a:tab pos="1427163" algn="l"/>
              </a:tabLst>
            </a:pPr>
            <a:r>
              <a:rPr lang="en-US" altLang="ja-JP" sz="4000" b="1" dirty="0">
                <a:cs typeface="Arial" panose="020B0604020202020204" pitchFamily="34" charset="0"/>
              </a:rPr>
              <a:t>(1) Where did Ken travel to last summer?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4284C3-6617-4DD9-86B6-DE9604109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3" y="2025943"/>
            <a:ext cx="2046137" cy="367454"/>
          </a:xfrm>
          <a:prstGeom prst="rect">
            <a:avLst/>
          </a:prstGeom>
        </p:spPr>
      </p:pic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2814" y="3428999"/>
            <a:ext cx="9143999" cy="3429002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16000" tIns="324000" rIns="28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330200" algn="l" defTabSz="1882775">
              <a:lnSpc>
                <a:spcPct val="100000"/>
              </a:lnSpc>
              <a:tabLst>
                <a:tab pos="2057400" algn="l"/>
                <a:tab pos="4935538" algn="l"/>
                <a:tab pos="5024438" algn="l"/>
                <a:tab pos="5740400" algn="l"/>
                <a:tab pos="84328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He traveled to (	).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-5629" y="3428999"/>
            <a:ext cx="9143999" cy="3429001"/>
          </a:xfrm>
          <a:prstGeom prst="rect">
            <a:avLst/>
          </a:prstGeom>
          <a:solidFill>
            <a:srgbClr val="BDD3E3"/>
          </a:solidFill>
          <a:effectLst>
            <a:softEdge rad="190500"/>
          </a:effectLst>
        </p:spPr>
        <p:txBody>
          <a:bodyPr vert="horz" lIns="216000" tIns="324000" rIns="28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330200" algn="l">
              <a:lnSpc>
                <a:spcPct val="100000"/>
              </a:lnSpc>
              <a:tabLst>
                <a:tab pos="444500" algn="l"/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He traveled to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Aomori )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A2573B-E3DA-45E3-84B0-D625DF3D6F83}"/>
              </a:ext>
            </a:extLst>
          </p:cNvPr>
          <p:cNvSpPr txBox="1"/>
          <p:nvPr/>
        </p:nvSpPr>
        <p:spPr>
          <a:xfrm>
            <a:off x="-4" y="1113481"/>
            <a:ext cx="9144000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（上の文章を分析してみよう）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21701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字幕 10">
            <a:extLst>
              <a:ext uri="{FF2B5EF4-FFF2-40B4-BE49-F238E27FC236}">
                <a16:creationId xmlns:a16="http://schemas.microsoft.com/office/drawing/2014/main" id="{410DCE1C-A3C6-465D-9D82-7D71DBCA67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2000"/>
            <a:ext cx="9144000" cy="4826000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52000" tIns="396000" rIns="21600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  <a:tabLst>
                <a:tab pos="444500" algn="l"/>
                <a:tab pos="1427163" algn="l"/>
              </a:tabLst>
            </a:pPr>
            <a:r>
              <a:rPr lang="en-US" altLang="ja-JP" sz="4000" b="1" dirty="0">
                <a:cs typeface="Arial" panose="020B0604020202020204" pitchFamily="34" charset="0"/>
              </a:rPr>
              <a:t>(2) Why did he go there?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2814" y="3428999"/>
            <a:ext cx="9143999" cy="3429002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16000" tIns="324000" rIns="28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lvl="0" indent="-330200" algn="l" defTabSz="1882775">
              <a:lnSpc>
                <a:spcPct val="100000"/>
              </a:lnSpc>
              <a:spcBef>
                <a:spcPts val="0"/>
              </a:spcBef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Because his family (	) (	) to see the (	) (	) for many years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6D37CF53-443D-4EFD-B734-EB6866E764CE}"/>
              </a:ext>
            </a:extLst>
          </p:cNvPr>
          <p:cNvSpPr txBox="1">
            <a:spLocks/>
          </p:cNvSpPr>
          <p:nvPr/>
        </p:nvSpPr>
        <p:spPr>
          <a:xfrm>
            <a:off x="-5629" y="3428999"/>
            <a:ext cx="9143999" cy="3429001"/>
          </a:xfrm>
          <a:prstGeom prst="rect">
            <a:avLst/>
          </a:prstGeom>
          <a:solidFill>
            <a:srgbClr val="BDD3E3"/>
          </a:solidFill>
          <a:effectLst>
            <a:softEdge rad="190500"/>
          </a:effectLst>
        </p:spPr>
        <p:txBody>
          <a:bodyPr vert="horz" lIns="216000" tIns="324000" rIns="28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330200" algn="l">
              <a:lnSpc>
                <a:spcPct val="100000"/>
              </a:lnSpc>
              <a:tabLst>
                <a:tab pos="1427163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Because his family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had ) ( wanted ) </a:t>
            </a:r>
            <a:r>
              <a:rPr lang="en-US" altLang="ja-JP" sz="3600" b="1" dirty="0">
                <a:cs typeface="Arial" panose="020B0604020202020204" pitchFamily="34" charset="0"/>
              </a:rPr>
              <a:t>to see the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</a:t>
            </a:r>
            <a:r>
              <a:rPr lang="en-US" altLang="ja-JP" sz="3600" b="1" dirty="0" err="1">
                <a:solidFill>
                  <a:srgbClr val="FF0000"/>
                </a:solidFill>
                <a:cs typeface="Arial" panose="020B0604020202020204" pitchFamily="34" charset="0"/>
              </a:rPr>
              <a:t>Nebuta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 ) ( Festival )</a:t>
            </a:r>
            <a:r>
              <a:rPr lang="en-US" altLang="ja-JP" sz="3600" b="1" dirty="0">
                <a:cs typeface="Arial" panose="020B0604020202020204" pitchFamily="34" charset="0"/>
              </a:rPr>
              <a:t> for many years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A2573B-E3DA-45E3-84B0-D625DF3D6F83}"/>
              </a:ext>
            </a:extLst>
          </p:cNvPr>
          <p:cNvSpPr txBox="1"/>
          <p:nvPr/>
        </p:nvSpPr>
        <p:spPr>
          <a:xfrm>
            <a:off x="-4" y="1113481"/>
            <a:ext cx="9144000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（上の文章を分析してみよう）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B1BA780-5CF9-4374-A5D2-080532463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3" y="2025943"/>
            <a:ext cx="2046137" cy="3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字幕 10">
            <a:extLst>
              <a:ext uri="{FF2B5EF4-FFF2-40B4-BE49-F238E27FC236}">
                <a16:creationId xmlns:a16="http://schemas.microsoft.com/office/drawing/2014/main" id="{410DCE1C-A3C6-465D-9D82-7D71DBCA67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2000"/>
            <a:ext cx="9144000" cy="4826000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52000" tIns="396000" rIns="216000" anchor="t">
            <a:normAutofit/>
          </a:bodyPr>
          <a:lstStyle/>
          <a:p>
            <a:pPr marL="692150" indent="-692150" algn="l">
              <a:lnSpc>
                <a:spcPct val="100000"/>
              </a:lnSpc>
              <a:buNone/>
              <a:tabLst>
                <a:tab pos="1427163" algn="l"/>
              </a:tabLst>
            </a:pPr>
            <a:r>
              <a:rPr lang="en-US" altLang="ja-JP" sz="4000" b="1" dirty="0">
                <a:cs typeface="Arial" panose="020B0604020202020204" pitchFamily="34" charset="0"/>
              </a:rPr>
              <a:t>(3) What impressed him about the festival?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846C23C1-12C9-40E7-9654-77D93F971DD2}"/>
              </a:ext>
            </a:extLst>
          </p:cNvPr>
          <p:cNvSpPr txBox="1">
            <a:spLocks/>
          </p:cNvSpPr>
          <p:nvPr/>
        </p:nvSpPr>
        <p:spPr>
          <a:xfrm>
            <a:off x="-2814" y="3789000"/>
            <a:ext cx="9143999" cy="3069001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330200" algn="l" defTabSz="1703388">
              <a:lnSpc>
                <a:spcPct val="100000"/>
              </a:lnSpc>
              <a:tabLst>
                <a:tab pos="2147888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He was impressed by the (	) (	) (	)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4CA5DEE5-A484-4F77-9D8D-E8905C1B7225}"/>
              </a:ext>
            </a:extLst>
          </p:cNvPr>
          <p:cNvSpPr txBox="1">
            <a:spLocks/>
          </p:cNvSpPr>
          <p:nvPr/>
        </p:nvSpPr>
        <p:spPr>
          <a:xfrm>
            <a:off x="2815" y="3789000"/>
            <a:ext cx="9143999" cy="3068999"/>
          </a:xfrm>
          <a:prstGeom prst="rect">
            <a:avLst/>
          </a:prstGeom>
          <a:solidFill>
            <a:srgbClr val="BDD3E3"/>
          </a:solidFill>
          <a:effectLst>
            <a:softEdge rad="190500"/>
          </a:effectLst>
        </p:spPr>
        <p:txBody>
          <a:bodyPr vert="horz" lIns="216000" tIns="32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330200" algn="l">
              <a:lnSpc>
                <a:spcPct val="100000"/>
              </a:lnSpc>
              <a:tabLst>
                <a:tab pos="444500" algn="l"/>
                <a:tab pos="1427163" algn="l"/>
                <a:tab pos="3492500" algn="l"/>
                <a:tab pos="4305300" algn="l"/>
                <a:tab pos="5207000" algn="l"/>
                <a:tab pos="5918200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cs typeface="Arial" panose="020B0604020202020204" pitchFamily="34" charset="0"/>
              </a:rPr>
              <a:t>He was impressed by the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big ) ( lantern )</a:t>
            </a:r>
            <a:r>
              <a:rPr lang="en-US" altLang="ja-JP" sz="3600" b="1" dirty="0">
                <a:cs typeface="Arial" panose="020B0604020202020204" pitchFamily="34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cs typeface="Arial" panose="020B0604020202020204" pitchFamily="34" charset="0"/>
              </a:rPr>
              <a:t>( floats )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65D348-D140-4628-A802-CB961B89A495}"/>
              </a:ext>
            </a:extLst>
          </p:cNvPr>
          <p:cNvSpPr txBox="1"/>
          <p:nvPr/>
        </p:nvSpPr>
        <p:spPr>
          <a:xfrm>
            <a:off x="-4" y="1113481"/>
            <a:ext cx="9144000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 the passage.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（上の文章を分析してみよう）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7A3FDE6-E2F7-4F6B-8207-D1EA75BC9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3" y="2025943"/>
            <a:ext cx="2046137" cy="3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7E2210-153E-442D-AECD-16F3216929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000" y="1728788"/>
            <a:ext cx="8890000" cy="3400425"/>
          </a:xfrm>
          <a:prstGeom prst="rect">
            <a:avLst/>
          </a:prstGeom>
          <a:solidFill>
            <a:srgbClr val="FCE3E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288000" tIns="36000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Which of the places would you like to visit most?</a:t>
            </a:r>
            <a:endParaRPr lang="en-US" altLang="ja-JP" sz="2500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719138">
              <a:spcBef>
                <a:spcPts val="2400"/>
              </a:spcBef>
              <a:buNone/>
              <a:tabLst>
                <a:tab pos="2419350" algn="l"/>
              </a:tabLst>
            </a:pPr>
            <a:r>
              <a:rPr lang="en-US" altLang="ja-JP" dirty="0">
                <a:ea typeface="ＭＳ Ｐゴシック" panose="020B0600070205080204" pitchFamily="50" charset="-128"/>
              </a:rPr>
              <a:t>No. </a:t>
            </a:r>
            <a:r>
              <a:rPr lang="en-US" altLang="ja-JP" u="sng" dirty="0">
                <a:ea typeface="ＭＳ Ｐゴシック" panose="020B0600070205080204" pitchFamily="50" charset="-128"/>
              </a:rPr>
              <a:t>	</a:t>
            </a:r>
            <a:endParaRPr lang="en-US" altLang="ja-JP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699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147763"/>
            <a:ext cx="9144000" cy="5710237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52000" tIns="1476000" rIns="252000" anchor="t">
            <a:normAutofit/>
          </a:bodyPr>
          <a:lstStyle/>
          <a:p>
            <a:pPr marL="482600" indent="-482600" algn="l">
              <a:lnSpc>
                <a:spcPct val="100000"/>
              </a:lnSpc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/>
              <a:t>I </a:t>
            </a:r>
            <a:r>
              <a:rPr lang="en-US" altLang="ja-JP" sz="4000" b="1" dirty="0"/>
              <a:t>have been planning </a:t>
            </a:r>
            <a:r>
              <a:rPr lang="en-US" altLang="ja-JP" sz="4000" dirty="0"/>
              <a:t>to visit Aomori again since I came back home</a:t>
            </a:r>
            <a:r>
              <a:rPr lang="en-US" altLang="ja-JP" sz="4000" dirty="0">
                <a:cs typeface="Arial" panose="020B0604020202020204" pitchFamily="34" charset="0"/>
              </a:rPr>
              <a:t>.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字幕 10">
            <a:extLst>
              <a:ext uri="{FF2B5EF4-FFF2-40B4-BE49-F238E27FC236}">
                <a16:creationId xmlns:a16="http://schemas.microsoft.com/office/drawing/2014/main" id="{A07D349F-1517-48D9-816B-B8D8EF515C77}"/>
              </a:ext>
            </a:extLst>
          </p:cNvPr>
          <p:cNvSpPr txBox="1">
            <a:spLocks/>
          </p:cNvSpPr>
          <p:nvPr/>
        </p:nvSpPr>
        <p:spPr>
          <a:xfrm>
            <a:off x="0" y="1147378"/>
            <a:ext cx="9144000" cy="5710622"/>
          </a:xfrm>
          <a:prstGeom prst="rect">
            <a:avLst/>
          </a:prstGeom>
          <a:solidFill>
            <a:srgbClr val="6893AE">
              <a:alpha val="0"/>
            </a:srgbClr>
          </a:solidFill>
          <a:effectLst>
            <a:softEdge rad="190500"/>
          </a:effectLst>
        </p:spPr>
        <p:txBody>
          <a:bodyPr vert="horz" lIns="252000" tIns="1476000" rIns="64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482600" algn="l">
              <a:lnSpc>
                <a:spcPct val="100000"/>
              </a:lnSpc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/>
              <a:t>I </a:t>
            </a:r>
            <a:r>
              <a:rPr lang="en-US" altLang="ja-JP" sz="4000" b="1" dirty="0"/>
              <a:t>have been planning </a:t>
            </a:r>
            <a:r>
              <a:rPr lang="en-US" altLang="ja-JP" sz="4000" dirty="0"/>
              <a:t>to visit Aomori again since I came back home</a:t>
            </a:r>
            <a:r>
              <a:rPr lang="en-US" altLang="ja-JP" sz="4000" dirty="0">
                <a:cs typeface="Arial" panose="020B0604020202020204" pitchFamily="34" charset="0"/>
              </a:rPr>
              <a:t>.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algn="l">
              <a:lnSpc>
                <a:spcPct val="110000"/>
              </a:lnSpc>
              <a:spcBef>
                <a:spcPts val="1800"/>
              </a:spcBef>
            </a:pPr>
            <a:r>
              <a:rPr lang="ja-JP" altLang="en-US" sz="3000" b="1" dirty="0">
                <a:latin typeface="ＭＳ Ｐゴシック" panose="020B0600070205080204" pitchFamily="50" charset="-128"/>
                <a:cs typeface="Arial" panose="020B0604020202020204" pitchFamily="34" charset="0"/>
              </a:rPr>
              <a:t>私は家に帰ってからずっと，また青森を訪れる計画を立てています。</a:t>
            </a:r>
            <a:endParaRPr lang="ja-JP" altLang="en-US" dirty="0"/>
          </a:p>
        </p:txBody>
      </p:sp>
      <p:pic>
        <p:nvPicPr>
          <p:cNvPr id="3" name="CD1-Tr80n-1-64k">
            <a:hlinkClick r:id="" action="ppaction://media"/>
            <a:extLst>
              <a:ext uri="{FF2B5EF4-FFF2-40B4-BE49-F238E27FC236}">
                <a16:creationId xmlns:a16="http://schemas.microsoft.com/office/drawing/2014/main" id="{1131F17F-08D8-416A-93EC-BF0FDC9629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字幕 10">
            <a:extLst>
              <a:ext uri="{FF2B5EF4-FFF2-40B4-BE49-F238E27FC236}">
                <a16:creationId xmlns:a16="http://schemas.microsoft.com/office/drawing/2014/main" id="{A07D349F-1517-48D9-816B-B8D8EF515C77}"/>
              </a:ext>
            </a:extLst>
          </p:cNvPr>
          <p:cNvSpPr txBox="1">
            <a:spLocks/>
          </p:cNvSpPr>
          <p:nvPr/>
        </p:nvSpPr>
        <p:spPr>
          <a:xfrm>
            <a:off x="-13884" y="1147377"/>
            <a:ext cx="9144000" cy="5712174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52000" tIns="360000" rIns="648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 </a:t>
            </a:r>
            <a:r>
              <a:rPr kumimoji="1" lang="en-US" altLang="ja-JP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have been planning 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 visit Aomori again since I came back home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.</a:t>
            </a:r>
            <a:endParaRPr kumimoji="1" lang="en-US" altLang="ja-JP" sz="40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私は家に帰ってからずっと，また青森を訪れる計画を立てています。</a:t>
            </a:r>
            <a:endParaRPr kumimoji="1" lang="ja-JP" altLang="en-US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18ACC71D-505C-42B7-9146-31542DD41520}"/>
              </a:ext>
            </a:extLst>
          </p:cNvPr>
          <p:cNvSpPr txBox="1">
            <a:spLocks/>
          </p:cNvSpPr>
          <p:nvPr/>
        </p:nvSpPr>
        <p:spPr>
          <a:xfrm>
            <a:off x="-1" y="4284000"/>
            <a:ext cx="9144001" cy="2573999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324000" tIns="45720" rIns="324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「（今まで）ずっと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している」という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動作の継続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</a:t>
            </a:r>
            <a:b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ときは，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have been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＋</a:t>
            </a:r>
            <a:r>
              <a:rPr kumimoji="1" lang="en-US" altLang="ja-JP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do</a:t>
            </a: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ing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の形を用いる。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5" name="CD1-Tr80n-1-64k">
            <a:hlinkClick r:id="" action="ppaction://media"/>
            <a:extLst>
              <a:ext uri="{FF2B5EF4-FFF2-40B4-BE49-F238E27FC236}">
                <a16:creationId xmlns:a16="http://schemas.microsoft.com/office/drawing/2014/main" id="{B9FA0BC1-95E7-4E3E-8B69-3BFE015221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44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字幕 10">
            <a:extLst>
              <a:ext uri="{FF2B5EF4-FFF2-40B4-BE49-F238E27FC236}">
                <a16:creationId xmlns:a16="http://schemas.microsoft.com/office/drawing/2014/main" id="{4CE3BAC5-E9FE-4C62-B65D-6D06CE770D9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147763"/>
            <a:ext cx="9144000" cy="5710237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52000" tIns="1260000" rIns="252000" anchor="t">
            <a:normAutofit/>
          </a:bodyPr>
          <a:lstStyle/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 enjoyed our trip very much because we 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 wanted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 see the </a:t>
            </a:r>
            <a:r>
              <a:rPr kumimoji="1" lang="en-US" altLang="ja-JP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Nebuta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Festival </a:t>
            </a:r>
            <a:r>
              <a:rPr kumimoji="1" lang="en-US" altLang="ja-JP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for many years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字幕 10">
            <a:extLst>
              <a:ext uri="{FF2B5EF4-FFF2-40B4-BE49-F238E27FC236}">
                <a16:creationId xmlns:a16="http://schemas.microsoft.com/office/drawing/2014/main" id="{A07D349F-1517-48D9-816B-B8D8EF515C77}"/>
              </a:ext>
            </a:extLst>
          </p:cNvPr>
          <p:cNvSpPr txBox="1">
            <a:spLocks/>
          </p:cNvSpPr>
          <p:nvPr/>
        </p:nvSpPr>
        <p:spPr>
          <a:xfrm>
            <a:off x="0" y="1147378"/>
            <a:ext cx="9144000" cy="5710622"/>
          </a:xfrm>
          <a:prstGeom prst="rect">
            <a:avLst/>
          </a:prstGeom>
          <a:solidFill>
            <a:srgbClr val="6893AE">
              <a:alpha val="0"/>
            </a:srgbClr>
          </a:solidFill>
          <a:effectLst>
            <a:softEdge rad="190500"/>
          </a:effectLst>
        </p:spPr>
        <p:txBody>
          <a:bodyPr vert="horz" lIns="252000" tIns="1260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482600" algn="l">
              <a:lnSpc>
                <a:spcPct val="100000"/>
              </a:lnSpc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/>
              <a:t>We enjoyed our trip very much because we </a:t>
            </a:r>
            <a:r>
              <a:rPr lang="en-US" altLang="ja-JP" sz="4000" b="1" dirty="0"/>
              <a:t>had wanted </a:t>
            </a:r>
            <a:r>
              <a:rPr lang="en-US" altLang="ja-JP" sz="4000" dirty="0"/>
              <a:t>to see the </a:t>
            </a:r>
            <a:r>
              <a:rPr lang="en-US" altLang="ja-JP" sz="4000" dirty="0" err="1"/>
              <a:t>Nebuta</a:t>
            </a:r>
            <a:r>
              <a:rPr lang="en-US" altLang="ja-JP" sz="4000" dirty="0"/>
              <a:t> Festival for many years.</a:t>
            </a:r>
            <a:endParaRPr lang="en-US" altLang="ja-JP" sz="4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algn="l">
              <a:lnSpc>
                <a:spcPct val="110000"/>
              </a:lnSpc>
              <a:spcBef>
                <a:spcPts val="1800"/>
              </a:spcBef>
            </a:pPr>
            <a:r>
              <a:rPr lang="ja-JP" altLang="en-US" sz="3000" b="1" dirty="0">
                <a:latin typeface="ＭＳ Ｐゴシック" panose="020B0600070205080204" pitchFamily="50" charset="-128"/>
                <a:cs typeface="Arial" panose="020B0604020202020204" pitchFamily="34" charset="0"/>
              </a:rPr>
              <a:t>私たちは旅行をとても楽しみました。何年間も，</a:t>
            </a:r>
            <a:br>
              <a:rPr lang="en-US" altLang="ja-JP" sz="3000" b="1" dirty="0">
                <a:latin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3000" b="1" dirty="0">
                <a:latin typeface="ＭＳ Ｐゴシック" panose="020B0600070205080204" pitchFamily="50" charset="-128"/>
                <a:cs typeface="Arial" panose="020B0604020202020204" pitchFamily="34" charset="0"/>
              </a:rPr>
              <a:t>ねぶた祭を見たいと思っていたので。</a:t>
            </a:r>
            <a:endParaRPr lang="ja-JP" altLang="en-US" dirty="0"/>
          </a:p>
        </p:txBody>
      </p:sp>
      <p:pic>
        <p:nvPicPr>
          <p:cNvPr id="2" name="CD1-Tr80n-2-64k">
            <a:hlinkClick r:id="" action="ppaction://media"/>
            <a:extLst>
              <a:ext uri="{FF2B5EF4-FFF2-40B4-BE49-F238E27FC236}">
                <a16:creationId xmlns:a16="http://schemas.microsoft.com/office/drawing/2014/main" id="{D27E4825-49F7-435E-A031-8EBF06357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字幕 10">
            <a:extLst>
              <a:ext uri="{FF2B5EF4-FFF2-40B4-BE49-F238E27FC236}">
                <a16:creationId xmlns:a16="http://schemas.microsoft.com/office/drawing/2014/main" id="{A07D349F-1517-48D9-816B-B8D8EF515C77}"/>
              </a:ext>
            </a:extLst>
          </p:cNvPr>
          <p:cNvSpPr txBox="1">
            <a:spLocks/>
          </p:cNvSpPr>
          <p:nvPr/>
        </p:nvSpPr>
        <p:spPr>
          <a:xfrm>
            <a:off x="0" y="1147377"/>
            <a:ext cx="9144000" cy="5712174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52000" tIns="252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marR="0" lvl="0" indent="-482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4500" algn="l"/>
                <a:tab pos="1427163" algn="l"/>
              </a:tabLst>
              <a:defRPr/>
            </a:pPr>
            <a:r>
              <a:rPr kumimoji="1" lang="ja-JP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8A3F0C"/>
                </a:solidFill>
                <a:effectLst/>
                <a:uLnTx/>
                <a:uFillTx/>
                <a:latin typeface="Calibri"/>
                <a:ea typeface="ＭＳ Ｐゴシック"/>
                <a:cs typeface="Arial" panose="020B0604020202020204" pitchFamily="34" charset="0"/>
              </a:rPr>
              <a:t>●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We enjoyed our trip very much because we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 wanted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to see the </a:t>
            </a:r>
            <a:r>
              <a:rPr kumimoji="1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Nebuta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Festival for many years.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541338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私たちは旅行をとても楽しみました。何年間も，</a:t>
            </a:r>
            <a:br>
              <a:rPr kumimoji="1" lang="en-US" altLang="ja-JP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</a:br>
            <a:r>
              <a:rPr kumimoji="1" lang="ja-JP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Arial" panose="020B0604020202020204" pitchFamily="34" charset="0"/>
              </a:rPr>
              <a:t>ねぶた祭を見たいと思っていたので。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4" name="字幕 10">
            <a:extLst>
              <a:ext uri="{FF2B5EF4-FFF2-40B4-BE49-F238E27FC236}">
                <a16:creationId xmlns:a16="http://schemas.microsoft.com/office/drawing/2014/main" id="{18ACC71D-505C-42B7-9146-31542DD41520}"/>
              </a:ext>
            </a:extLst>
          </p:cNvPr>
          <p:cNvSpPr txBox="1">
            <a:spLocks/>
          </p:cNvSpPr>
          <p:nvPr/>
        </p:nvSpPr>
        <p:spPr>
          <a:xfrm>
            <a:off x="0" y="4059000"/>
            <a:ext cx="9144001" cy="2798999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52000" tIns="45720" rIns="252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「（過去のある時点まで）ずっと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〜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していた」という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状態の継続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表すときは，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＋過去分詞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の形を用いる。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ほかに，過去のある時点までの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完了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〉〈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経験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を表す場合や，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過去のある時点よりも前に起こったことを表すときにも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</a:b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〈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had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＋過去分詞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〉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+mn-cs"/>
              </a:rPr>
              <a:t>を用いる。</a:t>
            </a:r>
          </a:p>
        </p:txBody>
      </p:sp>
      <p:pic>
        <p:nvPicPr>
          <p:cNvPr id="6" name="CD1-Tr80n-2-64k">
            <a:hlinkClick r:id="" action="ppaction://media"/>
            <a:extLst>
              <a:ext uri="{FF2B5EF4-FFF2-40B4-BE49-F238E27FC236}">
                <a16:creationId xmlns:a16="http://schemas.microsoft.com/office/drawing/2014/main" id="{D4FEF507-34CD-4CE7-A29C-095DD23B1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9045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5175"/>
            <a:ext cx="9144000" cy="4822825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16000" tIns="180000" rIns="21600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  <a:tabLst>
                <a:tab pos="444500" algn="l"/>
                <a:tab pos="1427163" algn="l"/>
              </a:tabLst>
            </a:pPr>
            <a:r>
              <a:rPr lang="en-US" altLang="ja-JP" sz="3600" b="1" dirty="0">
                <a:cs typeface="Arial" panose="020B0604020202020204" pitchFamily="34" charset="0"/>
              </a:rPr>
              <a:t>①</a:t>
            </a:r>
            <a:r>
              <a:rPr lang="en-US" altLang="ja-JP" sz="4000" b="1" dirty="0">
                <a:cs typeface="Arial" panose="020B0604020202020204" pitchFamily="34" charset="0"/>
              </a:rPr>
              <a:t> Where did you travel to?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293999"/>
            <a:ext cx="9144000" cy="3564000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46050" algn="l">
              <a:lnSpc>
                <a:spcPct val="100000"/>
              </a:lnSpc>
              <a:tabLst>
                <a:tab pos="4306888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0" y="3294000"/>
            <a:ext cx="9144000" cy="3564000"/>
          </a:xfrm>
          <a:prstGeom prst="rect">
            <a:avLst/>
          </a:prstGeom>
          <a:solidFill>
            <a:srgbClr val="BDD3E3"/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009ED6"/>
                </a:solidFill>
                <a:cs typeface="Arial" panose="020B0604020202020204" pitchFamily="34" charset="0"/>
              </a:rPr>
              <a:t>(Example Answer)</a:t>
            </a:r>
          </a:p>
          <a:p>
            <a:pPr marL="419100" indent="-14605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Fukushima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5E0F915-845F-4B9A-A762-28D80CEC489E}"/>
              </a:ext>
            </a:extLst>
          </p:cNvPr>
          <p:cNvSpPr txBox="1"/>
          <p:nvPr/>
        </p:nvSpPr>
        <p:spPr>
          <a:xfrm>
            <a:off x="1" y="1116656"/>
            <a:ext cx="9143999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Make notes.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（あなたが最近行った旅行について，下のメモを埋めてみよう）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8835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5175"/>
            <a:ext cx="9144000" cy="4822825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16000" tIns="180000" rIns="21600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  <a:tabLst>
                <a:tab pos="444500" algn="l"/>
                <a:tab pos="1427163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②</a:t>
            </a:r>
            <a:r>
              <a:rPr lang="en-US" altLang="ja-JP" sz="4000" b="1" dirty="0">
                <a:cs typeface="Arial" panose="020B0604020202020204" pitchFamily="34" charset="0"/>
              </a:rPr>
              <a:t> Why did you go there?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293999"/>
            <a:ext cx="9144000" cy="3564000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419100" indent="-146050" algn="l" defTabSz="1905000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Because </a:t>
            </a:r>
            <a:r>
              <a:rPr lang="en-US" altLang="ja-JP" sz="3600" b="1" u="sng" dirty="0">
                <a:cs typeface="Arial" panose="020B0604020202020204" pitchFamily="34" charset="0"/>
              </a:rPr>
              <a:t>			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0" y="3294000"/>
            <a:ext cx="9144000" cy="3564000"/>
          </a:xfrm>
          <a:prstGeom prst="rect">
            <a:avLst/>
          </a:prstGeom>
          <a:solidFill>
            <a:srgbClr val="BDD3E3"/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009ED6"/>
                </a:solidFill>
                <a:cs typeface="Arial" panose="020B0604020202020204" pitchFamily="34" charset="0"/>
              </a:rPr>
              <a:t>(Example Answer)</a:t>
            </a:r>
          </a:p>
          <a:p>
            <a:pPr marL="609600" indent="-33655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Because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I had wanted to see </a:t>
            </a:r>
            <a:r>
              <a:rPr lang="en-US" altLang="ja-JP" sz="36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Tsuruga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 Castle for many years</a:t>
            </a:r>
            <a:r>
              <a:rPr lang="en-US" altLang="ja-JP" sz="3600" b="1" dirty="0">
                <a:cs typeface="Arial" panose="020B0604020202020204" pitchFamily="34" charset="0"/>
              </a:rPr>
              <a:t>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5E0F915-845F-4B9A-A762-28D80CEC489E}"/>
              </a:ext>
            </a:extLst>
          </p:cNvPr>
          <p:cNvSpPr txBox="1"/>
          <p:nvPr/>
        </p:nvSpPr>
        <p:spPr>
          <a:xfrm>
            <a:off x="1" y="1116656"/>
            <a:ext cx="9143999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Make notes.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（あなたが最近行った旅行について，下のメモを埋めてみよう）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6961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字幕 10">
            <a:extLst>
              <a:ext uri="{FF2B5EF4-FFF2-40B4-BE49-F238E27FC236}">
                <a16:creationId xmlns:a16="http://schemas.microsoft.com/office/drawing/2014/main" id="{85B6ECD4-11B8-4714-A39F-6CDF009CE12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035175"/>
            <a:ext cx="9144000" cy="4822825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lIns="216000" tIns="180000" rIns="21600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  <a:tabLst>
                <a:tab pos="444500" algn="l"/>
                <a:tab pos="1427163" algn="l"/>
              </a:tabLst>
            </a:pPr>
            <a:r>
              <a:rPr lang="ja-JP" altLang="en-US" sz="3600" b="1" dirty="0">
                <a:cs typeface="Arial" panose="020B0604020202020204" pitchFamily="34" charset="0"/>
              </a:rPr>
              <a:t>③</a:t>
            </a:r>
            <a:r>
              <a:rPr lang="en-US" altLang="ja-JP" sz="4000" b="1" dirty="0">
                <a:cs typeface="Arial" panose="020B0604020202020204" pitchFamily="34" charset="0"/>
              </a:rPr>
              <a:t> Fill in the blank.</a:t>
            </a:r>
            <a:endParaRPr lang="en-US" altLang="ja-JP" sz="4000" b="1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字幕 10">
            <a:extLst>
              <a:ext uri="{FF2B5EF4-FFF2-40B4-BE49-F238E27FC236}">
                <a16:creationId xmlns:a16="http://schemas.microsoft.com/office/drawing/2014/main" id="{DC613189-CAAB-4A0D-A799-6AFEB087C5D7}"/>
              </a:ext>
            </a:extLst>
          </p:cNvPr>
          <p:cNvSpPr txBox="1">
            <a:spLocks/>
          </p:cNvSpPr>
          <p:nvPr/>
        </p:nvSpPr>
        <p:spPr>
          <a:xfrm>
            <a:off x="0" y="3293999"/>
            <a:ext cx="9144000" cy="3564000"/>
          </a:xfrm>
          <a:prstGeom prst="rect">
            <a:avLst/>
          </a:prstGeom>
          <a:solidFill>
            <a:srgbClr val="6893AE">
              <a:alpha val="15000"/>
            </a:srgbClr>
          </a:solidFill>
          <a:effectLst>
            <a:softEdge rad="190500"/>
          </a:effectLst>
        </p:spPr>
        <p:txBody>
          <a:bodyPr vert="horz" lIns="216000" tIns="216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B6405A"/>
                </a:solidFill>
                <a:cs typeface="Arial" panose="020B0604020202020204" pitchFamily="34" charset="0"/>
              </a:rPr>
              <a:t>﻿</a:t>
            </a:r>
          </a:p>
          <a:p>
            <a:pPr marL="609600" indent="-336550" algn="l" defTabSz="1704975">
              <a:lnSpc>
                <a:spcPct val="100000"/>
              </a:lnSpc>
              <a:tabLst>
                <a:tab pos="8342313" algn="l"/>
              </a:tabLst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I've been </a:t>
            </a:r>
            <a:r>
              <a:rPr lang="en-US" altLang="ja-JP" sz="3600" b="1" u="sng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3600" b="1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cs typeface="Arial" panose="020B0604020202020204" pitchFamily="34" charset="0"/>
              </a:rPr>
              <a:t>since I came back home.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字幕 10">
            <a:extLst>
              <a:ext uri="{FF2B5EF4-FFF2-40B4-BE49-F238E27FC236}">
                <a16:creationId xmlns:a16="http://schemas.microsoft.com/office/drawing/2014/main" id="{D4F376C8-47CA-42EC-93C2-94E332D85393}"/>
              </a:ext>
            </a:extLst>
          </p:cNvPr>
          <p:cNvSpPr txBox="1">
            <a:spLocks/>
          </p:cNvSpPr>
          <p:nvPr/>
        </p:nvSpPr>
        <p:spPr>
          <a:xfrm>
            <a:off x="0" y="3294000"/>
            <a:ext cx="9144000" cy="3564000"/>
          </a:xfrm>
          <a:prstGeom prst="rect">
            <a:avLst/>
          </a:prstGeom>
          <a:solidFill>
            <a:srgbClr val="BDD3E3"/>
          </a:solidFill>
          <a:effectLst>
            <a:softEdge rad="190500"/>
          </a:effectLst>
        </p:spPr>
        <p:txBody>
          <a:bodyPr vert="horz" lIns="216000" tIns="216000" rIns="324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l">
              <a:lnSpc>
                <a:spcPts val="3200"/>
              </a:lnSpc>
              <a:tabLst>
                <a:tab pos="892175" algn="l"/>
                <a:tab pos="1427163" algn="l"/>
              </a:tabLst>
            </a:pPr>
            <a:r>
              <a:rPr lang="en-US" altLang="ja-JP" sz="2800" b="1" dirty="0">
                <a:solidFill>
                  <a:srgbClr val="009ED6"/>
                </a:solidFill>
                <a:cs typeface="Arial" panose="020B0604020202020204" pitchFamily="34" charset="0"/>
              </a:rPr>
              <a:t>(Example Answer)</a:t>
            </a:r>
          </a:p>
          <a:p>
            <a:pPr marL="609600" indent="-336550" algn="l">
              <a:lnSpc>
                <a:spcPct val="100000"/>
              </a:lnSpc>
            </a:pPr>
            <a:r>
              <a:rPr lang="ja-JP" altLang="en-US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▶ </a:t>
            </a:r>
            <a:r>
              <a:rPr lang="en-US" altLang="ja-JP" sz="36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I've been </a:t>
            </a:r>
            <a:r>
              <a:rPr lang="en-US" altLang="ja-JP" sz="3600" b="1" u="sng" dirty="0">
                <a:solidFill>
                  <a:srgbClr val="FF0000"/>
                </a:solidFill>
                <a:cs typeface="Arial" panose="020B0604020202020204" pitchFamily="34" charset="0"/>
              </a:rPr>
              <a:t>thinking of visiting other famous castles</a:t>
            </a:r>
            <a:r>
              <a:rPr lang="en-US" altLang="ja-JP" sz="3600" b="1" dirty="0">
                <a:cs typeface="Arial" panose="020B0604020202020204" pitchFamily="34" charset="0"/>
              </a:rPr>
              <a:t> since I came back home.</a:t>
            </a:r>
            <a:endParaRPr lang="en-US" altLang="ja-JP" sz="3600" b="1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5E0F915-845F-4B9A-A762-28D80CEC489E}"/>
              </a:ext>
            </a:extLst>
          </p:cNvPr>
          <p:cNvSpPr txBox="1"/>
          <p:nvPr/>
        </p:nvSpPr>
        <p:spPr>
          <a:xfrm>
            <a:off x="1" y="1116656"/>
            <a:ext cx="9143999" cy="919089"/>
          </a:xfrm>
          <a:prstGeom prst="rect">
            <a:avLst/>
          </a:prstGeom>
          <a:noFill/>
        </p:spPr>
        <p:txBody>
          <a:bodyPr wrap="square" lIns="216000" tIns="72000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Make notes.</a:t>
            </a:r>
          </a:p>
          <a:p>
            <a:pPr marL="95250"/>
            <a:r>
              <a:rPr kumimoji="1" lang="ja-JP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（あなたが最近行った旅行について，下のメモを埋めてみよう）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34386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B0ABAA-C1DF-40A0-A69F-752D518D55D4}"/>
              </a:ext>
            </a:extLst>
          </p:cNvPr>
          <p:cNvSpPr txBox="1"/>
          <p:nvPr/>
        </p:nvSpPr>
        <p:spPr>
          <a:xfrm>
            <a:off x="0" y="1117884"/>
            <a:ext cx="9144000" cy="1309141"/>
          </a:xfrm>
          <a:prstGeom prst="rect">
            <a:avLst/>
          </a:prstGeom>
          <a:noFill/>
        </p:spPr>
        <p:txBody>
          <a:bodyPr wrap="square" lIns="216000" tIns="46800" rtlCol="0">
            <a:spAutoFit/>
          </a:bodyPr>
          <a:lstStyle/>
          <a:p>
            <a:pPr>
              <a:tabLst>
                <a:tab pos="4754563" algn="l"/>
              </a:tabLst>
            </a:pPr>
            <a:r>
              <a:rPr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a blog entry.</a:t>
            </a:r>
          </a:p>
          <a:p>
            <a:pPr>
              <a:tabLst>
                <a:tab pos="1076325" algn="l"/>
                <a:tab pos="7437438" algn="l"/>
              </a:tabLst>
            </a:pPr>
            <a:r>
              <a:rPr kumimoji="1"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ja-JP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のメモをもとに，自分の旅行の報告をするブログを書いてみよう）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en-US" altLang="ja-JP" sz="27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［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kumimoji="1"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語程度］</a:t>
            </a:r>
            <a:endParaRPr kumimoji="1" lang="ja-JP" alt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216B1DB9-0349-499A-9466-557A0F783929}"/>
              </a:ext>
            </a:extLst>
          </p:cNvPr>
          <p:cNvSpPr txBox="1">
            <a:spLocks/>
          </p:cNvSpPr>
          <p:nvPr/>
        </p:nvSpPr>
        <p:spPr>
          <a:xfrm>
            <a:off x="120810" y="2422358"/>
            <a:ext cx="8910000" cy="4332915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80000" tIns="36000" rIns="180000" bIns="108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en-US" altLang="ja-JP" sz="3600" b="1" kern="0" dirty="0">
                <a:cs typeface="Arial" panose="020B0604020202020204" pitchFamily="34" charset="0"/>
              </a:rPr>
              <a:t>Trip to </a:t>
            </a:r>
            <a:r>
              <a:rPr lang="ja-JP" altLang="en-US" sz="3600" b="1" kern="0" baseline="-25000" dirty="0">
                <a:cs typeface="Arial" panose="020B0604020202020204" pitchFamily="34" charset="0"/>
              </a:rPr>
              <a:t>①</a:t>
            </a:r>
            <a:r>
              <a:rPr lang="en-US" altLang="ja-JP" sz="3600" b="1" u="sng" kern="0" dirty="0">
                <a:cs typeface="Arial" panose="020B0604020202020204" pitchFamily="34" charset="0"/>
              </a:rPr>
              <a:t>				</a:t>
            </a:r>
            <a:endParaRPr lang="en-US" altLang="ja-JP" sz="3600" b="1" kern="0" dirty="0"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1427163" algn="l"/>
                <a:tab pos="6008688" algn="l"/>
              </a:tabLst>
            </a:pPr>
            <a:r>
              <a:rPr lang="en-US" altLang="ja-JP" sz="3600" b="1" kern="0" dirty="0">
                <a:cs typeface="Arial" panose="020B0604020202020204" pitchFamily="34" charset="0"/>
              </a:rPr>
              <a:t>I traveled to </a:t>
            </a:r>
            <a:r>
              <a:rPr lang="ja-JP" altLang="en-US" sz="3600" b="1" kern="0" baseline="-25000" dirty="0">
                <a:cs typeface="Arial" panose="020B0604020202020204" pitchFamily="34" charset="0"/>
              </a:rPr>
              <a:t>①</a:t>
            </a:r>
            <a:r>
              <a:rPr lang="en-US" altLang="ja-JP" sz="3600" b="1" u="sng" kern="0" dirty="0">
                <a:cs typeface="Arial" panose="020B0604020202020204" pitchFamily="34" charset="0"/>
              </a:rPr>
              <a:t>	</a:t>
            </a:r>
            <a:r>
              <a:rPr lang="en-US" altLang="ja-JP" sz="3600" b="1" kern="0" dirty="0">
                <a:cs typeface="Arial" panose="020B0604020202020204" pitchFamily="34" charset="0"/>
              </a:rPr>
              <a:t> last vacation </a:t>
            </a:r>
            <a:r>
              <a:rPr lang="ja-JP" altLang="en-US" sz="3600" b="1" kern="0" baseline="-25000" dirty="0">
                <a:cs typeface="Arial" panose="020B0604020202020204" pitchFamily="34" charset="0"/>
              </a:rPr>
              <a:t>②</a:t>
            </a:r>
            <a:r>
              <a:rPr lang="en-US" altLang="ja-JP" sz="3600" b="1" kern="0" dirty="0">
                <a:cs typeface="Arial" panose="020B0604020202020204" pitchFamily="34" charset="0"/>
              </a:rPr>
              <a:t>because </a:t>
            </a:r>
            <a:r>
              <a:rPr lang="en-US" altLang="ja-JP" sz="3600" b="1" u="sng" kern="0" dirty="0">
                <a:cs typeface="Arial" panose="020B0604020202020204" pitchFamily="34" charset="0"/>
              </a:rPr>
              <a:t>				</a:t>
            </a:r>
            <a:r>
              <a:rPr lang="en-US" altLang="ja-JP" sz="3600" b="1" kern="0" dirty="0">
                <a:cs typeface="Arial" panose="020B0604020202020204" pitchFamily="34" charset="0"/>
              </a:rPr>
              <a:t>. I enjoyed my trip very much.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tabLst>
                <a:tab pos="1427163" algn="l"/>
                <a:tab pos="6008688" algn="l"/>
              </a:tabLst>
            </a:pPr>
            <a:r>
              <a:rPr lang="ja-JP" altLang="en-US" sz="3600" b="1" kern="0" baseline="-25000" dirty="0">
                <a:cs typeface="Arial" panose="020B0604020202020204" pitchFamily="34" charset="0"/>
              </a:rPr>
              <a:t>③</a:t>
            </a:r>
            <a:r>
              <a:rPr lang="en-US" altLang="ja-JP" sz="3600" b="1" kern="0" dirty="0">
                <a:cs typeface="Arial" panose="020B0604020202020204" pitchFamily="34" charset="0"/>
              </a:rPr>
              <a:t>I've been </a:t>
            </a:r>
            <a:r>
              <a:rPr lang="en-US" altLang="ja-JP" sz="3600" b="1" u="sng" kern="0" dirty="0">
                <a:cs typeface="Arial" panose="020B0604020202020204" pitchFamily="34" charset="0"/>
              </a:rPr>
              <a:t>					</a:t>
            </a:r>
            <a:r>
              <a:rPr lang="en-US" altLang="ja-JP" sz="3600" b="1" kern="0" dirty="0">
                <a:cs typeface="Arial" panose="020B0604020202020204" pitchFamily="34" charset="0"/>
              </a:rPr>
              <a:t> since I came back home.</a:t>
            </a:r>
            <a:endParaRPr lang="ja-JP" altLang="en-US" sz="2800" dirty="0">
              <a:cs typeface="Calibri" panose="020F0502020204030204" pitchFamily="34" charset="0"/>
            </a:endParaRP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C0DE7735-0984-446D-BF60-E84A77D14AA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1760" y="2422671"/>
            <a:ext cx="8909050" cy="4332288"/>
          </a:xfrm>
          <a:prstGeom prst="rect">
            <a:avLst/>
          </a:prstGeom>
          <a:solidFill>
            <a:srgbClr val="F3F8FC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80000" tIns="36000" rIns="180000" bIns="10800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600" b="1" kern="0" dirty="0">
                <a:cs typeface="Arial" panose="020B0604020202020204" pitchFamily="34" charset="0"/>
              </a:rPr>
              <a:t>Trip to </a:t>
            </a:r>
            <a:r>
              <a:rPr lang="ja-JP" altLang="en-US" sz="3600" b="1" kern="0" baseline="-25000" dirty="0">
                <a:cs typeface="Arial" panose="020B0604020202020204" pitchFamily="34" charset="0"/>
              </a:rPr>
              <a:t>①</a:t>
            </a:r>
            <a:r>
              <a:rPr lang="en-US" altLang="ja-JP" sz="36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Fukushima</a:t>
            </a:r>
            <a:endParaRPr lang="en-US" altLang="ja-JP" sz="3600" b="1" kern="0" dirty="0"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600" b="1" kern="0" dirty="0">
                <a:cs typeface="Arial" panose="020B0604020202020204" pitchFamily="34" charset="0"/>
              </a:rPr>
              <a:t>I traveled to </a:t>
            </a:r>
            <a:r>
              <a:rPr lang="ja-JP" altLang="en-US" sz="3600" b="1" kern="0" baseline="-25000" dirty="0">
                <a:cs typeface="Arial" panose="020B0604020202020204" pitchFamily="34" charset="0"/>
              </a:rPr>
              <a:t>①</a:t>
            </a:r>
            <a:r>
              <a:rPr lang="en-US" altLang="ja-JP" sz="36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Fukushima</a:t>
            </a:r>
            <a:r>
              <a:rPr lang="en-US" altLang="ja-JP" sz="3600" b="1" kern="0" dirty="0">
                <a:cs typeface="Arial" panose="020B0604020202020204" pitchFamily="34" charset="0"/>
              </a:rPr>
              <a:t> last vacation </a:t>
            </a:r>
            <a:br>
              <a:rPr lang="en-US" altLang="ja-JP" sz="3600" b="1" kern="0" dirty="0">
                <a:cs typeface="Arial" panose="020B0604020202020204" pitchFamily="34" charset="0"/>
              </a:rPr>
            </a:br>
            <a:r>
              <a:rPr lang="ja-JP" altLang="en-US" sz="3600" b="1" kern="0" baseline="-25000" dirty="0">
                <a:cs typeface="Arial" panose="020B0604020202020204" pitchFamily="34" charset="0"/>
              </a:rPr>
              <a:t>②</a:t>
            </a:r>
            <a:r>
              <a:rPr lang="en-US" altLang="ja-JP" sz="3600" b="1" kern="0" dirty="0">
                <a:cs typeface="Arial" panose="020B0604020202020204" pitchFamily="34" charset="0"/>
              </a:rPr>
              <a:t>because </a:t>
            </a:r>
            <a:r>
              <a:rPr lang="en-US" altLang="ja-JP" sz="36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I had wanted to see </a:t>
            </a:r>
            <a:r>
              <a:rPr lang="en-US" altLang="ja-JP" sz="3600" b="1" u="sng" kern="0" dirty="0" err="1">
                <a:solidFill>
                  <a:srgbClr val="FF0000"/>
                </a:solidFill>
                <a:cs typeface="Arial" panose="020B0604020202020204" pitchFamily="34" charset="0"/>
              </a:rPr>
              <a:t>Tsuruga</a:t>
            </a:r>
            <a:r>
              <a:rPr lang="en-US" altLang="ja-JP" sz="36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 Castle for many years</a:t>
            </a:r>
            <a:r>
              <a:rPr lang="en-US" altLang="ja-JP" sz="3600" b="1" kern="0" dirty="0">
                <a:cs typeface="Arial" panose="020B0604020202020204" pitchFamily="34" charset="0"/>
              </a:rPr>
              <a:t>. I enjoyed my trip very much. </a:t>
            </a:r>
            <a:r>
              <a:rPr lang="ja-JP" altLang="en-US" sz="3600" b="1" kern="0" baseline="-25000" dirty="0">
                <a:cs typeface="Arial" panose="020B0604020202020204" pitchFamily="34" charset="0"/>
              </a:rPr>
              <a:t>③</a:t>
            </a:r>
            <a:r>
              <a:rPr lang="en-US" altLang="ja-JP" sz="3600" b="1" kern="0" dirty="0">
                <a:cs typeface="Arial" panose="020B0604020202020204" pitchFamily="34" charset="0"/>
              </a:rPr>
              <a:t>I've been </a:t>
            </a:r>
            <a:r>
              <a:rPr lang="en-US" altLang="ja-JP" sz="3600" b="1" u="sng" kern="0" dirty="0">
                <a:solidFill>
                  <a:srgbClr val="FF0000"/>
                </a:solidFill>
                <a:cs typeface="Arial" panose="020B0604020202020204" pitchFamily="34" charset="0"/>
              </a:rPr>
              <a:t>thinking of visiting other famous castles</a:t>
            </a:r>
            <a:r>
              <a:rPr lang="en-US" altLang="ja-JP" sz="3600" b="1" kern="0" dirty="0">
                <a:cs typeface="Arial" panose="020B0604020202020204" pitchFamily="34" charset="0"/>
              </a:rPr>
              <a:t> since I came back home.</a:t>
            </a:r>
            <a:endParaRPr lang="ja-JP" altLang="en-US" sz="3600" dirty="0">
              <a:cs typeface="Calibri" panose="020F050202020403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9C1989D-10DE-4BDD-9A82-7B077C2DD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6" y="1620116"/>
            <a:ext cx="835114" cy="2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字幕 10">
            <a:extLst>
              <a:ext uri="{FF2B5EF4-FFF2-40B4-BE49-F238E27FC236}">
                <a16:creationId xmlns:a16="http://schemas.microsoft.com/office/drawing/2014/main" id="{3D71E205-CE88-4F22-8933-66A53EA671CD}"/>
              </a:ext>
            </a:extLst>
          </p:cNvPr>
          <p:cNvSpPr txBox="1">
            <a:spLocks/>
          </p:cNvSpPr>
          <p:nvPr/>
        </p:nvSpPr>
        <p:spPr>
          <a:xfrm>
            <a:off x="0" y="2275589"/>
            <a:ext cx="9144000" cy="2268715"/>
          </a:xfrm>
          <a:prstGeom prst="rect">
            <a:avLst/>
          </a:prstGeom>
          <a:solidFill>
            <a:srgbClr val="CCDEEC"/>
          </a:solidFill>
          <a:effectLst>
            <a:softEdge rad="190500"/>
          </a:effectLst>
        </p:spPr>
        <p:txBody>
          <a:bodyPr vert="horz" lIns="504000" tIns="45720" rIns="216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algn="l">
              <a:lnSpc>
                <a:spcPct val="110000"/>
              </a:lnSpc>
              <a:tabLst>
                <a:tab pos="1616075" algn="l"/>
              </a:tabLst>
            </a:pPr>
            <a:r>
              <a:rPr lang="ja-JP" altLang="en-US" sz="28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あなたが訪れたことのある場所を述べ，</a:t>
            </a:r>
            <a:br>
              <a:rPr lang="en-US" altLang="ja-JP" sz="2800" b="1" dirty="0"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ja-JP" altLang="en-US" sz="28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そこで何をすべきかをパートナーに勧めてみよう。</a:t>
            </a:r>
            <a:endParaRPr lang="ja-JP" altLang="en-US" sz="28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57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CDA31F-438D-4B17-8E33-3F7911022E39}"/>
              </a:ext>
            </a:extLst>
          </p:cNvPr>
          <p:cNvSpPr/>
          <p:nvPr/>
        </p:nvSpPr>
        <p:spPr>
          <a:xfrm>
            <a:off x="1377000" y="1809000"/>
            <a:ext cx="7290000" cy="1395000"/>
          </a:xfrm>
          <a:prstGeom prst="rect">
            <a:avLst/>
          </a:prstGeom>
          <a:solidFill>
            <a:srgbClr val="FDE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E30BAF99-D65C-4124-AE40-F66002FD87B3}"/>
              </a:ext>
            </a:extLst>
          </p:cNvPr>
          <p:cNvSpPr txBox="1">
            <a:spLocks/>
          </p:cNvSpPr>
          <p:nvPr/>
        </p:nvSpPr>
        <p:spPr>
          <a:xfrm>
            <a:off x="0" y="542135"/>
            <a:ext cx="9144000" cy="6315865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190500"/>
          </a:effectLst>
        </p:spPr>
        <p:txBody>
          <a:bodyPr vert="horz" lIns="216000" tIns="432000" rIns="25200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2788" indent="-712788" algn="l" defTabSz="806450">
              <a:lnSpc>
                <a:spcPct val="120000"/>
              </a:lnSpc>
              <a:spcBef>
                <a:spcPts val="1200"/>
              </a:spcBef>
              <a:tabLst>
                <a:tab pos="1069975" algn="l"/>
                <a:tab pos="1797050" algn="l"/>
                <a:tab pos="1874838" algn="r"/>
                <a:tab pos="2960688" algn="r"/>
                <a:tab pos="5470525" algn="r"/>
              </a:tabLst>
            </a:pPr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[1]	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Discuss the following question.</a:t>
            </a:r>
          </a:p>
          <a:p>
            <a:pPr marL="1258888" algn="l" defTabSz="806450">
              <a:lnSpc>
                <a:spcPct val="100000"/>
              </a:lnSpc>
            </a:pPr>
            <a:r>
              <a:rPr lang="en-US" altLang="ja-JP" sz="4200" b="1" dirty="0">
                <a:cs typeface="Arial" panose="020B0604020202020204" pitchFamily="34" charset="0"/>
              </a:rPr>
              <a:t>What kind of transportation do you like to use when you travel?</a:t>
            </a:r>
          </a:p>
          <a:p>
            <a:pPr marL="712788" indent="-712788" algn="l">
              <a:lnSpc>
                <a:spcPct val="150000"/>
              </a:lnSpc>
              <a:tabLst>
                <a:tab pos="185738" algn="l"/>
                <a:tab pos="992188" algn="l"/>
              </a:tabLst>
            </a:pPr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[2]	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endParaRPr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7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08000" rIns="144000">
            <a:noAutofit/>
          </a:bodyPr>
          <a:lstStyle/>
          <a:p>
            <a:pPr marL="808038" indent="-80803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/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Hi, Meg. Where are you going?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+mj-lt"/>
                <a:cs typeface="Arial" panose="020B0604020202020204" pitchFamily="34" charset="0"/>
              </a:rPr>
              <a:t>Meg: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Hello, Ken. I</a:t>
            </a:r>
            <a:r>
              <a:rPr lang="en-US" altLang="ja-JP" sz="3200" b="1" dirty="0"/>
              <a:t>'ve</a:t>
            </a:r>
            <a:r>
              <a:rPr lang="en-US" altLang="ja-JP" sz="3200" dirty="0"/>
              <a:t> just </a:t>
            </a:r>
            <a:r>
              <a:rPr lang="en-US" altLang="ja-JP" sz="3200" b="1" dirty="0"/>
              <a:t>returned</a:t>
            </a:r>
            <a:r>
              <a:rPr lang="en-US" altLang="ja-JP" sz="3200" dirty="0"/>
              <a:t> from a short trip to Kyoto. Have you</a:t>
            </a:r>
            <a:r>
              <a:rPr lang="ja-JP" altLang="en-US" sz="3200" dirty="0"/>
              <a:t> </a:t>
            </a:r>
            <a:r>
              <a:rPr lang="en-US" altLang="ja-JP" sz="3200" dirty="0"/>
              <a:t>ever been there?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Yes, I</a:t>
            </a:r>
            <a:r>
              <a:rPr lang="en-US" altLang="ja-JP" sz="3200" b="1" dirty="0"/>
              <a:t>'ve been</a:t>
            </a:r>
            <a:r>
              <a:rPr lang="en-US" altLang="ja-JP" sz="3200" dirty="0"/>
              <a:t> there many times because my brother lives there.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just">
              <a:spcBef>
                <a:spcPts val="0"/>
              </a:spcBef>
              <a:spcAft>
                <a:spcPts val="3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+mj-lt"/>
                <a:cs typeface="Arial" panose="020B0604020202020204" pitchFamily="34" charset="0"/>
              </a:rPr>
              <a:t>Meg: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Wow! How long </a:t>
            </a:r>
            <a:r>
              <a:rPr lang="en-US" altLang="ja-JP" sz="3200" b="1" dirty="0"/>
              <a:t>has</a:t>
            </a:r>
            <a:r>
              <a:rPr lang="en-US" altLang="ja-JP" sz="3200" dirty="0"/>
              <a:t> he </a:t>
            </a:r>
            <a:r>
              <a:rPr lang="en-US" altLang="ja-JP" sz="3200" b="1" dirty="0"/>
              <a:t>lived</a:t>
            </a:r>
            <a:r>
              <a:rPr lang="en-US" altLang="ja-JP" sz="3200" dirty="0"/>
              <a:t> there?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For five years. He always shows me around Kyoto when I visit.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just">
              <a:spcBef>
                <a:spcPts val="0"/>
              </a:spcBef>
              <a:spcAft>
                <a:spcPts val="300"/>
              </a:spcAft>
              <a:tabLst>
                <a:tab pos="1427163" algn="l"/>
                <a:tab pos="1433513" algn="l"/>
              </a:tabLst>
            </a:pPr>
            <a:r>
              <a:rPr lang="en-US" altLang="ja-JP" sz="2200" b="1" dirty="0">
                <a:solidFill>
                  <a:srgbClr val="FF2745"/>
                </a:solidFill>
                <a:latin typeface="+mj-lt"/>
                <a:cs typeface="Arial" panose="020B0604020202020204" pitchFamily="34" charset="0"/>
              </a:rPr>
              <a:t>Meg: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3200" dirty="0"/>
              <a:t>So, you've visited all the major temples and shrines in Kyoto?</a:t>
            </a:r>
            <a:endParaRPr lang="en-US" altLang="ja-JP" sz="3200" dirty="0">
              <a:latin typeface="Century" panose="02040604050505020304" pitchFamily="18" charset="0"/>
            </a:endParaRPr>
          </a:p>
          <a:p>
            <a:pPr marL="808038" indent="-808038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427163" algn="l"/>
                <a:tab pos="1433513" algn="l"/>
              </a:tabLst>
            </a:pPr>
            <a:r>
              <a:rPr lang="en-US" altLang="ja-JP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Ken:</a:t>
            </a:r>
            <a:r>
              <a:rPr lang="en-US" altLang="ja-JP" sz="3200" b="1" dirty="0">
                <a:solidFill>
                  <a:srgbClr val="0070C0"/>
                </a:solidFill>
              </a:rPr>
              <a:t>	</a:t>
            </a:r>
            <a:r>
              <a:rPr lang="en-US" altLang="ja-JP" sz="3200" dirty="0"/>
              <a:t>Yes. They're all beautiful.</a:t>
            </a:r>
            <a:endParaRPr lang="ja-JP" altLang="en-US" sz="3000" dirty="0">
              <a:latin typeface="Century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0D90FC-EC48-4723-BF30-E430954D340D}"/>
              </a:ext>
            </a:extLst>
          </p:cNvPr>
          <p:cNvSpPr txBox="1"/>
          <p:nvPr/>
        </p:nvSpPr>
        <p:spPr>
          <a:xfrm>
            <a:off x="2621" y="472656"/>
            <a:ext cx="7213325" cy="462998"/>
          </a:xfrm>
          <a:prstGeom prst="rect">
            <a:avLst/>
          </a:prstGeom>
          <a:noFill/>
        </p:spPr>
        <p:txBody>
          <a:bodyPr wrap="square" lIns="108000" tIns="108000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Ken and Meg are talking about their trips to Kyoto.</a:t>
            </a:r>
          </a:p>
        </p:txBody>
      </p:sp>
      <p:pic>
        <p:nvPicPr>
          <p:cNvPr id="2" name="CD1-Tr65n-64k">
            <a:hlinkClick r:id="" action="ppaction://media"/>
            <a:extLst>
              <a:ext uri="{FF2B5EF4-FFF2-40B4-BE49-F238E27FC236}">
                <a16:creationId xmlns:a16="http://schemas.microsoft.com/office/drawing/2014/main" id="{8D68EF29-EA53-47B1-977A-DE1CC4C6F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4306" y="931413"/>
            <a:ext cx="8975388" cy="5858493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tIns="180000" rIns="144000">
            <a:normAutofit lnSpcReduction="10000"/>
          </a:bodyPr>
          <a:lstStyle/>
          <a:p>
            <a:pPr marL="627063" indent="-627063">
              <a:lnSpc>
                <a:spcPct val="110000"/>
              </a:lnSpc>
              <a:tabLst/>
            </a:pPr>
            <a:r>
              <a:rPr lang="ja-JP" altLang="en-US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健</a:t>
            </a:r>
            <a:r>
              <a:rPr lang="en-US" altLang="ja-JP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ja-JP" altLang="en-US" sz="2800" dirty="0"/>
              <a:t>やあ，メグ。どこに行くの？</a:t>
            </a:r>
            <a:endParaRPr lang="en-US" altLang="ja-JP" sz="2800" dirty="0">
              <a:latin typeface="Century" panose="02040604050505020304" pitchFamily="18" charset="0"/>
            </a:endParaRPr>
          </a:p>
          <a:p>
            <a:pPr marL="627063" indent="-627063">
              <a:lnSpc>
                <a:spcPct val="110000"/>
              </a:lnSpc>
              <a:tabLst/>
            </a:pPr>
            <a:r>
              <a:rPr lang="ja-JP" altLang="en-US" sz="20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メグ</a:t>
            </a:r>
            <a:r>
              <a:rPr lang="en-US" altLang="ja-JP" sz="20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ja-JP" altLang="en-US" sz="2800" dirty="0"/>
              <a:t>こんにちは，健。京都への小旅行からちょうど戻って</a:t>
            </a:r>
            <a:br>
              <a:rPr lang="en-US" altLang="ja-JP" sz="2800" dirty="0"/>
            </a:br>
            <a:r>
              <a:rPr lang="ja-JP" altLang="en-US" sz="2800" dirty="0"/>
              <a:t>きたところなの。そこに行ったことはある？</a:t>
            </a:r>
            <a:endParaRPr lang="en-US" altLang="ja-JP" sz="2800" dirty="0">
              <a:latin typeface="Century" panose="02040604050505020304" pitchFamily="18" charset="0"/>
            </a:endParaRPr>
          </a:p>
          <a:p>
            <a:pPr marL="627063" indent="-627063">
              <a:lnSpc>
                <a:spcPct val="110000"/>
              </a:lnSpc>
              <a:tabLst/>
            </a:pPr>
            <a:r>
              <a:rPr lang="ja-JP" altLang="en-US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健</a:t>
            </a:r>
            <a:r>
              <a:rPr lang="en-US" altLang="ja-JP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ja-JP" altLang="en-US" sz="2800" dirty="0"/>
              <a:t>うん。兄がそこに住んでいるので，何度も行ったことがあるよ。</a:t>
            </a:r>
            <a:endParaRPr lang="en-US" altLang="ja-JP" sz="2800" dirty="0">
              <a:latin typeface="Century" panose="02040604050505020304" pitchFamily="18" charset="0"/>
            </a:endParaRPr>
          </a:p>
          <a:p>
            <a:pPr marL="627063" indent="-627063">
              <a:lnSpc>
                <a:spcPct val="110000"/>
              </a:lnSpc>
              <a:tabLst/>
            </a:pPr>
            <a:r>
              <a:rPr lang="ja-JP" altLang="en-US" sz="20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メグ</a:t>
            </a:r>
            <a:r>
              <a:rPr lang="en-US" altLang="ja-JP" sz="20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ja-JP" altLang="en-US" sz="2800" dirty="0"/>
              <a:t>うわぁ！彼はどのくらいそこに住んでいるの？</a:t>
            </a:r>
            <a:endParaRPr lang="en-US" altLang="ja-JP" sz="2800" dirty="0">
              <a:latin typeface="Century" panose="02040604050505020304" pitchFamily="18" charset="0"/>
            </a:endParaRPr>
          </a:p>
          <a:p>
            <a:pPr marL="627063" indent="-627063">
              <a:lnSpc>
                <a:spcPct val="110000"/>
              </a:lnSpc>
              <a:tabLst/>
            </a:pPr>
            <a:r>
              <a:rPr lang="ja-JP" altLang="en-US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健</a:t>
            </a:r>
            <a:r>
              <a:rPr lang="en-US" altLang="ja-JP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en-US" altLang="ja-JP" sz="2800" dirty="0"/>
              <a:t>5</a:t>
            </a:r>
            <a:r>
              <a:rPr lang="ja-JP" altLang="en-US" sz="2800" dirty="0"/>
              <a:t>年だよ。ぼくが訪ねたときは，いつも京都を案内して</a:t>
            </a:r>
            <a:br>
              <a:rPr lang="en-US" altLang="ja-JP" sz="2800" dirty="0"/>
            </a:br>
            <a:r>
              <a:rPr lang="ja-JP" altLang="en-US" sz="2800" dirty="0"/>
              <a:t>くれるんだ。</a:t>
            </a:r>
            <a:endParaRPr lang="en-US" altLang="ja-JP" sz="2800" dirty="0">
              <a:latin typeface="Century" panose="02040604050505020304" pitchFamily="18" charset="0"/>
            </a:endParaRPr>
          </a:p>
          <a:p>
            <a:pPr marL="627063" indent="-627063">
              <a:lnSpc>
                <a:spcPct val="110000"/>
              </a:lnSpc>
              <a:tabLst/>
            </a:pPr>
            <a:r>
              <a:rPr lang="ja-JP" altLang="en-US" sz="20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メグ</a:t>
            </a:r>
            <a:r>
              <a:rPr lang="en-US" altLang="ja-JP" sz="2000" b="1" dirty="0">
                <a:solidFill>
                  <a:srgbClr val="FF274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ja-JP" altLang="en-US" sz="2800" dirty="0"/>
              <a:t>じゃあ，京都のすべての主要な寺院や神社には行ったことがあるのね。</a:t>
            </a:r>
            <a:endParaRPr lang="en-US" altLang="ja-JP" sz="2800" dirty="0">
              <a:latin typeface="Century" panose="02040604050505020304" pitchFamily="18" charset="0"/>
            </a:endParaRPr>
          </a:p>
          <a:p>
            <a:pPr marL="627063" indent="-627063">
              <a:lnSpc>
                <a:spcPct val="110000"/>
              </a:lnSpc>
              <a:tabLst/>
            </a:pPr>
            <a:r>
              <a:rPr lang="ja-JP" altLang="en-US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健</a:t>
            </a:r>
            <a:r>
              <a:rPr lang="en-US" altLang="ja-JP" sz="2000" b="1" dirty="0">
                <a:solidFill>
                  <a:srgbClr val="452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ja-JP" b="1" dirty="0">
                <a:solidFill>
                  <a:srgbClr val="0070C0"/>
                </a:solidFill>
              </a:rPr>
              <a:t>	</a:t>
            </a:r>
            <a:r>
              <a:rPr lang="ja-JP" altLang="en-US" sz="2800" dirty="0"/>
              <a:t>うん。どれもみんな美しいんだ。</a:t>
            </a:r>
            <a:endParaRPr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C0D90FC-EC48-4723-BF30-E430954D340D}"/>
              </a:ext>
            </a:extLst>
          </p:cNvPr>
          <p:cNvSpPr txBox="1"/>
          <p:nvPr/>
        </p:nvSpPr>
        <p:spPr>
          <a:xfrm>
            <a:off x="-18982" y="472656"/>
            <a:ext cx="8550982" cy="458757"/>
          </a:xfrm>
          <a:prstGeom prst="rect">
            <a:avLst/>
          </a:prstGeom>
          <a:noFill/>
        </p:spPr>
        <p:txBody>
          <a:bodyPr wrap="square" lIns="180000" tIns="108000" bIns="72000" rtlCol="0">
            <a:spAutoFit/>
          </a:bodyPr>
          <a:lstStyle/>
          <a:p>
            <a:pPr marL="177800" indent="-177800"/>
            <a:r>
              <a:rPr lang="ja-JP" altLang="en-US" sz="1800" b="0" i="0" u="none" strike="noStrike" baseline="0" dirty="0">
                <a:latin typeface="UDShinGoPro-Light"/>
              </a:rPr>
              <a:t>健とメグは京都への旅行について話をしています</a:t>
            </a:r>
            <a:r>
              <a:rPr lang="ja-JP" altLang="en-US" dirty="0">
                <a:latin typeface="UDShinGoPro-Light"/>
              </a:rPr>
              <a:t>。</a:t>
            </a:r>
            <a:endParaRPr kumimoji="1" lang="ja-JP" altLang="en-US" b="1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9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字幕 10">
            <a:extLst>
              <a:ext uri="{FF2B5EF4-FFF2-40B4-BE49-F238E27FC236}">
                <a16:creationId xmlns:a16="http://schemas.microsoft.com/office/drawing/2014/main" id="{BD7BBC81-8F7A-429E-9F9F-71E89F0BAFCC}"/>
              </a:ext>
            </a:extLst>
          </p:cNvPr>
          <p:cNvSpPr txBox="1">
            <a:spLocks/>
          </p:cNvSpPr>
          <p:nvPr/>
        </p:nvSpPr>
        <p:spPr>
          <a:xfrm>
            <a:off x="0" y="1336990"/>
            <a:ext cx="9144000" cy="5510416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504000" rIns="216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63613">
              <a:lnSpc>
                <a:spcPct val="120000"/>
              </a:lnSpc>
              <a:buNone/>
              <a:tabLst>
                <a:tab pos="444500" algn="l"/>
                <a:tab pos="1427163" algn="l"/>
              </a:tabLst>
            </a:pPr>
            <a:r>
              <a:rPr lang="en-US" altLang="ja-JP" sz="4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rgbClr val="00ABE5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</a:t>
            </a:r>
            <a:r>
              <a:rPr lang="ja-JP" altLang="en-US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4000" b="1" dirty="0">
                <a:solidFill>
                  <a:srgbClr val="00ABE5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>
                    <a:alpha val="0"/>
                  </a:srgb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endParaRPr lang="ja-JP" altLang="en-US" sz="4000" dirty="0">
              <a:solidFill>
                <a:srgbClr val="FF0000">
                  <a:alpha val="0"/>
                </a:srgb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" name="字幕 10">
            <a:extLst>
              <a:ext uri="{FF2B5EF4-FFF2-40B4-BE49-F238E27FC236}">
                <a16:creationId xmlns:a16="http://schemas.microsoft.com/office/drawing/2014/main" id="{20EB4665-9E0F-421A-ABF1-91C286119D7F}"/>
              </a:ext>
            </a:extLst>
          </p:cNvPr>
          <p:cNvSpPr txBox="1">
            <a:spLocks/>
          </p:cNvSpPr>
          <p:nvPr/>
        </p:nvSpPr>
        <p:spPr>
          <a:xfrm>
            <a:off x="-3760" y="1340107"/>
            <a:ext cx="9144000" cy="5510415"/>
          </a:xfrm>
          <a:prstGeom prst="rect">
            <a:avLst/>
          </a:prstGeom>
          <a:solidFill>
            <a:srgbClr val="F5BB17">
              <a:alpha val="0"/>
            </a:srgbClr>
          </a:solidFill>
          <a:effectLst>
            <a:softEdge rad="190500"/>
          </a:effectLst>
        </p:spPr>
        <p:txBody>
          <a:bodyPr vert="horz" lIns="252000" tIns="504000" rIns="216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63613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4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-Answer-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solidFill>
                  <a:srgbClr val="00ABE5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Q1.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False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	</a:t>
            </a:r>
            <a:r>
              <a:rPr lang="en-US" altLang="ja-JP" sz="4000" b="1" dirty="0">
                <a:solidFill>
                  <a:srgbClr val="00ABE5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Q2.</a:t>
            </a:r>
            <a:r>
              <a:rPr lang="en-US" altLang="ja-JP" sz="40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u="sng" dirty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True</a:t>
            </a:r>
            <a:endParaRPr lang="ja-JP" altLang="en-US" sz="4000" dirty="0">
              <a:ea typeface="ＭＳ Ｐゴシック" panose="020B0600070205080204" pitchFamily="50" charset="-128"/>
            </a:endParaRPr>
          </a:p>
        </p:txBody>
      </p:sp>
      <p:sp>
        <p:nvSpPr>
          <p:cNvPr id="3" name="字幕 10">
            <a:extLst>
              <a:ext uri="{FF2B5EF4-FFF2-40B4-BE49-F238E27FC236}">
                <a16:creationId xmlns:a16="http://schemas.microsoft.com/office/drawing/2014/main" id="{251D6857-6E5A-4160-8305-1B12AEB6D70D}"/>
              </a:ext>
            </a:extLst>
          </p:cNvPr>
          <p:cNvSpPr txBox="1">
            <a:spLocks/>
          </p:cNvSpPr>
          <p:nvPr/>
        </p:nvSpPr>
        <p:spPr>
          <a:xfrm>
            <a:off x="-1" y="3575050"/>
            <a:ext cx="9144000" cy="3275545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252000" tIns="45720" rIns="216000" bIns="108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363" indent="-487363" algn="l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3000" b="1" dirty="0">
                <a:ea typeface="ＭＳ Ｐゴシック" panose="020B0600070205080204" pitchFamily="50" charset="-128"/>
                <a:cs typeface="Arial" panose="020B0604020202020204" pitchFamily="34" charset="0"/>
              </a:rPr>
              <a:t>-Script-</a:t>
            </a:r>
          </a:p>
          <a:p>
            <a:pPr marL="487363" indent="-395288" algn="l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000" dirty="0"/>
              <a:t>True or false?</a:t>
            </a:r>
          </a:p>
          <a:p>
            <a:pPr marL="487363" indent="-395288" algn="l">
              <a:lnSpc>
                <a:spcPct val="120000"/>
              </a:lnSpc>
              <a:tabLst>
                <a:tab pos="444500" algn="l"/>
                <a:tab pos="1427163" algn="l"/>
              </a:tabLst>
            </a:pPr>
            <a:r>
              <a:rPr lang="en-US" altLang="ja-JP" sz="3000" dirty="0"/>
              <a:t>1. Meg has never been to Kyoto. </a:t>
            </a:r>
          </a:p>
          <a:p>
            <a:pPr marL="487363" indent="-395288" algn="l">
              <a:lnSpc>
                <a:spcPct val="12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en-US" altLang="ja-JP" sz="3000" dirty="0"/>
              <a:t>2. Ken's brother lives in Kyoto. </a:t>
            </a:r>
            <a:endParaRPr lang="ja-JP" altLang="en-US" sz="3000" dirty="0"/>
          </a:p>
        </p:txBody>
      </p:sp>
      <p:pic>
        <p:nvPicPr>
          <p:cNvPr id="4" name="CD1-Tr67q-64k">
            <a:hlinkClick r:id="" action="ppaction://media"/>
            <a:extLst>
              <a:ext uri="{FF2B5EF4-FFF2-40B4-BE49-F238E27FC236}">
                <a16:creationId xmlns:a16="http://schemas.microsoft.com/office/drawing/2014/main" id="{C95DBE9A-61B6-4A68-BB91-E20CCEAD1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10">
            <a:extLst>
              <a:ext uri="{FF2B5EF4-FFF2-40B4-BE49-F238E27FC236}">
                <a16:creationId xmlns:a16="http://schemas.microsoft.com/office/drawing/2014/main" id="{580E74EE-4E82-4DB1-B6EC-1EDAA83FB1A2}"/>
              </a:ext>
            </a:extLst>
          </p:cNvPr>
          <p:cNvSpPr txBox="1">
            <a:spLocks/>
          </p:cNvSpPr>
          <p:nvPr/>
        </p:nvSpPr>
        <p:spPr>
          <a:xfrm>
            <a:off x="0" y="1147377"/>
            <a:ext cx="9144000" cy="5710623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1620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482600" algn="l">
              <a:lnSpc>
                <a:spcPct val="100000"/>
              </a:lnSpc>
              <a:buNone/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/>
              <a:t>I'</a:t>
            </a:r>
            <a:r>
              <a:rPr lang="en-US" altLang="ja-JP" sz="4000" b="1" dirty="0"/>
              <a:t>ve </a:t>
            </a:r>
            <a:r>
              <a:rPr lang="en-US" altLang="ja-JP" sz="4000" i="1" dirty="0"/>
              <a:t>just </a:t>
            </a:r>
            <a:r>
              <a:rPr lang="en-US" altLang="ja-JP" sz="4000" b="1" dirty="0"/>
              <a:t>returned </a:t>
            </a:r>
            <a:r>
              <a:rPr lang="en-US" altLang="ja-JP" sz="4000" dirty="0"/>
              <a:t>from a short trip to Kyoto.</a:t>
            </a:r>
            <a:endParaRPr lang="en-US" altLang="ja-JP" sz="40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字幕 10">
            <a:extLst>
              <a:ext uri="{FF2B5EF4-FFF2-40B4-BE49-F238E27FC236}">
                <a16:creationId xmlns:a16="http://schemas.microsoft.com/office/drawing/2014/main" id="{7885DD56-6148-472E-A443-B79F048F77C6}"/>
              </a:ext>
            </a:extLst>
          </p:cNvPr>
          <p:cNvSpPr txBox="1">
            <a:spLocks/>
          </p:cNvSpPr>
          <p:nvPr/>
        </p:nvSpPr>
        <p:spPr>
          <a:xfrm>
            <a:off x="0" y="1147376"/>
            <a:ext cx="9144000" cy="5710623"/>
          </a:xfrm>
          <a:prstGeom prst="rect">
            <a:avLst/>
          </a:prstGeom>
          <a:solidFill>
            <a:srgbClr val="F5BB17">
              <a:alpha val="0"/>
            </a:srgbClr>
          </a:solidFill>
          <a:effectLst>
            <a:softEdge rad="190500"/>
          </a:effectLst>
        </p:spPr>
        <p:txBody>
          <a:bodyPr vert="horz" lIns="252000" tIns="1620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482600" algn="l">
              <a:lnSpc>
                <a:spcPct val="100000"/>
              </a:lnSpc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/>
              <a:t>I</a:t>
            </a:r>
            <a:r>
              <a:rPr lang="en-US" altLang="ja-JP" sz="4000" b="1" dirty="0"/>
              <a:t>'ve </a:t>
            </a:r>
            <a:r>
              <a:rPr lang="en-US" altLang="ja-JP" sz="4000" i="1" dirty="0"/>
              <a:t>just </a:t>
            </a:r>
            <a:r>
              <a:rPr lang="en-US" altLang="ja-JP" sz="4000" b="1" dirty="0"/>
              <a:t>returned </a:t>
            </a:r>
            <a:r>
              <a:rPr lang="en-US" altLang="ja-JP" sz="4000" dirty="0"/>
              <a:t>from a short trip to Kyoto.</a:t>
            </a:r>
            <a:endParaRPr lang="en-US" altLang="ja-JP" sz="4000" dirty="0">
              <a:latin typeface="+mn-ea"/>
              <a:cs typeface="Arial" panose="020B0604020202020204" pitchFamily="34" charset="0"/>
            </a:endParaRPr>
          </a:p>
          <a:p>
            <a:pPr indent="541338" algn="l">
              <a:lnSpc>
                <a:spcPct val="100000"/>
              </a:lnSpc>
              <a:spcBef>
                <a:spcPts val="1800"/>
              </a:spcBef>
              <a:tabLst>
                <a:tab pos="1427163" algn="l"/>
              </a:tabLst>
            </a:pPr>
            <a:r>
              <a:rPr lang="ja-JP" altLang="en-US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京都への小旅行から今ちょうど戻ったところです。</a:t>
            </a:r>
            <a:endParaRPr lang="ja-JP" altLang="en-US" dirty="0"/>
          </a:p>
        </p:txBody>
      </p:sp>
      <p:pic>
        <p:nvPicPr>
          <p:cNvPr id="4" name="CD1-Tr68-1-64k">
            <a:hlinkClick r:id="" action="ppaction://media"/>
            <a:extLst>
              <a:ext uri="{FF2B5EF4-FFF2-40B4-BE49-F238E27FC236}">
                <a16:creationId xmlns:a16="http://schemas.microsoft.com/office/drawing/2014/main" id="{F39C7CD8-0074-4BF4-923A-72F36294B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字幕 10">
            <a:extLst>
              <a:ext uri="{FF2B5EF4-FFF2-40B4-BE49-F238E27FC236}">
                <a16:creationId xmlns:a16="http://schemas.microsoft.com/office/drawing/2014/main" id="{5F2BA779-7F15-4AF4-9E2A-2ED05239E862}"/>
              </a:ext>
            </a:extLst>
          </p:cNvPr>
          <p:cNvSpPr txBox="1">
            <a:spLocks/>
          </p:cNvSpPr>
          <p:nvPr/>
        </p:nvSpPr>
        <p:spPr>
          <a:xfrm>
            <a:off x="0" y="1147376"/>
            <a:ext cx="9144000" cy="5710623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576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7838" indent="-477838" algn="l">
              <a:lnSpc>
                <a:spcPct val="100000"/>
              </a:lnSpc>
              <a:buNone/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dirty="0"/>
              <a:t>I</a:t>
            </a:r>
            <a:r>
              <a:rPr lang="en-US" altLang="ja-JP" sz="4000" b="1" dirty="0"/>
              <a:t>'ve </a:t>
            </a:r>
            <a:r>
              <a:rPr lang="en-US" altLang="ja-JP" sz="4000" i="1" dirty="0"/>
              <a:t>just </a:t>
            </a:r>
            <a:r>
              <a:rPr lang="en-US" altLang="ja-JP" sz="4000" b="1" dirty="0"/>
              <a:t>returned </a:t>
            </a:r>
            <a:r>
              <a:rPr lang="en-US" altLang="ja-JP" sz="4000" dirty="0"/>
              <a:t>from a short trip to Kyoto.</a:t>
            </a:r>
            <a:endParaRPr lang="en-US" altLang="ja-JP" sz="4000" dirty="0"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indent="312738" algn="l">
              <a:lnSpc>
                <a:spcPct val="100000"/>
              </a:lnSpc>
              <a:spcBef>
                <a:spcPts val="1800"/>
              </a:spcBef>
              <a:buNone/>
              <a:tabLst>
                <a:tab pos="1427163" algn="l"/>
              </a:tabLst>
            </a:pPr>
            <a:r>
              <a:rPr lang="ja-JP" altLang="en-US" sz="3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京都への小旅行から今ちょうど戻ったところです。</a:t>
            </a:r>
            <a:endParaRPr lang="ja-JP" altLang="en-US" dirty="0"/>
          </a:p>
        </p:txBody>
      </p:sp>
      <p:sp>
        <p:nvSpPr>
          <p:cNvPr id="8" name="字幕 10">
            <a:extLst>
              <a:ext uri="{FF2B5EF4-FFF2-40B4-BE49-F238E27FC236}">
                <a16:creationId xmlns:a16="http://schemas.microsoft.com/office/drawing/2014/main" id="{04D4BE07-C6D3-41DA-9ED2-C144D38E2DB2}"/>
              </a:ext>
            </a:extLst>
          </p:cNvPr>
          <p:cNvSpPr txBox="1">
            <a:spLocks/>
          </p:cNvSpPr>
          <p:nvPr/>
        </p:nvSpPr>
        <p:spPr>
          <a:xfrm>
            <a:off x="-1" y="3969000"/>
            <a:ext cx="9144001" cy="2888999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vert="horz" lIns="324000" tIns="45720" rIns="32400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「（ちょうど）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〜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したところだ」と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動作の完了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を表すときは，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〈have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＋過去分詞</a:t>
            </a:r>
            <a:r>
              <a:rPr kumimoji="1" lang="en-US" altLang="ja-JP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〉</a:t>
            </a:r>
            <a:r>
              <a:rPr kumimoji="1" lang="ja-JP" altLang="en-US" sz="28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の形を用いる。</a:t>
            </a:r>
            <a:endParaRPr lang="ja-JP" altLang="en-US" sz="2800" dirty="0"/>
          </a:p>
        </p:txBody>
      </p:sp>
      <p:pic>
        <p:nvPicPr>
          <p:cNvPr id="5" name="CD1-Tr68-1-64k">
            <a:hlinkClick r:id="" action="ppaction://media"/>
            <a:extLst>
              <a:ext uri="{FF2B5EF4-FFF2-40B4-BE49-F238E27FC236}">
                <a16:creationId xmlns:a16="http://schemas.microsoft.com/office/drawing/2014/main" id="{7A9D7A02-D2D1-4646-9AE4-E90B42890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68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字幕 10">
            <a:extLst>
              <a:ext uri="{FF2B5EF4-FFF2-40B4-BE49-F238E27FC236}">
                <a16:creationId xmlns:a16="http://schemas.microsoft.com/office/drawing/2014/main" id="{C8F4A853-3362-43A8-95B4-AE4AC2CCA765}"/>
              </a:ext>
            </a:extLst>
          </p:cNvPr>
          <p:cNvSpPr txBox="1">
            <a:spLocks/>
          </p:cNvSpPr>
          <p:nvPr/>
        </p:nvSpPr>
        <p:spPr>
          <a:xfrm>
            <a:off x="0" y="1147376"/>
            <a:ext cx="9144000" cy="5710623"/>
          </a:xfrm>
          <a:prstGeom prst="rect">
            <a:avLst/>
          </a:prstGeom>
          <a:solidFill>
            <a:srgbClr val="F5BB17">
              <a:alpha val="10000"/>
            </a:srgbClr>
          </a:solidFill>
          <a:effectLst>
            <a:softEdge rad="190500"/>
          </a:effectLst>
        </p:spPr>
        <p:txBody>
          <a:bodyPr lIns="252000" tIns="1836000" rIns="252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lang="en-US" altLang="ja-JP" sz="4000" b="1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've been to </a:t>
            </a:r>
            <a:r>
              <a:rPr lang="en-US" altLang="ja-JP" sz="4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Kyoto </a:t>
            </a:r>
            <a:r>
              <a:rPr lang="en-US" altLang="ja-JP" sz="4000" i="1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many times</a:t>
            </a:r>
            <a:r>
              <a:rPr lang="en-US" altLang="ja-JP" sz="40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  <a:r>
              <a:rPr lang="en-US" altLang="ja-JP" sz="4000" b="1" dirty="0">
                <a:cs typeface="Arial" panose="020B0604020202020204" pitchFamily="34" charset="0"/>
              </a:rPr>
              <a:t>﻿</a:t>
            </a:r>
            <a:endParaRPr lang="ja-JP" altLang="en-US" sz="4000" dirty="0"/>
          </a:p>
        </p:txBody>
      </p:sp>
      <p:sp>
        <p:nvSpPr>
          <p:cNvPr id="13" name="字幕 10">
            <a:extLst>
              <a:ext uri="{FF2B5EF4-FFF2-40B4-BE49-F238E27FC236}">
                <a16:creationId xmlns:a16="http://schemas.microsoft.com/office/drawing/2014/main" id="{A37C08E3-8337-4706-B09F-D1757EDA134D}"/>
              </a:ext>
            </a:extLst>
          </p:cNvPr>
          <p:cNvSpPr txBox="1">
            <a:spLocks/>
          </p:cNvSpPr>
          <p:nvPr/>
        </p:nvSpPr>
        <p:spPr>
          <a:xfrm>
            <a:off x="0" y="1147375"/>
            <a:ext cx="9144000" cy="5710623"/>
          </a:xfrm>
          <a:prstGeom prst="rect">
            <a:avLst/>
          </a:prstGeom>
          <a:solidFill>
            <a:srgbClr val="F5BB17">
              <a:alpha val="0"/>
            </a:srgbClr>
          </a:solidFill>
          <a:effectLst>
            <a:softEdge rad="190500"/>
          </a:effectLst>
        </p:spPr>
        <p:txBody>
          <a:bodyPr vert="horz" lIns="252000" tIns="1836000" rIns="25200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tabLst>
                <a:tab pos="444500" algn="l"/>
                <a:tab pos="1427163" algn="l"/>
              </a:tabLst>
            </a:pPr>
            <a:r>
              <a:rPr lang="ja-JP" altLang="en-US" sz="3800" b="1" dirty="0">
                <a:solidFill>
                  <a:srgbClr val="8A3F0C"/>
                </a:solidFill>
                <a:cs typeface="Arial" panose="020B0604020202020204" pitchFamily="34" charset="0"/>
              </a:rPr>
              <a:t>●</a:t>
            </a:r>
            <a:r>
              <a:rPr lang="en-US" altLang="ja-JP" sz="4000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I</a:t>
            </a:r>
            <a:r>
              <a:rPr lang="en-US" altLang="ja-JP" sz="4000" b="1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've been to </a:t>
            </a:r>
            <a:r>
              <a:rPr lang="en-US" altLang="ja-JP" sz="4000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Kyoto </a:t>
            </a:r>
            <a:r>
              <a:rPr lang="en-US" altLang="ja-JP" sz="4000" i="1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many times</a:t>
            </a:r>
            <a:r>
              <a:rPr lang="en-US" altLang="ja-JP" sz="4000" kern="100" dirty="0">
                <a:solidFill>
                  <a:prstClr val="black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r>
              <a:rPr lang="en-US" altLang="ja-JP" sz="4000" b="1" dirty="0">
                <a:solidFill>
                  <a:prstClr val="black"/>
                </a:solidFill>
                <a:cs typeface="Arial" panose="020B0604020202020204" pitchFamily="34" charset="0"/>
              </a:rPr>
              <a:t>﻿</a:t>
            </a:r>
            <a:endParaRPr lang="ja-JP" altLang="en-US" sz="4000" dirty="0">
              <a:solidFill>
                <a:prstClr val="black"/>
              </a:solidFill>
            </a:endParaRPr>
          </a:p>
          <a:p>
            <a:pPr indent="541338" algn="l">
              <a:lnSpc>
                <a:spcPct val="100000"/>
              </a:lnSpc>
              <a:spcBef>
                <a:spcPts val="1800"/>
              </a:spcBef>
            </a:pPr>
            <a:r>
              <a:rPr lang="ja-JP" altLang="en-US" sz="3000" b="1" dirty="0">
                <a:latin typeface="ＭＳ Ｐゴシック" panose="020B0600070205080204" pitchFamily="50" charset="-128"/>
                <a:cs typeface="Arial" panose="020B0604020202020204" pitchFamily="34" charset="0"/>
              </a:rPr>
              <a:t>私は京都には何度も行ったことがある。</a:t>
            </a:r>
            <a:endParaRPr lang="ja-JP" altLang="en-US" dirty="0"/>
          </a:p>
        </p:txBody>
      </p:sp>
      <p:pic>
        <p:nvPicPr>
          <p:cNvPr id="2" name="CD1-Tr68-2-64k">
            <a:hlinkClick r:id="" action="ppaction://media"/>
            <a:extLst>
              <a:ext uri="{FF2B5EF4-FFF2-40B4-BE49-F238E27FC236}">
                <a16:creationId xmlns:a16="http://schemas.microsoft.com/office/drawing/2014/main" id="{EBE0EDDE-8467-49C2-AB32-1567DD788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0000" y="684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STD1アーススライ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D1アーススライド" id="{3AE05BF2-82C6-4482-BBFA-F451ED8675E6}" vid="{589D2273-C0F9-42E5-A774-98834CA7B49C}"/>
    </a:ext>
  </a:extLst>
</a:theme>
</file>

<file path=ppt/theme/theme2.xml><?xml version="1.0" encoding="utf-8"?>
<a:theme xmlns:a="http://schemas.openxmlformats.org/drawingml/2006/main" name="BYS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S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DYT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M-shipment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5827</TotalTime>
  <Words>2261</Words>
  <PresentationFormat>画面に合わせる (4:3)</PresentationFormat>
  <Paragraphs>177</Paragraphs>
  <Slides>39</Slides>
  <Notes>0</Notes>
  <HiddenSlides>0</HiddenSlides>
  <MMClips>16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39</vt:i4>
      </vt:variant>
    </vt:vector>
  </HeadingPairs>
  <TitlesOfParts>
    <vt:vector size="51" baseType="lpstr">
      <vt:lpstr>ＭＳ Ｐゴシック</vt:lpstr>
      <vt:lpstr>UDShinGoPro-Light</vt:lpstr>
      <vt:lpstr>游ゴシック</vt:lpstr>
      <vt:lpstr>Arial</vt:lpstr>
      <vt:lpstr>Arial Narrow</vt:lpstr>
      <vt:lpstr>Calibri</vt:lpstr>
      <vt:lpstr>Century</vt:lpstr>
      <vt:lpstr>STD1アーススライド</vt:lpstr>
      <vt:lpstr>BYS</vt:lpstr>
      <vt:lpstr>LSa</vt:lpstr>
      <vt:lpstr>LWa</vt:lpstr>
      <vt:lpstr>WDYT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数研出版株式会社</dc:creator>
  <dcterms:created xsi:type="dcterms:W3CDTF">2016-11-21T00:54:32Z</dcterms:created>
  <dcterms:modified xsi:type="dcterms:W3CDTF">2022-01-20T08:01:42Z</dcterms:modified>
</cp:coreProperties>
</file>