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2" r:id="rId2"/>
    <p:sldMasterId id="2147483696" r:id="rId3"/>
    <p:sldMasterId id="2147483704" r:id="rId4"/>
    <p:sldMasterId id="2147483660" r:id="rId5"/>
  </p:sldMasterIdLst>
  <p:sldIdLst>
    <p:sldId id="349" r:id="rId6"/>
    <p:sldId id="354" r:id="rId7"/>
    <p:sldId id="361" r:id="rId8"/>
    <p:sldId id="454" r:id="rId9"/>
    <p:sldId id="413" r:id="rId10"/>
    <p:sldId id="380" r:id="rId11"/>
    <p:sldId id="403" r:id="rId12"/>
    <p:sldId id="417" r:id="rId13"/>
    <p:sldId id="418" r:id="rId14"/>
    <p:sldId id="419" r:id="rId15"/>
    <p:sldId id="486" r:id="rId16"/>
    <p:sldId id="487" r:id="rId17"/>
    <p:sldId id="420" r:id="rId18"/>
    <p:sldId id="421" r:id="rId19"/>
    <p:sldId id="422" r:id="rId20"/>
    <p:sldId id="373" r:id="rId21"/>
    <p:sldId id="488" r:id="rId22"/>
    <p:sldId id="489" r:id="rId23"/>
    <p:sldId id="429" r:id="rId24"/>
    <p:sldId id="378" r:id="rId25"/>
    <p:sldId id="465" r:id="rId26"/>
    <p:sldId id="466" r:id="rId27"/>
    <p:sldId id="485" r:id="rId28"/>
    <p:sldId id="502" r:id="rId29"/>
    <p:sldId id="468" r:id="rId30"/>
    <p:sldId id="491" r:id="rId31"/>
    <p:sldId id="492" r:id="rId32"/>
    <p:sldId id="493" r:id="rId33"/>
    <p:sldId id="473" r:id="rId34"/>
    <p:sldId id="475" r:id="rId35"/>
    <p:sldId id="476" r:id="rId36"/>
    <p:sldId id="497" r:id="rId37"/>
    <p:sldId id="498" r:id="rId38"/>
    <p:sldId id="477" r:id="rId39"/>
    <p:sldId id="499" r:id="rId40"/>
    <p:sldId id="500" r:id="rId41"/>
    <p:sldId id="501" r:id="rId42"/>
    <p:sldId id="483" r:id="rId43"/>
    <p:sldId id="484" r:id="rId44"/>
    <p:sldId id="407" r:id="rId4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shimoto Mao" initials="HM" lastIdx="2" clrIdx="0">
    <p:extLst>
      <p:ext uri="{19B8F6BF-5375-455C-9EA6-DF929625EA0E}">
        <p15:presenceInfo xmlns:p15="http://schemas.microsoft.com/office/powerpoint/2012/main" userId="9a7298ec7332a9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DF5"/>
    <a:srgbClr val="687CAE"/>
    <a:srgbClr val="F36F23"/>
    <a:srgbClr val="0D7CC0"/>
    <a:srgbClr val="C9E8FB"/>
    <a:srgbClr val="B8E1FA"/>
    <a:srgbClr val="DBF0FD"/>
    <a:srgbClr val="A1D7F9"/>
    <a:srgbClr val="D4EDFC"/>
    <a:srgbClr val="699AD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>
      <p:cViewPr varScale="1">
        <p:scale>
          <a:sx n="65" d="100"/>
          <a:sy n="65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95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>
            <a:extLst>
              <a:ext uri="{FF2B5EF4-FFF2-40B4-BE49-F238E27FC236}">
                <a16:creationId xmlns:a16="http://schemas.microsoft.com/office/drawing/2014/main" id="{4F070697-2A64-429A-98F3-9113FDCF4940}"/>
              </a:ext>
            </a:extLst>
          </p:cNvPr>
          <p:cNvSpPr/>
          <p:nvPr userDrawn="1"/>
        </p:nvSpPr>
        <p:spPr>
          <a:xfrm flipH="1">
            <a:off x="504967" y="4769893"/>
            <a:ext cx="8639033" cy="2088107"/>
          </a:xfrm>
          <a:prstGeom prst="rtTriangle">
            <a:avLst/>
          </a:prstGeom>
          <a:solidFill>
            <a:srgbClr val="699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57E0745-DEA6-4B91-B378-86844482BE56}"/>
              </a:ext>
            </a:extLst>
          </p:cNvPr>
          <p:cNvSpPr/>
          <p:nvPr userDrawn="1"/>
        </p:nvSpPr>
        <p:spPr>
          <a:xfrm>
            <a:off x="0" y="0"/>
            <a:ext cx="9144000" cy="709686"/>
          </a:xfrm>
          <a:prstGeom prst="rect">
            <a:avLst/>
          </a:prstGeom>
          <a:solidFill>
            <a:srgbClr val="699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913DA7B-36B2-48C4-AC55-486F5A3A8F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686"/>
            <a:ext cx="9144000" cy="315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7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k-Goal">
    <p:bg>
      <p:bgPr>
        <a:solidFill>
          <a:srgbClr val="E7C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52E2313-365D-4A72-80C3-DE5617284D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0" y="547621"/>
            <a:ext cx="5507215" cy="57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3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k-TRY">
    <p:bg>
      <p:bgPr>
        <a:solidFill>
          <a:srgbClr val="E7C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1436296-E3E7-4652-AF59-84D247054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5" y="657237"/>
            <a:ext cx="1202250" cy="60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72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k-blank">
    <p:bg>
      <p:bgPr>
        <a:solidFill>
          <a:srgbClr val="E7C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0483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t-Quiz">
    <p:bg>
      <p:bgPr>
        <a:solidFill>
          <a:srgbClr val="BEC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92A2A6F0-DE79-4373-8AA2-374AC92234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1" y="639422"/>
            <a:ext cx="3981820" cy="678516"/>
          </a:xfrm>
          <a:prstGeom prst="rect">
            <a:avLst/>
          </a:prstGeom>
        </p:spPr>
      </p:pic>
      <p:sp>
        <p:nvSpPr>
          <p:cNvPr id="5" name="四角形: 角度付き 4">
            <a:extLst>
              <a:ext uri="{FF2B5EF4-FFF2-40B4-BE49-F238E27FC236}">
                <a16:creationId xmlns:a16="http://schemas.microsoft.com/office/drawing/2014/main" id="{237205FB-C736-44C4-A8C1-1C294DEEF353}"/>
              </a:ext>
            </a:extLst>
          </p:cNvPr>
          <p:cNvSpPr/>
          <p:nvPr userDrawn="1"/>
        </p:nvSpPr>
        <p:spPr>
          <a:xfrm>
            <a:off x="5168962" y="0"/>
            <a:ext cx="838138" cy="482600"/>
          </a:xfrm>
          <a:prstGeom prst="bevel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512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t-Quiz-noaudio">
    <p:bg>
      <p:bgPr>
        <a:solidFill>
          <a:srgbClr val="BEC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92A2A6F0-DE79-4373-8AA2-374AC92234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1" y="639422"/>
            <a:ext cx="3981820" cy="67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2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t-script">
    <p:bg>
      <p:bgPr>
        <a:solidFill>
          <a:srgbClr val="BEC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BB7E7FAD-BFD6-46C2-9AB1-59035907FB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306" y="954000"/>
            <a:ext cx="8975388" cy="5835906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tIns="108000" rIns="144000">
            <a:normAutofit lnSpcReduction="10000"/>
          </a:bodyPr>
          <a:lstStyle>
            <a:lvl1pPr marL="808038" marR="0" indent="-80803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427163" algn="l"/>
                <a:tab pos="1433513" algn="l"/>
              </a:tabLst>
              <a:defRPr/>
            </a:lvl1pPr>
          </a:lstStyle>
          <a:p>
            <a:pPr marL="808038" indent="-808038" algn="l">
              <a:lnSpc>
                <a:spcPct val="100000"/>
              </a:lnSpc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r>
              <a:rPr lang="en-US" altLang="ja-JP" b="1" dirty="0">
                <a:solidFill>
                  <a:srgbClr val="0070C0"/>
                </a:solidFill>
              </a:rPr>
              <a:t>	</a:t>
            </a:r>
            <a:r>
              <a:rPr lang="en-US" altLang="ja-JP" sz="3200" dirty="0"/>
              <a:t>~~~?</a:t>
            </a:r>
            <a:endParaRPr lang="en-US" altLang="ja-JP" sz="3100" dirty="0">
              <a:latin typeface="Century" panose="02040604050505020304" pitchFamily="18" charset="0"/>
            </a:endParaRPr>
          </a:p>
          <a:p>
            <a:pPr marL="808038" indent="-808038" algn="l">
              <a:lnSpc>
                <a:spcPct val="100000"/>
              </a:lnSpc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FF27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B:</a:t>
            </a:r>
            <a:r>
              <a:rPr lang="en-US" altLang="ja-JP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3200" dirty="0"/>
              <a:t>~~~.</a:t>
            </a:r>
            <a:endParaRPr lang="en-US" altLang="ja-JP" sz="3200" dirty="0">
              <a:latin typeface="Century" panose="02040604050505020304" pitchFamily="18" charset="0"/>
            </a:endParaRPr>
          </a:p>
          <a:p>
            <a:pPr marL="808038" indent="-808038" algn="l">
              <a:lnSpc>
                <a:spcPct val="100000"/>
              </a:lnSpc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r>
              <a:rPr lang="en-US" altLang="ja-JP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3200" dirty="0"/>
              <a:t>~~~!</a:t>
            </a:r>
            <a:endParaRPr lang="en-US" altLang="ja-JP" sz="3200" dirty="0">
              <a:latin typeface="Century" panose="02040604050505020304" pitchFamily="18" charset="0"/>
            </a:endParaRPr>
          </a:p>
          <a:p>
            <a:pPr marL="808038" indent="-808038" algn="l"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FF27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B:</a:t>
            </a:r>
            <a:r>
              <a:rPr lang="en-US" altLang="ja-JP" b="1" dirty="0">
                <a:solidFill>
                  <a:srgbClr val="0070C0"/>
                </a:solidFill>
              </a:rPr>
              <a:t>	</a:t>
            </a:r>
            <a:r>
              <a:rPr lang="en-US" altLang="ja-JP" sz="3200" dirty="0"/>
              <a:t>~~~.</a:t>
            </a:r>
            <a:endParaRPr lang="en-US" altLang="ja-JP" sz="3200" dirty="0">
              <a:latin typeface="Century" panose="02040604050505020304" pitchFamily="18" charset="0"/>
            </a:endParaRPr>
          </a:p>
          <a:p>
            <a:pPr marL="808038" marR="0" lvl="0" indent="-80803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427163" algn="l"/>
                <a:tab pos="1433513" algn="l"/>
              </a:tabLst>
              <a:defRPr/>
            </a:pPr>
            <a:r>
              <a:rPr lang="en-US" altLang="ja-JP" sz="22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r>
              <a:rPr lang="en-US" altLang="ja-JP" b="1" dirty="0">
                <a:solidFill>
                  <a:srgbClr val="0070C0"/>
                </a:solidFill>
              </a:rPr>
              <a:t>	</a:t>
            </a:r>
            <a:r>
              <a:rPr lang="en-US" altLang="ja-JP" sz="3200" dirty="0"/>
              <a:t>~~~.</a:t>
            </a:r>
            <a:endParaRPr lang="en-US" altLang="ja-JP" sz="3200" dirty="0">
              <a:latin typeface="Century" panose="02040604050505020304" pitchFamily="18" charset="0"/>
            </a:endParaRPr>
          </a:p>
          <a:p>
            <a:pPr marL="808038" indent="-808038" algn="l"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FF27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B:</a:t>
            </a:r>
            <a:r>
              <a:rPr lang="en-US" altLang="ja-JP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3200" dirty="0"/>
              <a:t>~~~.</a:t>
            </a:r>
            <a:endParaRPr lang="ja-JP" altLang="en-US" sz="3100" dirty="0">
              <a:latin typeface="Century" panose="02040604050505020304" pitchFamily="18" charset="0"/>
            </a:endParaRPr>
          </a:p>
        </p:txBody>
      </p:sp>
      <p:sp>
        <p:nvSpPr>
          <p:cNvPr id="7" name="四角形: 角度付き 6">
            <a:extLst>
              <a:ext uri="{FF2B5EF4-FFF2-40B4-BE49-F238E27FC236}">
                <a16:creationId xmlns:a16="http://schemas.microsoft.com/office/drawing/2014/main" id="{282083A6-D97A-427E-8627-6D548D6EEFEE}"/>
              </a:ext>
            </a:extLst>
          </p:cNvPr>
          <p:cNvSpPr/>
          <p:nvPr userDrawn="1"/>
        </p:nvSpPr>
        <p:spPr>
          <a:xfrm>
            <a:off x="5168962" y="0"/>
            <a:ext cx="838138" cy="482600"/>
          </a:xfrm>
          <a:prstGeom prst="bevel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394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t-script-noaudio">
    <p:bg>
      <p:bgPr>
        <a:solidFill>
          <a:srgbClr val="BEC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BB7E7FAD-BFD6-46C2-9AB1-59035907FB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306" y="954000"/>
            <a:ext cx="8975388" cy="5835906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tIns="108000" rIns="144000">
            <a:normAutofit lnSpcReduction="10000"/>
          </a:bodyPr>
          <a:lstStyle>
            <a:lvl1pPr marL="808038" marR="0" indent="-80803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427163" algn="l"/>
                <a:tab pos="1433513" algn="l"/>
              </a:tabLst>
              <a:defRPr/>
            </a:lvl1pPr>
          </a:lstStyle>
          <a:p>
            <a:pPr marL="808038" indent="-808038" algn="l">
              <a:lnSpc>
                <a:spcPct val="100000"/>
              </a:lnSpc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r>
              <a:rPr lang="en-US" altLang="ja-JP" b="1" dirty="0">
                <a:solidFill>
                  <a:srgbClr val="0070C0"/>
                </a:solidFill>
              </a:rPr>
              <a:t>	</a:t>
            </a:r>
            <a:r>
              <a:rPr lang="en-US" altLang="ja-JP" sz="3200" dirty="0"/>
              <a:t>~~~?</a:t>
            </a:r>
            <a:endParaRPr lang="en-US" altLang="ja-JP" sz="3100" dirty="0">
              <a:latin typeface="Century" panose="02040604050505020304" pitchFamily="18" charset="0"/>
            </a:endParaRPr>
          </a:p>
          <a:p>
            <a:pPr marL="808038" indent="-808038" algn="l">
              <a:lnSpc>
                <a:spcPct val="100000"/>
              </a:lnSpc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FF27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B:</a:t>
            </a:r>
            <a:r>
              <a:rPr lang="en-US" altLang="ja-JP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3200" dirty="0"/>
              <a:t>~~~.</a:t>
            </a:r>
            <a:endParaRPr lang="en-US" altLang="ja-JP" sz="3200" dirty="0">
              <a:latin typeface="Century" panose="02040604050505020304" pitchFamily="18" charset="0"/>
            </a:endParaRPr>
          </a:p>
          <a:p>
            <a:pPr marL="808038" indent="-808038" algn="l">
              <a:lnSpc>
                <a:spcPct val="100000"/>
              </a:lnSpc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r>
              <a:rPr lang="en-US" altLang="ja-JP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3200" dirty="0"/>
              <a:t>~~~!</a:t>
            </a:r>
            <a:endParaRPr lang="en-US" altLang="ja-JP" sz="3200" dirty="0">
              <a:latin typeface="Century" panose="02040604050505020304" pitchFamily="18" charset="0"/>
            </a:endParaRPr>
          </a:p>
          <a:p>
            <a:pPr marL="808038" indent="-808038" algn="l"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FF27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B:</a:t>
            </a:r>
            <a:r>
              <a:rPr lang="en-US" altLang="ja-JP" b="1" dirty="0">
                <a:solidFill>
                  <a:srgbClr val="0070C0"/>
                </a:solidFill>
              </a:rPr>
              <a:t>	</a:t>
            </a:r>
            <a:r>
              <a:rPr lang="en-US" altLang="ja-JP" sz="3200" dirty="0"/>
              <a:t>~~~.</a:t>
            </a:r>
            <a:endParaRPr lang="en-US" altLang="ja-JP" sz="3200" dirty="0">
              <a:latin typeface="Century" panose="02040604050505020304" pitchFamily="18" charset="0"/>
            </a:endParaRPr>
          </a:p>
          <a:p>
            <a:pPr marL="808038" marR="0" lvl="0" indent="-80803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427163" algn="l"/>
                <a:tab pos="1433513" algn="l"/>
              </a:tabLst>
              <a:defRPr/>
            </a:pPr>
            <a:r>
              <a:rPr lang="en-US" altLang="ja-JP" sz="22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r>
              <a:rPr lang="en-US" altLang="ja-JP" b="1" dirty="0">
                <a:solidFill>
                  <a:srgbClr val="0070C0"/>
                </a:solidFill>
              </a:rPr>
              <a:t>	</a:t>
            </a:r>
            <a:r>
              <a:rPr lang="en-US" altLang="ja-JP" sz="3200" dirty="0"/>
              <a:t>~~~.</a:t>
            </a:r>
            <a:endParaRPr lang="en-US" altLang="ja-JP" sz="3200" dirty="0">
              <a:latin typeface="Century" panose="02040604050505020304" pitchFamily="18" charset="0"/>
            </a:endParaRPr>
          </a:p>
          <a:p>
            <a:pPr marL="808038" indent="-808038" algn="l"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FF27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B:</a:t>
            </a:r>
            <a:r>
              <a:rPr lang="en-US" altLang="ja-JP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3200" dirty="0"/>
              <a:t>~~~.</a:t>
            </a:r>
            <a:endParaRPr lang="ja-JP" altLang="en-US" sz="31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742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t-T1">
    <p:bg>
      <p:bgPr>
        <a:solidFill>
          <a:srgbClr val="BEC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2B82327-D23D-4704-822C-9F221533C9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5" y="542650"/>
            <a:ext cx="1612126" cy="57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50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t-KE">
    <p:bg>
      <p:bgPr>
        <a:solidFill>
          <a:srgbClr val="BEC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7CABD21-2122-4C53-9F32-C194710DDB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000"/>
            <a:ext cx="4558117" cy="778376"/>
          </a:xfrm>
          <a:prstGeom prst="rect">
            <a:avLst/>
          </a:prstGeom>
        </p:spPr>
      </p:pic>
      <p:sp>
        <p:nvSpPr>
          <p:cNvPr id="4" name="四角形: 角度付き 3">
            <a:extLst>
              <a:ext uri="{FF2B5EF4-FFF2-40B4-BE49-F238E27FC236}">
                <a16:creationId xmlns:a16="http://schemas.microsoft.com/office/drawing/2014/main" id="{2676CC77-AC5E-447C-8A85-18E1FD8000D6}"/>
              </a:ext>
            </a:extLst>
          </p:cNvPr>
          <p:cNvSpPr/>
          <p:nvPr userDrawn="1"/>
        </p:nvSpPr>
        <p:spPr>
          <a:xfrm>
            <a:off x="5168962" y="0"/>
            <a:ext cx="838138" cy="482600"/>
          </a:xfrm>
          <a:prstGeom prst="bevel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931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t-T2">
    <p:bg>
      <p:bgPr>
        <a:solidFill>
          <a:srgbClr val="BEC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C0DDE78-29D1-452C-8C57-E5BBDFF2F3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3" y="545825"/>
            <a:ext cx="1612128" cy="57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3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度付き 1">
            <a:extLst>
              <a:ext uri="{FF2B5EF4-FFF2-40B4-BE49-F238E27FC236}">
                <a16:creationId xmlns:a16="http://schemas.microsoft.com/office/drawing/2014/main" id="{C6C0E8E9-5FF1-4039-96D2-B64D42741EA8}"/>
              </a:ext>
            </a:extLst>
          </p:cNvPr>
          <p:cNvSpPr/>
          <p:nvPr userDrawn="1"/>
        </p:nvSpPr>
        <p:spPr>
          <a:xfrm>
            <a:off x="5067000" y="0"/>
            <a:ext cx="1093339" cy="647700"/>
          </a:xfrm>
          <a:prstGeom prst="bevel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948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t-Goal">
    <p:bg>
      <p:bgPr>
        <a:solidFill>
          <a:srgbClr val="BEC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9E2068F-5403-4873-B89C-9FFB526C6C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5" y="549000"/>
            <a:ext cx="2745655" cy="56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57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t-TRY">
    <p:bg>
      <p:bgPr>
        <a:solidFill>
          <a:srgbClr val="BEC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10E2694-25A4-4D66-87CF-08B93A80D7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5" y="657237"/>
            <a:ext cx="1202250" cy="60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4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t-blank">
    <p:bg>
      <p:bgPr>
        <a:solidFill>
          <a:srgbClr val="BEC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692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DYT-blan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39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S-noAud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957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k-script">
    <p:bg>
      <p:bgPr>
        <a:solidFill>
          <a:srgbClr val="E7C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BB7E7FAD-BFD6-46C2-9AB1-59035907FB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306" y="909000"/>
            <a:ext cx="8975388" cy="5880906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tIns="108000" rIns="144000">
            <a:normAutofit lnSpcReduction="10000"/>
          </a:bodyPr>
          <a:lstStyle>
            <a:lvl1pPr marL="808038" marR="0" indent="-80803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427163" algn="l"/>
                <a:tab pos="1433513" algn="l"/>
              </a:tabLst>
              <a:defRPr/>
            </a:lvl1pPr>
          </a:lstStyle>
          <a:p>
            <a:pPr marL="808038" indent="-808038" algn="l">
              <a:lnSpc>
                <a:spcPct val="100000"/>
              </a:lnSpc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r>
              <a:rPr lang="en-US" altLang="ja-JP" b="1" dirty="0">
                <a:solidFill>
                  <a:srgbClr val="0070C0"/>
                </a:solidFill>
              </a:rPr>
              <a:t>	</a:t>
            </a:r>
            <a:r>
              <a:rPr lang="en-US" altLang="ja-JP" sz="3200" dirty="0"/>
              <a:t>~~~?</a:t>
            </a:r>
            <a:endParaRPr lang="en-US" altLang="ja-JP" sz="3100" dirty="0">
              <a:latin typeface="Century" panose="02040604050505020304" pitchFamily="18" charset="0"/>
            </a:endParaRPr>
          </a:p>
          <a:p>
            <a:pPr marL="808038" indent="-808038" algn="l">
              <a:lnSpc>
                <a:spcPct val="100000"/>
              </a:lnSpc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FF27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B:</a:t>
            </a:r>
            <a:r>
              <a:rPr lang="en-US" altLang="ja-JP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3200" dirty="0"/>
              <a:t>~~~.</a:t>
            </a:r>
            <a:endParaRPr lang="en-US" altLang="ja-JP" sz="3200" dirty="0">
              <a:latin typeface="Century" panose="02040604050505020304" pitchFamily="18" charset="0"/>
            </a:endParaRPr>
          </a:p>
          <a:p>
            <a:pPr marL="808038" indent="-808038" algn="l">
              <a:lnSpc>
                <a:spcPct val="100000"/>
              </a:lnSpc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r>
              <a:rPr lang="en-US" altLang="ja-JP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3200" dirty="0"/>
              <a:t>~~~!</a:t>
            </a:r>
            <a:endParaRPr lang="en-US" altLang="ja-JP" sz="3200" dirty="0">
              <a:latin typeface="Century" panose="02040604050505020304" pitchFamily="18" charset="0"/>
            </a:endParaRPr>
          </a:p>
          <a:p>
            <a:pPr marL="808038" indent="-808038" algn="l"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FF27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B:</a:t>
            </a:r>
            <a:r>
              <a:rPr lang="en-US" altLang="ja-JP" b="1" dirty="0">
                <a:solidFill>
                  <a:srgbClr val="0070C0"/>
                </a:solidFill>
              </a:rPr>
              <a:t>	</a:t>
            </a:r>
            <a:r>
              <a:rPr lang="en-US" altLang="ja-JP" sz="3200" dirty="0"/>
              <a:t>~~~.</a:t>
            </a:r>
            <a:endParaRPr lang="en-US" altLang="ja-JP" sz="3200" dirty="0">
              <a:latin typeface="Century" panose="02040604050505020304" pitchFamily="18" charset="0"/>
            </a:endParaRPr>
          </a:p>
          <a:p>
            <a:pPr marL="808038" marR="0" lvl="0" indent="-80803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427163" algn="l"/>
                <a:tab pos="1433513" algn="l"/>
              </a:tabLst>
              <a:defRPr/>
            </a:pPr>
            <a:r>
              <a:rPr lang="en-US" altLang="ja-JP" sz="22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r>
              <a:rPr lang="en-US" altLang="ja-JP" b="1" dirty="0">
                <a:solidFill>
                  <a:srgbClr val="0070C0"/>
                </a:solidFill>
              </a:rPr>
              <a:t>	</a:t>
            </a:r>
            <a:r>
              <a:rPr lang="en-US" altLang="ja-JP" sz="3200" dirty="0"/>
              <a:t>~~~.</a:t>
            </a:r>
            <a:endParaRPr lang="en-US" altLang="ja-JP" sz="3200" dirty="0">
              <a:latin typeface="Century" panose="02040604050505020304" pitchFamily="18" charset="0"/>
            </a:endParaRPr>
          </a:p>
          <a:p>
            <a:pPr marL="808038" indent="-808038" algn="l"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FF27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B:</a:t>
            </a:r>
            <a:r>
              <a:rPr lang="en-US" altLang="ja-JP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3200" dirty="0"/>
              <a:t>~~~.</a:t>
            </a:r>
            <a:endParaRPr lang="ja-JP" altLang="en-US" sz="3100" dirty="0">
              <a:latin typeface="Century" panose="02040604050505020304" pitchFamily="18" charset="0"/>
            </a:endParaRPr>
          </a:p>
        </p:txBody>
      </p:sp>
      <p:sp>
        <p:nvSpPr>
          <p:cNvPr id="4" name="四角形: 角度付き 3">
            <a:extLst>
              <a:ext uri="{FF2B5EF4-FFF2-40B4-BE49-F238E27FC236}">
                <a16:creationId xmlns:a16="http://schemas.microsoft.com/office/drawing/2014/main" id="{F3429FA3-3F06-4FED-A76E-E6DCD645816E}"/>
              </a:ext>
            </a:extLst>
          </p:cNvPr>
          <p:cNvSpPr/>
          <p:nvPr userDrawn="1"/>
        </p:nvSpPr>
        <p:spPr>
          <a:xfrm>
            <a:off x="5168962" y="0"/>
            <a:ext cx="838138" cy="482600"/>
          </a:xfrm>
          <a:prstGeom prst="bevel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951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k-script-noaudio">
    <p:bg>
      <p:bgPr>
        <a:solidFill>
          <a:srgbClr val="E7C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BB7E7FAD-BFD6-46C2-9AB1-59035907FB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306" y="967764"/>
            <a:ext cx="8975388" cy="5822142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tIns="108000" rIns="144000">
            <a:normAutofit lnSpcReduction="10000"/>
          </a:bodyPr>
          <a:lstStyle>
            <a:lvl1pPr marL="808038" marR="0" indent="-80803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427163" algn="l"/>
                <a:tab pos="1433513" algn="l"/>
              </a:tabLst>
              <a:defRPr/>
            </a:lvl1pPr>
          </a:lstStyle>
          <a:p>
            <a:pPr marL="808038" indent="-808038" algn="l">
              <a:lnSpc>
                <a:spcPct val="100000"/>
              </a:lnSpc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r>
              <a:rPr lang="en-US" altLang="ja-JP" b="1" dirty="0">
                <a:solidFill>
                  <a:srgbClr val="0070C0"/>
                </a:solidFill>
              </a:rPr>
              <a:t>	</a:t>
            </a:r>
            <a:r>
              <a:rPr lang="en-US" altLang="ja-JP" sz="3200" dirty="0"/>
              <a:t>~~~?</a:t>
            </a:r>
            <a:endParaRPr lang="en-US" altLang="ja-JP" sz="3100" dirty="0">
              <a:latin typeface="Century" panose="02040604050505020304" pitchFamily="18" charset="0"/>
            </a:endParaRPr>
          </a:p>
          <a:p>
            <a:pPr marL="808038" indent="-808038" algn="l">
              <a:lnSpc>
                <a:spcPct val="100000"/>
              </a:lnSpc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FF27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B:</a:t>
            </a:r>
            <a:r>
              <a:rPr lang="en-US" altLang="ja-JP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3200" dirty="0"/>
              <a:t>~~~.</a:t>
            </a:r>
            <a:endParaRPr lang="en-US" altLang="ja-JP" sz="3200" dirty="0">
              <a:latin typeface="Century" panose="02040604050505020304" pitchFamily="18" charset="0"/>
            </a:endParaRPr>
          </a:p>
          <a:p>
            <a:pPr marL="808038" indent="-808038" algn="l">
              <a:lnSpc>
                <a:spcPct val="100000"/>
              </a:lnSpc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r>
              <a:rPr lang="en-US" altLang="ja-JP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3200" dirty="0"/>
              <a:t>~~~!</a:t>
            </a:r>
            <a:endParaRPr lang="en-US" altLang="ja-JP" sz="3200" dirty="0">
              <a:latin typeface="Century" panose="02040604050505020304" pitchFamily="18" charset="0"/>
            </a:endParaRPr>
          </a:p>
          <a:p>
            <a:pPr marL="808038" indent="-808038" algn="l"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FF27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B:</a:t>
            </a:r>
            <a:r>
              <a:rPr lang="en-US" altLang="ja-JP" b="1" dirty="0">
                <a:solidFill>
                  <a:srgbClr val="0070C0"/>
                </a:solidFill>
              </a:rPr>
              <a:t>	</a:t>
            </a:r>
            <a:r>
              <a:rPr lang="en-US" altLang="ja-JP" sz="3200" dirty="0"/>
              <a:t>~~~.</a:t>
            </a:r>
            <a:endParaRPr lang="en-US" altLang="ja-JP" sz="3200" dirty="0">
              <a:latin typeface="Century" panose="02040604050505020304" pitchFamily="18" charset="0"/>
            </a:endParaRPr>
          </a:p>
          <a:p>
            <a:pPr marL="808038" marR="0" lvl="0" indent="-80803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427163" algn="l"/>
                <a:tab pos="1433513" algn="l"/>
              </a:tabLst>
              <a:defRPr/>
            </a:pPr>
            <a:r>
              <a:rPr lang="en-US" altLang="ja-JP" sz="22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r>
              <a:rPr lang="en-US" altLang="ja-JP" b="1" dirty="0">
                <a:solidFill>
                  <a:srgbClr val="0070C0"/>
                </a:solidFill>
              </a:rPr>
              <a:t>	</a:t>
            </a:r>
            <a:r>
              <a:rPr lang="en-US" altLang="ja-JP" sz="3200" dirty="0"/>
              <a:t>~~~.</a:t>
            </a:r>
            <a:endParaRPr lang="en-US" altLang="ja-JP" sz="3200" dirty="0">
              <a:latin typeface="Century" panose="02040604050505020304" pitchFamily="18" charset="0"/>
            </a:endParaRPr>
          </a:p>
          <a:p>
            <a:pPr marL="808038" indent="-808038" algn="l"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FF27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B:</a:t>
            </a:r>
            <a:r>
              <a:rPr lang="en-US" altLang="ja-JP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3200" dirty="0"/>
              <a:t>~~~.</a:t>
            </a:r>
            <a:endParaRPr lang="ja-JP" altLang="en-US" sz="31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25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k-Quiz">
    <p:bg>
      <p:bgPr>
        <a:solidFill>
          <a:srgbClr val="E7C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4262402-9426-4763-925D-E23044AAA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5" y="690705"/>
            <a:ext cx="3907536" cy="587429"/>
          </a:xfrm>
          <a:prstGeom prst="rect">
            <a:avLst/>
          </a:prstGeom>
        </p:spPr>
      </p:pic>
      <p:sp>
        <p:nvSpPr>
          <p:cNvPr id="5" name="四角形: 角度付き 4">
            <a:extLst>
              <a:ext uri="{FF2B5EF4-FFF2-40B4-BE49-F238E27FC236}">
                <a16:creationId xmlns:a16="http://schemas.microsoft.com/office/drawing/2014/main" id="{3EA605DA-852C-4DBE-AA44-1EE88EBBFDC0}"/>
              </a:ext>
            </a:extLst>
          </p:cNvPr>
          <p:cNvSpPr/>
          <p:nvPr userDrawn="1"/>
        </p:nvSpPr>
        <p:spPr>
          <a:xfrm>
            <a:off x="5168962" y="0"/>
            <a:ext cx="838138" cy="482600"/>
          </a:xfrm>
          <a:prstGeom prst="bevel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041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k-KE">
    <p:bg>
      <p:bgPr>
        <a:solidFill>
          <a:srgbClr val="E7C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7CABD21-2122-4C53-9F32-C194710DDB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000"/>
            <a:ext cx="4558117" cy="778376"/>
          </a:xfrm>
          <a:prstGeom prst="rect">
            <a:avLst/>
          </a:prstGeom>
        </p:spPr>
      </p:pic>
      <p:sp>
        <p:nvSpPr>
          <p:cNvPr id="5" name="四角形: 角度付き 4">
            <a:extLst>
              <a:ext uri="{FF2B5EF4-FFF2-40B4-BE49-F238E27FC236}">
                <a16:creationId xmlns:a16="http://schemas.microsoft.com/office/drawing/2014/main" id="{B10E261D-7B8E-4F59-8CAC-26BC20D58614}"/>
              </a:ext>
            </a:extLst>
          </p:cNvPr>
          <p:cNvSpPr/>
          <p:nvPr userDrawn="1"/>
        </p:nvSpPr>
        <p:spPr>
          <a:xfrm>
            <a:off x="5168962" y="0"/>
            <a:ext cx="838138" cy="482600"/>
          </a:xfrm>
          <a:prstGeom prst="bevel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0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k-T1">
    <p:bg>
      <p:bgPr>
        <a:solidFill>
          <a:srgbClr val="E7C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6CDCD4C-FB53-44B1-A7C2-F8B57DEDC7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5" y="542650"/>
            <a:ext cx="1612126" cy="57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k-T2">
    <p:bg>
      <p:bgPr>
        <a:solidFill>
          <a:srgbClr val="E7C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F64151D-1CF8-44CE-A346-D9A46D59CC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5" y="544238"/>
            <a:ext cx="1612126" cy="57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0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D7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7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99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3201881-9085-4E2E-BDB4-B4BA10F6E3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2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C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EFA7507-95E9-4F0E-88AD-530273F607E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47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14" r:id="rId2"/>
    <p:sldLayoutId id="2147483697" r:id="rId3"/>
    <p:sldLayoutId id="2147483699" r:id="rId4"/>
    <p:sldLayoutId id="2147483701" r:id="rId5"/>
    <p:sldLayoutId id="2147483702" r:id="rId6"/>
    <p:sldLayoutId id="2147483703" r:id="rId7"/>
    <p:sldLayoutId id="2147483718" r:id="rId8"/>
    <p:sldLayoutId id="214748369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EC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B1F76683-AAA8-45DA-B998-B00D5F5C853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3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6" r:id="rId2"/>
    <p:sldLayoutId id="2147483705" r:id="rId3"/>
    <p:sldLayoutId id="2147483715" r:id="rId4"/>
    <p:sldLayoutId id="2147483709" r:id="rId5"/>
    <p:sldLayoutId id="2147483707" r:id="rId6"/>
    <p:sldLayoutId id="2147483710" r:id="rId7"/>
    <p:sldLayoutId id="2147483711" r:id="rId8"/>
    <p:sldLayoutId id="2147483717" r:id="rId9"/>
    <p:sldLayoutId id="214748371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756AC5D2-2690-4B2A-9C76-30DE903892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4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53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字幕 10">
            <a:extLst>
              <a:ext uri="{FF2B5EF4-FFF2-40B4-BE49-F238E27FC236}">
                <a16:creationId xmlns:a16="http://schemas.microsoft.com/office/drawing/2014/main" id="{4CE3BAC5-E9FE-4C62-B65D-6D06CE770D9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1223963"/>
            <a:ext cx="9144000" cy="5634037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lIns="252000" tIns="576000" rIns="25200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1427163" algn="l"/>
              </a:tabLst>
              <a:defRPr/>
            </a:pPr>
            <a:r>
              <a:rPr kumimoji="1" lang="ja-JP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8A3F0C"/>
                </a:solidFill>
                <a:effectLst/>
                <a:uLnTx/>
                <a:uFillTx/>
                <a:latin typeface="Calibri"/>
                <a:ea typeface="ＭＳ Ｐゴシック"/>
                <a:cs typeface="Arial" panose="020B0604020202020204" pitchFamily="34" charset="0"/>
              </a:rPr>
              <a:t>●</a:t>
            </a:r>
            <a:r>
              <a:rPr kumimoji="1" lang="en-US" altLang="ja-JP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Times New Roman" panose="02020603050405020304" pitchFamily="18" charset="0"/>
              </a:rPr>
              <a:t>I</a:t>
            </a:r>
            <a:r>
              <a:rPr kumimoji="1" lang="en-US" altLang="ja-JP" sz="4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Times New Roman" panose="02020603050405020304" pitchFamily="18" charset="0"/>
              </a:rPr>
              <a:t>'ve been to </a:t>
            </a:r>
            <a:r>
              <a:rPr kumimoji="1" lang="en-US" altLang="ja-JP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Times New Roman" panose="02020603050405020304" pitchFamily="18" charset="0"/>
              </a:rPr>
              <a:t>Kyoto </a:t>
            </a:r>
            <a:r>
              <a:rPr kumimoji="1" lang="en-US" altLang="ja-JP" sz="40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Times New Roman" panose="02020603050405020304" pitchFamily="18" charset="0"/>
              </a:rPr>
              <a:t>many times</a:t>
            </a:r>
            <a:r>
              <a:rPr kumimoji="1" lang="en-US" altLang="ja-JP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Times New Roman" panose="02020603050405020304" pitchFamily="18" charset="0"/>
              </a:rPr>
              <a:t>.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Arial" panose="020B0604020202020204" pitchFamily="34" charset="0"/>
              </a:rPr>
              <a:t>﻿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0" marR="0" lvl="0" indent="541338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/>
                <a:cs typeface="Arial" panose="020B0604020202020204" pitchFamily="34" charset="0"/>
              </a:rPr>
              <a:t>私は京都には何度も行ったことがある。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" name="字幕 10">
            <a:extLst>
              <a:ext uri="{FF2B5EF4-FFF2-40B4-BE49-F238E27FC236}">
                <a16:creationId xmlns:a16="http://schemas.microsoft.com/office/drawing/2014/main" id="{F45B1068-6D58-41F3-9B46-8C286FFAB23A}"/>
              </a:ext>
            </a:extLst>
          </p:cNvPr>
          <p:cNvSpPr txBox="1">
            <a:spLocks/>
          </p:cNvSpPr>
          <p:nvPr/>
        </p:nvSpPr>
        <p:spPr>
          <a:xfrm>
            <a:off x="-1" y="3634740"/>
            <a:ext cx="9144001" cy="3223259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vert="horz" lIns="360000" tIns="216000" rIns="360000" bIns="21600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kumimoji="1" lang="ja-JP" altLang="en-US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「（今までに）</a:t>
            </a:r>
            <a:r>
              <a:rPr kumimoji="1" lang="en-US" altLang="ja-JP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〜</a:t>
            </a:r>
            <a:r>
              <a:rPr kumimoji="1" lang="ja-JP" altLang="en-US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したことがある」という</a:t>
            </a:r>
            <a:r>
              <a:rPr kumimoji="1" lang="en-US" altLang="ja-JP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〈</a:t>
            </a:r>
            <a:r>
              <a:rPr kumimoji="1" lang="ja-JP" altLang="en-US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経験</a:t>
            </a:r>
            <a:r>
              <a:rPr kumimoji="1" lang="en-US" altLang="ja-JP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〉</a:t>
            </a:r>
            <a:r>
              <a:rPr kumimoji="1" lang="ja-JP" altLang="en-US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を表す。</a:t>
            </a:r>
            <a:endParaRPr lang="ja-JP" altLang="en-US" sz="2800" dirty="0"/>
          </a:p>
        </p:txBody>
      </p:sp>
      <p:pic>
        <p:nvPicPr>
          <p:cNvPr id="4" name="AD_disc1b-68-2-64k">
            <a:hlinkClick r:id="" action="ppaction://media"/>
            <a:extLst>
              <a:ext uri="{FF2B5EF4-FFF2-40B4-BE49-F238E27FC236}">
                <a16:creationId xmlns:a16="http://schemas.microsoft.com/office/drawing/2014/main" id="{B195843F-8B35-4621-AE7C-3C29BD2FF2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00000" y="684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1353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字幕 10">
            <a:extLst>
              <a:ext uri="{FF2B5EF4-FFF2-40B4-BE49-F238E27FC236}">
                <a16:creationId xmlns:a16="http://schemas.microsoft.com/office/drawing/2014/main" id="{4CE3BAC5-E9FE-4C62-B65D-6D06CE770D9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1224000"/>
            <a:ext cx="9144000" cy="5634000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lIns="252000" tIns="1440000" rIns="252000" anchor="t">
            <a:normAutofit/>
          </a:bodyPr>
          <a:lstStyle/>
          <a:p>
            <a:pPr marL="482600" marR="0" lvl="0" indent="-482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8A3F0C"/>
                </a:solidFill>
                <a:effectLst/>
                <a:uLnTx/>
                <a:uFillTx/>
                <a:latin typeface="Calibri"/>
                <a:ea typeface="ＭＳ Ｐゴシック"/>
                <a:cs typeface="Arial" panose="020B0604020202020204" pitchFamily="34" charset="0"/>
              </a:rPr>
              <a:t>●</a:t>
            </a:r>
            <a:r>
              <a:rPr kumimoji="1" lang="en-US" altLang="ja-JP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UniversLTStd-LightObl"/>
              </a:rPr>
              <a:t>How long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UniversLTStd-Bold"/>
              </a:rPr>
              <a:t>has 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UniversLTStd-Light"/>
              </a:rPr>
              <a:t>he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UniversLTStd-Bold"/>
              </a:rPr>
              <a:t>lived 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UniversLTStd-Light"/>
              </a:rPr>
              <a:t>in Kyoto?</a:t>
            </a:r>
            <a:b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UniversLTStd-Light"/>
              </a:rPr>
            </a:b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UDShinGoPro-Light"/>
                <a:cs typeface="UDShinGoPro-Light"/>
              </a:rPr>
              <a:t>―</a:t>
            </a:r>
            <a:r>
              <a:rPr kumimoji="1" lang="en-US" altLang="ja-JP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UniversLTStd-LightObl"/>
              </a:rPr>
              <a:t>For five years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UniversLTStd-Light"/>
              </a:rPr>
              <a:t>.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9" name="字幕 10">
            <a:extLst>
              <a:ext uri="{FF2B5EF4-FFF2-40B4-BE49-F238E27FC236}">
                <a16:creationId xmlns:a16="http://schemas.microsoft.com/office/drawing/2014/main" id="{A07D349F-1517-48D9-816B-B8D8EF515C77}"/>
              </a:ext>
            </a:extLst>
          </p:cNvPr>
          <p:cNvSpPr txBox="1">
            <a:spLocks/>
          </p:cNvSpPr>
          <p:nvPr/>
        </p:nvSpPr>
        <p:spPr>
          <a:xfrm>
            <a:off x="0" y="1224000"/>
            <a:ext cx="9144000" cy="5634000"/>
          </a:xfrm>
          <a:prstGeom prst="rect">
            <a:avLst/>
          </a:prstGeom>
          <a:solidFill>
            <a:schemeClr val="bg1">
              <a:alpha val="0"/>
            </a:schemeClr>
          </a:solidFill>
          <a:effectLst/>
        </p:spPr>
        <p:txBody>
          <a:bodyPr vert="horz" lIns="252000" tIns="1440000" rIns="252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 lvl="0" indent="-482600"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3800" b="1" dirty="0">
                <a:solidFill>
                  <a:srgbClr val="8A3F0C"/>
                </a:solidFill>
                <a:cs typeface="Arial" panose="020B0604020202020204" pitchFamily="34" charset="0"/>
              </a:rPr>
              <a:t>●</a:t>
            </a:r>
            <a:r>
              <a:rPr lang="en-US" altLang="ja-JP" sz="4000" i="1" dirty="0">
                <a:solidFill>
                  <a:prstClr val="black"/>
                </a:solidFill>
                <a:ea typeface="ＭＳ 明朝" panose="02020609040205080304" pitchFamily="17" charset="-128"/>
                <a:cs typeface="UniversLTStd-LightObl"/>
              </a:rPr>
              <a:t>How long </a:t>
            </a:r>
            <a:r>
              <a:rPr lang="en-US" altLang="ja-JP" sz="4000" b="1" dirty="0">
                <a:solidFill>
                  <a:prstClr val="black"/>
                </a:solidFill>
                <a:ea typeface="ＭＳ 明朝" panose="02020609040205080304" pitchFamily="17" charset="-128"/>
                <a:cs typeface="UniversLTStd-Bold"/>
              </a:rPr>
              <a:t>has </a:t>
            </a:r>
            <a:r>
              <a:rPr lang="en-US" altLang="ja-JP" sz="4000" dirty="0">
                <a:solidFill>
                  <a:prstClr val="black"/>
                </a:solidFill>
                <a:ea typeface="ＭＳ 明朝" panose="02020609040205080304" pitchFamily="17" charset="-128"/>
                <a:cs typeface="UniversLTStd-Light"/>
              </a:rPr>
              <a:t>he </a:t>
            </a:r>
            <a:r>
              <a:rPr lang="en-US" altLang="ja-JP" sz="4000" b="1" dirty="0">
                <a:solidFill>
                  <a:prstClr val="black"/>
                </a:solidFill>
                <a:ea typeface="ＭＳ 明朝" panose="02020609040205080304" pitchFamily="17" charset="-128"/>
                <a:cs typeface="UniversLTStd-Bold"/>
              </a:rPr>
              <a:t>lived </a:t>
            </a:r>
            <a:r>
              <a:rPr lang="en-US" altLang="ja-JP" sz="4000" dirty="0">
                <a:solidFill>
                  <a:prstClr val="black"/>
                </a:solidFill>
                <a:ea typeface="ＭＳ 明朝" panose="02020609040205080304" pitchFamily="17" charset="-128"/>
                <a:cs typeface="UniversLTStd-Light"/>
              </a:rPr>
              <a:t>in Kyoto?</a:t>
            </a:r>
            <a:br>
              <a:rPr lang="en-US" altLang="ja-JP" sz="4000" dirty="0">
                <a:solidFill>
                  <a:prstClr val="black"/>
                </a:solidFill>
                <a:ea typeface="ＭＳ 明朝" panose="02020609040205080304" pitchFamily="17" charset="-128"/>
                <a:cs typeface="UniversLTStd-Light"/>
              </a:rPr>
            </a:br>
            <a:r>
              <a:rPr lang="en-US" altLang="ja-JP" sz="4000" dirty="0">
                <a:solidFill>
                  <a:prstClr val="black"/>
                </a:solidFill>
                <a:ea typeface="UDShinGoPro-Light"/>
                <a:cs typeface="UDShinGoPro-Light"/>
              </a:rPr>
              <a:t>―</a:t>
            </a:r>
            <a:r>
              <a:rPr lang="en-US" altLang="ja-JP" sz="4000" i="1" dirty="0">
                <a:solidFill>
                  <a:prstClr val="black"/>
                </a:solidFill>
                <a:ea typeface="ＭＳ 明朝" panose="02020609040205080304" pitchFamily="17" charset="-128"/>
                <a:cs typeface="UniversLTStd-LightObl"/>
              </a:rPr>
              <a:t>For five years</a:t>
            </a:r>
            <a:r>
              <a:rPr lang="en-US" altLang="ja-JP" sz="4000" dirty="0">
                <a:solidFill>
                  <a:prstClr val="black"/>
                </a:solidFill>
                <a:ea typeface="ＭＳ 明朝" panose="02020609040205080304" pitchFamily="17" charset="-128"/>
                <a:cs typeface="UniversLTStd-Light"/>
              </a:rPr>
              <a:t>.</a:t>
            </a:r>
            <a:endParaRPr lang="en-US" altLang="ja-JP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541338" lvl="0" algn="l">
              <a:lnSpc>
                <a:spcPct val="110000"/>
              </a:lnSpc>
              <a:spcBef>
                <a:spcPts val="1800"/>
              </a:spcBef>
              <a:tabLst>
                <a:tab pos="1427163" algn="l"/>
              </a:tabLst>
            </a:pPr>
            <a:r>
              <a:rPr lang="ja-JP" altLang="en-US" sz="3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彼はどれくらい（の期間）京都に住んでいますか。</a:t>
            </a:r>
            <a:r>
              <a:rPr lang="en-US" altLang="ja-JP" sz="3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―5</a:t>
            </a:r>
            <a:r>
              <a:rPr lang="ja-JP" altLang="en-US" sz="3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年間です。</a:t>
            </a:r>
            <a:endParaRPr lang="ja-JP" altLang="en-US" sz="1800" dirty="0">
              <a:solidFill>
                <a:prstClr val="black"/>
              </a:solidFill>
            </a:endParaRPr>
          </a:p>
        </p:txBody>
      </p:sp>
      <p:pic>
        <p:nvPicPr>
          <p:cNvPr id="2" name="AD_disc1b-68-3-64k">
            <a:hlinkClick r:id="" action="ppaction://media"/>
            <a:extLst>
              <a:ext uri="{FF2B5EF4-FFF2-40B4-BE49-F238E27FC236}">
                <a16:creationId xmlns:a16="http://schemas.microsoft.com/office/drawing/2014/main" id="{8E5BE13B-3821-4379-902F-825DBAE8E8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00000" y="684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5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字幕 10">
            <a:extLst>
              <a:ext uri="{FF2B5EF4-FFF2-40B4-BE49-F238E27FC236}">
                <a16:creationId xmlns:a16="http://schemas.microsoft.com/office/drawing/2014/main" id="{4CE3BAC5-E9FE-4C62-B65D-6D06CE770D9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1223963"/>
            <a:ext cx="9144000" cy="5634037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lIns="252000" tIns="576000" rIns="252000" anchor="t">
            <a:normAutofit/>
          </a:bodyPr>
          <a:lstStyle/>
          <a:p>
            <a:pPr marL="482600" marR="0" lvl="0" indent="-482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8A3F0C"/>
                </a:solidFill>
                <a:effectLst/>
                <a:uLnTx/>
                <a:uFillTx/>
                <a:latin typeface="Calibri"/>
                <a:ea typeface="ＭＳ Ｐゴシック"/>
                <a:cs typeface="Arial" panose="020B0604020202020204" pitchFamily="34" charset="0"/>
              </a:rPr>
              <a:t>●</a:t>
            </a:r>
            <a:r>
              <a:rPr kumimoji="1" lang="en-US" altLang="ja-JP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UniversLTStd-LightObl"/>
              </a:rPr>
              <a:t>How long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UniversLTStd-Bold"/>
              </a:rPr>
              <a:t>has 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UniversLTStd-Light"/>
              </a:rPr>
              <a:t>he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UniversLTStd-Bold"/>
              </a:rPr>
              <a:t>lived 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UniversLTStd-Light"/>
              </a:rPr>
              <a:t>in Kyoto?</a:t>
            </a:r>
            <a:b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UniversLTStd-Light"/>
              </a:rPr>
            </a:b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UDShinGoPro-Light"/>
                <a:cs typeface="UDShinGoPro-Light"/>
              </a:rPr>
              <a:t>―</a:t>
            </a:r>
            <a:r>
              <a:rPr kumimoji="1" lang="en-US" altLang="ja-JP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UniversLTStd-LightObl"/>
              </a:rPr>
              <a:t>For five years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UniversLTStd-Light"/>
              </a:rPr>
              <a:t>.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Arial" panose="020B0604020202020204" pitchFamily="34" charset="0"/>
            </a:endParaRPr>
          </a:p>
          <a:p>
            <a:pPr marL="541338" marR="0" lvl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27163" algn="l"/>
              </a:tabLst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彼はどれくらい（の期間）京都に住んでいますか。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―5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年間です。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" name="字幕 10">
            <a:extLst>
              <a:ext uri="{FF2B5EF4-FFF2-40B4-BE49-F238E27FC236}">
                <a16:creationId xmlns:a16="http://schemas.microsoft.com/office/drawing/2014/main" id="{F45B1068-6D58-41F3-9B46-8C286FFAB23A}"/>
              </a:ext>
            </a:extLst>
          </p:cNvPr>
          <p:cNvSpPr txBox="1">
            <a:spLocks/>
          </p:cNvSpPr>
          <p:nvPr/>
        </p:nvSpPr>
        <p:spPr>
          <a:xfrm>
            <a:off x="-1" y="4419000"/>
            <a:ext cx="9144001" cy="2438999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vert="horz" lIns="360000" tIns="216000" rIns="360000" bIns="21600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kumimoji="1" lang="ja-JP" altLang="en-US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「（今までずっと）</a:t>
            </a:r>
            <a:r>
              <a:rPr kumimoji="1" lang="en-US" altLang="ja-JP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〜</a:t>
            </a:r>
            <a:r>
              <a:rPr lang="ja-JP" altLang="en-US" sz="28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してい</a:t>
            </a:r>
            <a:r>
              <a:rPr kumimoji="1" lang="ja-JP" altLang="en-US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る」という</a:t>
            </a:r>
            <a:r>
              <a:rPr kumimoji="1" lang="en-US" altLang="ja-JP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〈</a:t>
            </a:r>
            <a:r>
              <a:rPr kumimoji="1" lang="ja-JP" altLang="en-US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状態の継続</a:t>
            </a:r>
            <a:r>
              <a:rPr kumimoji="1" lang="en-US" altLang="ja-JP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〉</a:t>
            </a:r>
            <a:r>
              <a:rPr kumimoji="1" lang="ja-JP" altLang="en-US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を表す。</a:t>
            </a:r>
            <a:endParaRPr lang="ja-JP" altLang="en-US" sz="2800" dirty="0"/>
          </a:p>
        </p:txBody>
      </p:sp>
      <p:pic>
        <p:nvPicPr>
          <p:cNvPr id="4" name="AD_disc1b-68-3-64k">
            <a:hlinkClick r:id="" action="ppaction://media"/>
            <a:extLst>
              <a:ext uri="{FF2B5EF4-FFF2-40B4-BE49-F238E27FC236}">
                <a16:creationId xmlns:a16="http://schemas.microsoft.com/office/drawing/2014/main" id="{348F1DFF-3D36-4F53-8F18-0A8C43DB4C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00000" y="684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1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字幕 10">
            <a:extLst>
              <a:ext uri="{FF2B5EF4-FFF2-40B4-BE49-F238E27FC236}">
                <a16:creationId xmlns:a16="http://schemas.microsoft.com/office/drawing/2014/main" id="{ACD089F9-D899-450B-AAF7-3387E17D636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1762478"/>
            <a:ext cx="9144000" cy="5095522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lIns="252000" tIns="180000" rIns="216000" anchor="t">
            <a:normAutofit/>
          </a:bodyPr>
          <a:lstStyle/>
          <a:p>
            <a:pPr marL="623888" lvl="0" indent="-623888">
              <a:lnSpc>
                <a:spcPct val="100000"/>
              </a:lnSpc>
              <a:buNone/>
              <a:tabLst>
                <a:tab pos="1427163" algn="l"/>
              </a:tabLst>
            </a:pPr>
            <a:r>
              <a:rPr lang="ja-JP" altLang="en-US" sz="3600" b="1" dirty="0">
                <a:ea typeface="+mj-ea"/>
                <a:cs typeface="Arial" panose="020B0604020202020204" pitchFamily="34" charset="0"/>
              </a:rPr>
              <a:t>①</a:t>
            </a:r>
            <a:r>
              <a:rPr lang="ja-JP" altLang="en-US" sz="4000" b="1" dirty="0">
                <a:ea typeface="+mj-ea"/>
                <a:cs typeface="Arial" panose="020B0604020202020204" pitchFamily="34" charset="0"/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  <a:cs typeface="Arial" panose="020B0604020202020204" pitchFamily="34" charset="0"/>
              </a:rPr>
              <a:t>Where has Meg just come back from?</a:t>
            </a:r>
          </a:p>
        </p:txBody>
      </p:sp>
      <p:sp>
        <p:nvSpPr>
          <p:cNvPr id="7" name="字幕 10">
            <a:extLst>
              <a:ext uri="{FF2B5EF4-FFF2-40B4-BE49-F238E27FC236}">
                <a16:creationId xmlns:a16="http://schemas.microsoft.com/office/drawing/2014/main" id="{846C23C1-12C9-40E7-9654-77D93F971DD2}"/>
              </a:ext>
            </a:extLst>
          </p:cNvPr>
          <p:cNvSpPr txBox="1">
            <a:spLocks/>
          </p:cNvSpPr>
          <p:nvPr/>
        </p:nvSpPr>
        <p:spPr>
          <a:xfrm>
            <a:off x="-3" y="3609000"/>
            <a:ext cx="9143999" cy="3249001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vert="horz" lIns="216000" tIns="216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66700" algn="l" defTabSz="2809875">
              <a:lnSpc>
                <a:spcPct val="100000"/>
              </a:lnSpc>
              <a:tabLst>
                <a:tab pos="1257300" algn="l"/>
                <a:tab pos="5889625" algn="l"/>
                <a:tab pos="7889875" algn="l"/>
              </a:tabLst>
            </a:pPr>
            <a:r>
              <a:rPr lang="ja-JP" altLang="en-US" sz="3600" b="1" dirty="0">
                <a:cs typeface="Arial" panose="020B0604020202020204" pitchFamily="34" charset="0"/>
              </a:rPr>
              <a:t>▶ </a:t>
            </a:r>
            <a:r>
              <a:rPr lang="en-US" altLang="ja-JP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She </a:t>
            </a:r>
            <a:r>
              <a:rPr lang="en-US" altLang="ja-JP" sz="3600" b="1" u="sng" dirty="0">
                <a:ea typeface="ＭＳ Ｐゴシック" panose="020B0600070205080204" pitchFamily="50" charset="-128"/>
                <a:cs typeface="Arial" panose="020B0604020202020204" pitchFamily="34" charset="0"/>
              </a:rPr>
              <a:t>		</a:t>
            </a:r>
            <a:r>
              <a:rPr lang="en-US" altLang="ja-JP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字幕 10">
            <a:extLst>
              <a:ext uri="{FF2B5EF4-FFF2-40B4-BE49-F238E27FC236}">
                <a16:creationId xmlns:a16="http://schemas.microsoft.com/office/drawing/2014/main" id="{6D37CF53-443D-4EFD-B734-EB6866E764CE}"/>
              </a:ext>
            </a:extLst>
          </p:cNvPr>
          <p:cNvSpPr txBox="1">
            <a:spLocks/>
          </p:cNvSpPr>
          <p:nvPr/>
        </p:nvSpPr>
        <p:spPr>
          <a:xfrm>
            <a:off x="1" y="3608999"/>
            <a:ext cx="9143999" cy="3249001"/>
          </a:xfrm>
          <a:prstGeom prst="rect">
            <a:avLst/>
          </a:prstGeom>
          <a:solidFill>
            <a:srgbClr val="F0D9CC"/>
          </a:solidFill>
          <a:effectLst/>
        </p:spPr>
        <p:txBody>
          <a:bodyPr vert="horz" lIns="216000" tIns="216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66700" algn="l">
              <a:lnSpc>
                <a:spcPct val="100000"/>
              </a:lnSpc>
            </a:pPr>
            <a:r>
              <a:rPr lang="ja-JP" altLang="en-US" sz="3600" b="1" dirty="0">
                <a:cs typeface="Arial" panose="020B0604020202020204" pitchFamily="34" charset="0"/>
              </a:rPr>
              <a:t>▶ </a:t>
            </a:r>
            <a:r>
              <a:rPr lang="en-US" altLang="ja-JP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She </a:t>
            </a:r>
            <a:r>
              <a:rPr lang="en-US" altLang="ja-JP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has just come back from Kyoto</a:t>
            </a:r>
            <a:r>
              <a:rPr lang="en-US" altLang="ja-JP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8667BC8-EA3F-4BB2-8783-83472B3D0A53}"/>
              </a:ext>
            </a:extLst>
          </p:cNvPr>
          <p:cNvSpPr txBox="1"/>
          <p:nvPr/>
        </p:nvSpPr>
        <p:spPr>
          <a:xfrm>
            <a:off x="-4" y="1113481"/>
            <a:ext cx="9144000" cy="648997"/>
          </a:xfrm>
          <a:prstGeom prst="rect">
            <a:avLst/>
          </a:prstGeom>
          <a:noFill/>
        </p:spPr>
        <p:txBody>
          <a:bodyPr wrap="square" lIns="216000" tIns="72000" bIns="144000" rtlCol="0">
            <a:sp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Read the dialog on page 22, and fill in the chart.</a:t>
            </a:r>
            <a:endParaRPr kumimoji="1"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2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字幕 10">
            <a:extLst>
              <a:ext uri="{FF2B5EF4-FFF2-40B4-BE49-F238E27FC236}">
                <a16:creationId xmlns:a16="http://schemas.microsoft.com/office/drawing/2014/main" id="{ACD089F9-D899-450B-AAF7-3387E17D636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1762478"/>
            <a:ext cx="9144000" cy="5095522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lIns="252000" tIns="180000" rIns="216000" anchor="t">
            <a:normAutofit/>
          </a:bodyPr>
          <a:lstStyle/>
          <a:p>
            <a:pPr marL="573088" indent="-573088" algn="l">
              <a:lnSpc>
                <a:spcPct val="100000"/>
              </a:lnSpc>
              <a:buNone/>
              <a:tabLst>
                <a:tab pos="1427163" algn="l"/>
              </a:tabLst>
            </a:pPr>
            <a:r>
              <a:rPr lang="en-US" altLang="ja-JP" sz="3600" b="1" dirty="0">
                <a:ea typeface="+mj-ea"/>
                <a:cs typeface="Arial" panose="020B0604020202020204" pitchFamily="34" charset="0"/>
              </a:rPr>
              <a:t>②</a:t>
            </a:r>
            <a:r>
              <a:rPr lang="en-US" altLang="ja-JP" sz="4000" b="1" dirty="0">
                <a:ea typeface="+mj-ea"/>
                <a:cs typeface="Arial" panose="020B0604020202020204" pitchFamily="34" charset="0"/>
              </a:rPr>
              <a:t> Why has Ken been to Kyoto many times?</a:t>
            </a:r>
          </a:p>
        </p:txBody>
      </p:sp>
      <p:sp>
        <p:nvSpPr>
          <p:cNvPr id="7" name="字幕 10">
            <a:extLst>
              <a:ext uri="{FF2B5EF4-FFF2-40B4-BE49-F238E27FC236}">
                <a16:creationId xmlns:a16="http://schemas.microsoft.com/office/drawing/2014/main" id="{846C23C1-12C9-40E7-9654-77D93F971DD2}"/>
              </a:ext>
            </a:extLst>
          </p:cNvPr>
          <p:cNvSpPr txBox="1">
            <a:spLocks/>
          </p:cNvSpPr>
          <p:nvPr/>
        </p:nvSpPr>
        <p:spPr>
          <a:xfrm>
            <a:off x="-3" y="3609001"/>
            <a:ext cx="9143999" cy="3249000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vert="horz" lIns="216000" tIns="216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66700" algn="l" defTabSz="2809875">
              <a:lnSpc>
                <a:spcPct val="100000"/>
              </a:lnSpc>
              <a:tabLst>
                <a:tab pos="7889875" algn="l"/>
              </a:tabLst>
            </a:pPr>
            <a:r>
              <a:rPr lang="ja-JP" altLang="en-US" sz="3600" b="1" dirty="0">
                <a:cs typeface="Arial" panose="020B0604020202020204" pitchFamily="34" charset="0"/>
              </a:rPr>
              <a:t>▶ </a:t>
            </a:r>
            <a:r>
              <a:rPr lang="en-US" altLang="ja-JP" sz="3600" b="1" dirty="0">
                <a:cs typeface="Arial" panose="020B0604020202020204" pitchFamily="34" charset="0"/>
              </a:rPr>
              <a:t>Because </a:t>
            </a:r>
            <a:r>
              <a:rPr lang="en-US" altLang="ja-JP" sz="3600" b="1" u="sng" dirty="0">
                <a:ea typeface="ＭＳ Ｐゴシック" panose="020B0600070205080204" pitchFamily="50" charset="-128"/>
                <a:cs typeface="Arial" panose="020B0604020202020204" pitchFamily="34" charset="0"/>
              </a:rPr>
              <a:t>	</a:t>
            </a:r>
            <a:r>
              <a:rPr lang="en-US" altLang="ja-JP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字幕 10">
            <a:extLst>
              <a:ext uri="{FF2B5EF4-FFF2-40B4-BE49-F238E27FC236}">
                <a16:creationId xmlns:a16="http://schemas.microsoft.com/office/drawing/2014/main" id="{6D37CF53-443D-4EFD-B734-EB6866E764CE}"/>
              </a:ext>
            </a:extLst>
          </p:cNvPr>
          <p:cNvSpPr txBox="1">
            <a:spLocks/>
          </p:cNvSpPr>
          <p:nvPr/>
        </p:nvSpPr>
        <p:spPr>
          <a:xfrm>
            <a:off x="-7" y="3609001"/>
            <a:ext cx="9143999" cy="3249000"/>
          </a:xfrm>
          <a:prstGeom prst="rect">
            <a:avLst/>
          </a:prstGeom>
          <a:solidFill>
            <a:srgbClr val="F0D9CC"/>
          </a:solidFill>
          <a:effectLst/>
        </p:spPr>
        <p:txBody>
          <a:bodyPr vert="horz" lIns="216000" tIns="216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66700" algn="l">
              <a:lnSpc>
                <a:spcPct val="100000"/>
              </a:lnSpc>
            </a:pPr>
            <a:r>
              <a:rPr lang="ja-JP" altLang="en-US" sz="3600" b="1" dirty="0">
                <a:cs typeface="Arial" panose="020B0604020202020204" pitchFamily="34" charset="0"/>
              </a:rPr>
              <a:t>▶ </a:t>
            </a:r>
            <a:r>
              <a:rPr lang="en-US" altLang="ja-JP" sz="3600" b="1" dirty="0">
                <a:cs typeface="Arial" panose="020B0604020202020204" pitchFamily="34" charset="0"/>
              </a:rPr>
              <a:t>Because </a:t>
            </a:r>
            <a:r>
              <a:rPr lang="en-US" altLang="ja-JP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his brother lives there</a:t>
            </a:r>
            <a:r>
              <a:rPr lang="en-US" altLang="ja-JP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B298AE7-4C53-4831-9BFE-88DC778211FD}"/>
              </a:ext>
            </a:extLst>
          </p:cNvPr>
          <p:cNvSpPr txBox="1"/>
          <p:nvPr/>
        </p:nvSpPr>
        <p:spPr>
          <a:xfrm>
            <a:off x="-4" y="1113481"/>
            <a:ext cx="9144000" cy="648997"/>
          </a:xfrm>
          <a:prstGeom prst="rect">
            <a:avLst/>
          </a:prstGeom>
          <a:noFill/>
        </p:spPr>
        <p:txBody>
          <a:bodyPr wrap="square" lIns="216000" tIns="72000" bIns="144000" rtlCol="0">
            <a:sp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Read the dialog on page 22, and fill in the chart.</a:t>
            </a:r>
            <a:endParaRPr kumimoji="1"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04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字幕 10">
            <a:extLst>
              <a:ext uri="{FF2B5EF4-FFF2-40B4-BE49-F238E27FC236}">
                <a16:creationId xmlns:a16="http://schemas.microsoft.com/office/drawing/2014/main" id="{ACD089F9-D899-450B-AAF7-3387E17D636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1762478"/>
            <a:ext cx="9144000" cy="5095522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lIns="252000" tIns="180000" rIns="216000" anchor="t">
            <a:normAutofit/>
          </a:bodyPr>
          <a:lstStyle/>
          <a:p>
            <a:pPr marL="623888" marR="0" lvl="0" indent="-6238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427163" algn="l"/>
              </a:tabLst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Arial" panose="020B0604020202020204" pitchFamily="34" charset="0"/>
              </a:rPr>
              <a:t>③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Arial" panose="020B0604020202020204" pitchFamily="34" charset="0"/>
              </a:rPr>
              <a:t> What places has Ken visited in Kyoto?</a:t>
            </a:r>
          </a:p>
        </p:txBody>
      </p:sp>
      <p:sp>
        <p:nvSpPr>
          <p:cNvPr id="7" name="字幕 10">
            <a:extLst>
              <a:ext uri="{FF2B5EF4-FFF2-40B4-BE49-F238E27FC236}">
                <a16:creationId xmlns:a16="http://schemas.microsoft.com/office/drawing/2014/main" id="{846C23C1-12C9-40E7-9654-77D93F971DD2}"/>
              </a:ext>
            </a:extLst>
          </p:cNvPr>
          <p:cNvSpPr txBox="1">
            <a:spLocks/>
          </p:cNvSpPr>
          <p:nvPr/>
        </p:nvSpPr>
        <p:spPr>
          <a:xfrm>
            <a:off x="-3" y="3609001"/>
            <a:ext cx="9143999" cy="3249000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vert="horz" lIns="216000" tIns="216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5475" indent="-358775" algn="l" defTabSz="2809875">
              <a:lnSpc>
                <a:spcPct val="100000"/>
              </a:lnSpc>
              <a:tabLst>
                <a:tab pos="444500" algn="l"/>
                <a:tab pos="7889875" algn="l"/>
              </a:tabLst>
            </a:pPr>
            <a:r>
              <a:rPr lang="ja-JP" altLang="en-US" sz="3600" b="1" dirty="0">
                <a:cs typeface="Arial" panose="020B0604020202020204" pitchFamily="34" charset="0"/>
              </a:rPr>
              <a:t>▶ </a:t>
            </a:r>
            <a:r>
              <a:rPr lang="en-US" altLang="ja-JP" sz="3600" b="1" dirty="0">
                <a:cs typeface="Arial" panose="020B0604020202020204" pitchFamily="34" charset="0"/>
              </a:rPr>
              <a:t>H</a:t>
            </a:r>
            <a:r>
              <a:rPr lang="en-US" altLang="ja-JP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e </a:t>
            </a:r>
            <a:r>
              <a:rPr lang="en-US" altLang="ja-JP" sz="3600" b="1" u="sng" dirty="0">
                <a:ea typeface="ＭＳ Ｐゴシック" panose="020B0600070205080204" pitchFamily="50" charset="-128"/>
                <a:cs typeface="Arial" panose="020B0604020202020204" pitchFamily="34" charset="0"/>
              </a:rPr>
              <a:t>	</a:t>
            </a:r>
            <a:r>
              <a:rPr lang="en-US" altLang="ja-JP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	</a:t>
            </a:r>
            <a:r>
              <a:rPr lang="en-US" altLang="ja-JP" sz="3600" b="1" u="sng" dirty="0">
                <a:ea typeface="ＭＳ Ｐゴシック" panose="020B0600070205080204" pitchFamily="50" charset="-128"/>
                <a:cs typeface="Arial" panose="020B0604020202020204" pitchFamily="34" charset="0"/>
              </a:rPr>
              <a:t>	</a:t>
            </a:r>
            <a:r>
              <a:rPr lang="en-US" altLang="ja-JP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字幕 10">
            <a:extLst>
              <a:ext uri="{FF2B5EF4-FFF2-40B4-BE49-F238E27FC236}">
                <a16:creationId xmlns:a16="http://schemas.microsoft.com/office/drawing/2014/main" id="{6D37CF53-443D-4EFD-B734-EB6866E764CE}"/>
              </a:ext>
            </a:extLst>
          </p:cNvPr>
          <p:cNvSpPr txBox="1">
            <a:spLocks/>
          </p:cNvSpPr>
          <p:nvPr/>
        </p:nvSpPr>
        <p:spPr>
          <a:xfrm>
            <a:off x="-7" y="3609001"/>
            <a:ext cx="9143999" cy="3249000"/>
          </a:xfrm>
          <a:prstGeom prst="rect">
            <a:avLst/>
          </a:prstGeom>
          <a:solidFill>
            <a:srgbClr val="F0D9CC"/>
          </a:solidFill>
          <a:effectLst/>
        </p:spPr>
        <p:txBody>
          <a:bodyPr vert="horz" lIns="216000" tIns="216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5475" indent="-358775" algn="l">
              <a:lnSpc>
                <a:spcPct val="100000"/>
              </a:lnSpc>
            </a:pPr>
            <a:r>
              <a:rPr lang="ja-JP" altLang="en-US" sz="3600" b="1" dirty="0">
                <a:cs typeface="Arial" panose="020B0604020202020204" pitchFamily="34" charset="0"/>
              </a:rPr>
              <a:t>▶ </a:t>
            </a:r>
            <a:r>
              <a:rPr lang="en-US" altLang="ja-JP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He </a:t>
            </a:r>
            <a:r>
              <a:rPr lang="en-US" altLang="ja-JP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has visited all the major temples and shrines there, such as the Heian Shrine and </a:t>
            </a:r>
            <a:r>
              <a:rPr lang="en-US" altLang="ja-JP" sz="3600" b="1" u="sng" dirty="0" err="1">
                <a:solidFill>
                  <a:srgbClr val="FF0000"/>
                </a:solidFill>
                <a:cs typeface="Arial" panose="020B0604020202020204" pitchFamily="34" charset="0"/>
              </a:rPr>
              <a:t>Kiyomizu-dera</a:t>
            </a:r>
            <a:r>
              <a:rPr lang="en-US" altLang="ja-JP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BBCA515-FB10-49EE-AB29-6B95A3225CF7}"/>
              </a:ext>
            </a:extLst>
          </p:cNvPr>
          <p:cNvSpPr txBox="1"/>
          <p:nvPr/>
        </p:nvSpPr>
        <p:spPr>
          <a:xfrm>
            <a:off x="-4" y="1113481"/>
            <a:ext cx="9144000" cy="648997"/>
          </a:xfrm>
          <a:prstGeom prst="rect">
            <a:avLst/>
          </a:prstGeom>
          <a:noFill/>
        </p:spPr>
        <p:txBody>
          <a:bodyPr wrap="square" lIns="216000" tIns="72000" bIns="144000" rtlCol="0">
            <a:sp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Read the dialog on page 22, and fill in the chart.</a:t>
            </a:r>
            <a:endParaRPr kumimoji="1"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12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字幕 10">
            <a:extLst>
              <a:ext uri="{FF2B5EF4-FFF2-40B4-BE49-F238E27FC236}">
                <a16:creationId xmlns:a16="http://schemas.microsoft.com/office/drawing/2014/main" id="{85B6ECD4-11B8-4714-A39F-6CDF009CE12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035323"/>
            <a:ext cx="9144000" cy="4822677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lIns="216000" tIns="144000" rIns="216000" anchor="t">
            <a:normAutofit/>
          </a:bodyPr>
          <a:lstStyle/>
          <a:p>
            <a:pPr marL="722313" indent="-722313" algn="l">
              <a:lnSpc>
                <a:spcPct val="100000"/>
              </a:lnSpc>
              <a:buNone/>
            </a:pPr>
            <a:r>
              <a:rPr lang="en-US" altLang="ja-JP" sz="4000" b="1" dirty="0">
                <a:solidFill>
                  <a:srgbClr val="B6405A"/>
                </a:solidFill>
                <a:cs typeface="Arial" panose="020B0604020202020204" pitchFamily="34" charset="0"/>
              </a:rPr>
              <a:t>Q1</a:t>
            </a:r>
            <a:r>
              <a:rPr lang="ja-JP" altLang="en-US" sz="4000" b="1" dirty="0">
                <a:cs typeface="Arial" panose="020B0604020202020204" pitchFamily="34" charset="0"/>
              </a:rPr>
              <a:t> </a:t>
            </a:r>
            <a:r>
              <a:rPr lang="en-US" altLang="ja-JP" sz="4000" b="1" dirty="0">
                <a:cs typeface="Arial" panose="020B0604020202020204" pitchFamily="34" charset="0"/>
              </a:rPr>
              <a:t>Where is the best place you've ever visited?</a:t>
            </a:r>
            <a:endParaRPr lang="en-US" altLang="ja-JP" sz="4000" b="1" dirty="0"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字幕 10">
            <a:extLst>
              <a:ext uri="{FF2B5EF4-FFF2-40B4-BE49-F238E27FC236}">
                <a16:creationId xmlns:a16="http://schemas.microsoft.com/office/drawing/2014/main" id="{DC613189-CAAB-4A0D-A799-6AFEB087C5D7}"/>
              </a:ext>
            </a:extLst>
          </p:cNvPr>
          <p:cNvSpPr txBox="1">
            <a:spLocks/>
          </p:cNvSpPr>
          <p:nvPr/>
        </p:nvSpPr>
        <p:spPr>
          <a:xfrm>
            <a:off x="0" y="3519036"/>
            <a:ext cx="9144000" cy="3338963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vert="horz" lIns="216000" tIns="216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l">
              <a:lnSpc>
                <a:spcPts val="3200"/>
              </a:lnSpc>
            </a:pPr>
            <a:r>
              <a:rPr lang="en-US" altLang="ja-JP" sz="2800" b="1" dirty="0">
                <a:solidFill>
                  <a:srgbClr val="B6405A"/>
                </a:solidFill>
                <a:cs typeface="Arial" panose="020B0604020202020204" pitchFamily="34" charset="0"/>
              </a:rPr>
              <a:t>﻿</a:t>
            </a:r>
          </a:p>
          <a:p>
            <a:pPr marL="419100" indent="-152400" algn="l">
              <a:lnSpc>
                <a:spcPct val="100000"/>
              </a:lnSpc>
              <a:tabLst>
                <a:tab pos="7889875" algn="l"/>
              </a:tabLst>
            </a:pPr>
            <a:r>
              <a:rPr lang="ja-JP" altLang="en-US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▶ </a:t>
            </a:r>
            <a:r>
              <a:rPr lang="en-US" altLang="ja-JP" sz="3600" b="1" u="sng" dirty="0">
                <a:cs typeface="Arial" panose="020B0604020202020204" pitchFamily="34" charset="0"/>
              </a:rPr>
              <a:t>	</a:t>
            </a:r>
            <a:r>
              <a:rPr lang="en-US" altLang="ja-JP" sz="3600" b="1" dirty="0">
                <a:cs typeface="Arial" panose="020B0604020202020204" pitchFamily="34" charset="0"/>
              </a:rPr>
              <a:t>.</a:t>
            </a:r>
            <a:endParaRPr lang="en-US" altLang="ja-JP" sz="3600" b="1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字幕 10">
            <a:extLst>
              <a:ext uri="{FF2B5EF4-FFF2-40B4-BE49-F238E27FC236}">
                <a16:creationId xmlns:a16="http://schemas.microsoft.com/office/drawing/2014/main" id="{D4F376C8-47CA-42EC-93C2-94E332D85393}"/>
              </a:ext>
            </a:extLst>
          </p:cNvPr>
          <p:cNvSpPr txBox="1">
            <a:spLocks/>
          </p:cNvSpPr>
          <p:nvPr/>
        </p:nvSpPr>
        <p:spPr>
          <a:xfrm>
            <a:off x="0" y="3519038"/>
            <a:ext cx="9144000" cy="3338962"/>
          </a:xfrm>
          <a:prstGeom prst="rect">
            <a:avLst/>
          </a:prstGeom>
          <a:solidFill>
            <a:srgbClr val="F0D9CC"/>
          </a:solidFill>
          <a:effectLst/>
        </p:spPr>
        <p:txBody>
          <a:bodyPr vert="horz" lIns="216000" tIns="216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l">
              <a:lnSpc>
                <a:spcPts val="3200"/>
              </a:lnSpc>
            </a:pPr>
            <a:r>
              <a:rPr lang="en-US" altLang="ja-JP" sz="2800" b="1" dirty="0">
                <a:solidFill>
                  <a:srgbClr val="B6405A"/>
                </a:solidFill>
                <a:cs typeface="Arial" panose="020B0604020202020204" pitchFamily="34" charset="0"/>
              </a:rPr>
              <a:t>(Example Answer)</a:t>
            </a:r>
          </a:p>
          <a:p>
            <a:pPr marL="419100" indent="-152400" algn="l">
              <a:lnSpc>
                <a:spcPct val="100000"/>
              </a:lnSpc>
            </a:pPr>
            <a:r>
              <a:rPr lang="ja-JP" altLang="en-US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▶ </a:t>
            </a:r>
            <a:r>
              <a:rPr lang="en-US" altLang="ja-JP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(It is) Hawaii</a:t>
            </a:r>
            <a:r>
              <a:rPr lang="en-US" altLang="ja-JP" sz="3600" b="1" dirty="0">
                <a:cs typeface="Arial" panose="020B0604020202020204" pitchFamily="34" charset="0"/>
              </a:rPr>
              <a:t>.</a:t>
            </a:r>
            <a:endParaRPr lang="en-US" altLang="ja-JP" sz="3600" b="1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7F5FD5C-0173-4169-AF59-2BC7E8721C76}"/>
              </a:ext>
            </a:extLst>
          </p:cNvPr>
          <p:cNvSpPr txBox="1"/>
          <p:nvPr/>
        </p:nvSpPr>
        <p:spPr>
          <a:xfrm>
            <a:off x="1" y="1114901"/>
            <a:ext cx="9143999" cy="920422"/>
          </a:xfrm>
          <a:prstGeom prst="rect">
            <a:avLst/>
          </a:prstGeom>
          <a:noFill/>
        </p:spPr>
        <p:txBody>
          <a:bodyPr wrap="square" lIns="216000" tIns="72000" bIns="108000" rtlCol="0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 below. </a:t>
            </a:r>
            <a:b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Then practice asking and answering them with your partner.</a:t>
            </a:r>
            <a:endParaRPr kumimoji="1"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48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字幕 10">
            <a:extLst>
              <a:ext uri="{FF2B5EF4-FFF2-40B4-BE49-F238E27FC236}">
                <a16:creationId xmlns:a16="http://schemas.microsoft.com/office/drawing/2014/main" id="{85B6ECD4-11B8-4714-A39F-6CDF009CE12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035323"/>
            <a:ext cx="9144000" cy="4822677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lIns="216000" tIns="144000" rIns="216000" anchor="t">
            <a:normAutofit/>
          </a:bodyPr>
          <a:lstStyle/>
          <a:p>
            <a:pPr marL="722313" indent="-722313" algn="l">
              <a:lnSpc>
                <a:spcPct val="100000"/>
              </a:lnSpc>
              <a:buNone/>
            </a:pPr>
            <a:r>
              <a:rPr lang="en-US" altLang="ja-JP" sz="4000" b="1" dirty="0">
                <a:solidFill>
                  <a:srgbClr val="B6405A"/>
                </a:solidFill>
                <a:cs typeface="Arial" panose="020B0604020202020204" pitchFamily="34" charset="0"/>
              </a:rPr>
              <a:t>Q2</a:t>
            </a:r>
            <a:r>
              <a:rPr lang="ja-JP" altLang="en-US" sz="4000" b="1" dirty="0">
                <a:cs typeface="Arial" panose="020B0604020202020204" pitchFamily="34" charset="0"/>
              </a:rPr>
              <a:t> </a:t>
            </a:r>
            <a:r>
              <a:rPr lang="en-US" altLang="ja-JP" sz="4000" b="1" dirty="0">
                <a:cs typeface="Arial" panose="020B0604020202020204" pitchFamily="34" charset="0"/>
              </a:rPr>
              <a:t>How many times have you been there?</a:t>
            </a:r>
            <a:endParaRPr lang="en-US" altLang="ja-JP" sz="4000" b="1" dirty="0"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字幕 10">
            <a:extLst>
              <a:ext uri="{FF2B5EF4-FFF2-40B4-BE49-F238E27FC236}">
                <a16:creationId xmlns:a16="http://schemas.microsoft.com/office/drawing/2014/main" id="{DC613189-CAAB-4A0D-A799-6AFEB087C5D7}"/>
              </a:ext>
            </a:extLst>
          </p:cNvPr>
          <p:cNvSpPr txBox="1">
            <a:spLocks/>
          </p:cNvSpPr>
          <p:nvPr/>
        </p:nvSpPr>
        <p:spPr>
          <a:xfrm>
            <a:off x="0" y="3519036"/>
            <a:ext cx="9144000" cy="3338963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vert="horz" lIns="216000" tIns="216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l">
              <a:lnSpc>
                <a:spcPts val="3200"/>
              </a:lnSpc>
            </a:pPr>
            <a:r>
              <a:rPr lang="en-US" altLang="ja-JP" sz="2800" b="1" dirty="0">
                <a:solidFill>
                  <a:srgbClr val="B6405A"/>
                </a:solidFill>
                <a:cs typeface="Arial" panose="020B0604020202020204" pitchFamily="34" charset="0"/>
              </a:rPr>
              <a:t>﻿</a:t>
            </a:r>
          </a:p>
          <a:p>
            <a:pPr marL="419100" indent="-152400" algn="l">
              <a:lnSpc>
                <a:spcPct val="100000"/>
              </a:lnSpc>
              <a:tabLst>
                <a:tab pos="7889875" algn="r"/>
                <a:tab pos="8251825" algn="l"/>
              </a:tabLst>
            </a:pPr>
            <a:r>
              <a:rPr lang="ja-JP" altLang="en-US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▶ </a:t>
            </a:r>
            <a:r>
              <a:rPr lang="en-US" altLang="ja-JP" sz="3600" b="1" u="sng" dirty="0">
                <a:cs typeface="Arial" panose="020B0604020202020204" pitchFamily="34" charset="0"/>
              </a:rPr>
              <a:t>	</a:t>
            </a:r>
            <a:r>
              <a:rPr lang="en-US" altLang="ja-JP" sz="3600" b="1" dirty="0">
                <a:cs typeface="Arial" panose="020B0604020202020204" pitchFamily="34" charset="0"/>
              </a:rPr>
              <a:t>.</a:t>
            </a:r>
            <a:endParaRPr lang="en-US" altLang="ja-JP" sz="3600" b="1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字幕 10">
            <a:extLst>
              <a:ext uri="{FF2B5EF4-FFF2-40B4-BE49-F238E27FC236}">
                <a16:creationId xmlns:a16="http://schemas.microsoft.com/office/drawing/2014/main" id="{D4F376C8-47CA-42EC-93C2-94E332D85393}"/>
              </a:ext>
            </a:extLst>
          </p:cNvPr>
          <p:cNvSpPr txBox="1">
            <a:spLocks/>
          </p:cNvSpPr>
          <p:nvPr/>
        </p:nvSpPr>
        <p:spPr>
          <a:xfrm>
            <a:off x="0" y="3519038"/>
            <a:ext cx="9144000" cy="3338962"/>
          </a:xfrm>
          <a:prstGeom prst="rect">
            <a:avLst/>
          </a:prstGeom>
          <a:solidFill>
            <a:srgbClr val="F0D9CC"/>
          </a:solidFill>
          <a:effectLst/>
        </p:spPr>
        <p:txBody>
          <a:bodyPr vert="horz" lIns="216000" tIns="216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l">
              <a:lnSpc>
                <a:spcPts val="3200"/>
              </a:lnSpc>
            </a:pPr>
            <a:r>
              <a:rPr lang="en-US" altLang="ja-JP" sz="2800" b="1" dirty="0">
                <a:solidFill>
                  <a:srgbClr val="B6405A"/>
                </a:solidFill>
                <a:cs typeface="Arial" panose="020B0604020202020204" pitchFamily="34" charset="0"/>
              </a:rPr>
              <a:t>(Example Answer)</a:t>
            </a:r>
          </a:p>
          <a:p>
            <a:pPr marL="419100" indent="-152400" algn="l">
              <a:lnSpc>
                <a:spcPct val="100000"/>
              </a:lnSpc>
            </a:pPr>
            <a:r>
              <a:rPr lang="ja-JP" altLang="en-US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▶ </a:t>
            </a:r>
            <a:r>
              <a:rPr lang="en-US" altLang="ja-JP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I have been there once</a:t>
            </a:r>
            <a:r>
              <a:rPr lang="en-US" altLang="ja-JP" sz="3600" b="1" dirty="0">
                <a:cs typeface="Arial" panose="020B0604020202020204" pitchFamily="34" charset="0"/>
              </a:rPr>
              <a:t>.</a:t>
            </a:r>
            <a:endParaRPr lang="en-US" altLang="ja-JP" sz="3600" b="1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7F5FD5C-0173-4169-AF59-2BC7E8721C76}"/>
              </a:ext>
            </a:extLst>
          </p:cNvPr>
          <p:cNvSpPr txBox="1"/>
          <p:nvPr/>
        </p:nvSpPr>
        <p:spPr>
          <a:xfrm>
            <a:off x="1" y="1114901"/>
            <a:ext cx="9143999" cy="920422"/>
          </a:xfrm>
          <a:prstGeom prst="rect">
            <a:avLst/>
          </a:prstGeom>
          <a:noFill/>
        </p:spPr>
        <p:txBody>
          <a:bodyPr wrap="square" lIns="216000" tIns="72000" bIns="108000" rtlCol="0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 below. </a:t>
            </a:r>
            <a:b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Then practice asking and answering them with your partner.</a:t>
            </a:r>
            <a:endParaRPr kumimoji="1"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7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字幕 10">
            <a:extLst>
              <a:ext uri="{FF2B5EF4-FFF2-40B4-BE49-F238E27FC236}">
                <a16:creationId xmlns:a16="http://schemas.microsoft.com/office/drawing/2014/main" id="{85B6ECD4-11B8-4714-A39F-6CDF009CE12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035323"/>
            <a:ext cx="9144000" cy="4822677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lIns="216000" tIns="144000" rIns="216000" anchor="t">
            <a:normAutofit/>
          </a:bodyPr>
          <a:lstStyle/>
          <a:p>
            <a:pPr marL="722313" indent="-722313" algn="l">
              <a:lnSpc>
                <a:spcPct val="100000"/>
              </a:lnSpc>
              <a:buNone/>
            </a:pPr>
            <a:r>
              <a:rPr lang="en-US" altLang="ja-JP" sz="4000" b="1" dirty="0">
                <a:solidFill>
                  <a:srgbClr val="B6405A"/>
                </a:solidFill>
                <a:cs typeface="Arial" panose="020B0604020202020204" pitchFamily="34" charset="0"/>
              </a:rPr>
              <a:t>Q3</a:t>
            </a:r>
            <a:r>
              <a:rPr lang="ja-JP" altLang="en-US" sz="4000" b="1" dirty="0">
                <a:cs typeface="Arial" panose="020B0604020202020204" pitchFamily="34" charset="0"/>
              </a:rPr>
              <a:t> </a:t>
            </a:r>
            <a:r>
              <a:rPr lang="en-US" altLang="ja-JP" sz="4000" b="1" dirty="0">
                <a:cs typeface="Arial" panose="020B0604020202020204" pitchFamily="34" charset="0"/>
              </a:rPr>
              <a:t>What did you do there?</a:t>
            </a:r>
            <a:endParaRPr lang="en-US" altLang="ja-JP" sz="4000" b="1" dirty="0"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字幕 10">
            <a:extLst>
              <a:ext uri="{FF2B5EF4-FFF2-40B4-BE49-F238E27FC236}">
                <a16:creationId xmlns:a16="http://schemas.microsoft.com/office/drawing/2014/main" id="{DC613189-CAAB-4A0D-A799-6AFEB087C5D7}"/>
              </a:ext>
            </a:extLst>
          </p:cNvPr>
          <p:cNvSpPr txBox="1">
            <a:spLocks/>
          </p:cNvSpPr>
          <p:nvPr/>
        </p:nvSpPr>
        <p:spPr>
          <a:xfrm>
            <a:off x="0" y="3203998"/>
            <a:ext cx="9144000" cy="3654001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vert="horz" lIns="216000" tIns="216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l">
              <a:lnSpc>
                <a:spcPts val="3200"/>
              </a:lnSpc>
            </a:pPr>
            <a:r>
              <a:rPr lang="en-US" altLang="ja-JP" sz="2800" b="1" dirty="0">
                <a:solidFill>
                  <a:srgbClr val="B6405A"/>
                </a:solidFill>
                <a:cs typeface="Arial" panose="020B0604020202020204" pitchFamily="34" charset="0"/>
              </a:rPr>
              <a:t>﻿</a:t>
            </a:r>
          </a:p>
          <a:p>
            <a:pPr marL="419100" indent="-152400" algn="l">
              <a:lnSpc>
                <a:spcPct val="100000"/>
              </a:lnSpc>
              <a:tabLst>
                <a:tab pos="7889875" algn="r"/>
                <a:tab pos="8251825" algn="l"/>
              </a:tabLst>
            </a:pPr>
            <a:r>
              <a:rPr lang="ja-JP" altLang="en-US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▶ </a:t>
            </a:r>
            <a:r>
              <a:rPr lang="en-US" altLang="ja-JP" sz="3600" b="1" u="sng" dirty="0">
                <a:cs typeface="Arial" panose="020B0604020202020204" pitchFamily="34" charset="0"/>
              </a:rPr>
              <a:t>	</a:t>
            </a:r>
            <a:r>
              <a:rPr lang="en-US" altLang="ja-JP" sz="3600" b="1" dirty="0">
                <a:cs typeface="Arial" panose="020B0604020202020204" pitchFamily="34" charset="0"/>
              </a:rPr>
              <a:t>.</a:t>
            </a:r>
            <a:endParaRPr lang="en-US" altLang="ja-JP" sz="3600" b="1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字幕 10">
            <a:extLst>
              <a:ext uri="{FF2B5EF4-FFF2-40B4-BE49-F238E27FC236}">
                <a16:creationId xmlns:a16="http://schemas.microsoft.com/office/drawing/2014/main" id="{D4F376C8-47CA-42EC-93C2-94E332D85393}"/>
              </a:ext>
            </a:extLst>
          </p:cNvPr>
          <p:cNvSpPr txBox="1">
            <a:spLocks/>
          </p:cNvSpPr>
          <p:nvPr/>
        </p:nvSpPr>
        <p:spPr>
          <a:xfrm>
            <a:off x="0" y="3203998"/>
            <a:ext cx="9144000" cy="3654002"/>
          </a:xfrm>
          <a:prstGeom prst="rect">
            <a:avLst/>
          </a:prstGeom>
          <a:solidFill>
            <a:srgbClr val="F0D9CC"/>
          </a:solidFill>
          <a:effectLst/>
        </p:spPr>
        <p:txBody>
          <a:bodyPr vert="horz" lIns="216000" tIns="216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l">
              <a:lnSpc>
                <a:spcPts val="3200"/>
              </a:lnSpc>
            </a:pPr>
            <a:r>
              <a:rPr lang="en-US" altLang="ja-JP" sz="2800" b="1" dirty="0">
                <a:solidFill>
                  <a:srgbClr val="B6405A"/>
                </a:solidFill>
                <a:cs typeface="Arial" panose="020B0604020202020204" pitchFamily="34" charset="0"/>
              </a:rPr>
              <a:t>(Example Answer)</a:t>
            </a:r>
          </a:p>
          <a:p>
            <a:pPr marL="419100" indent="-152400" algn="l">
              <a:lnSpc>
                <a:spcPct val="100000"/>
              </a:lnSpc>
            </a:pPr>
            <a:r>
              <a:rPr lang="ja-JP" altLang="en-US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▶ </a:t>
            </a:r>
            <a:r>
              <a:rPr lang="en-US" altLang="ja-JP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I visited Waikiki Beach and Diamond Head</a:t>
            </a:r>
            <a:r>
              <a:rPr lang="en-US" altLang="ja-JP" sz="3600" b="1" dirty="0">
                <a:cs typeface="Arial" panose="020B0604020202020204" pitchFamily="34" charset="0"/>
              </a:rPr>
              <a:t>.</a:t>
            </a:r>
            <a:endParaRPr lang="en-US" altLang="ja-JP" sz="3600" b="1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7F5FD5C-0173-4169-AF59-2BC7E8721C76}"/>
              </a:ext>
            </a:extLst>
          </p:cNvPr>
          <p:cNvSpPr txBox="1"/>
          <p:nvPr/>
        </p:nvSpPr>
        <p:spPr>
          <a:xfrm>
            <a:off x="1" y="1114901"/>
            <a:ext cx="9143999" cy="920422"/>
          </a:xfrm>
          <a:prstGeom prst="rect">
            <a:avLst/>
          </a:prstGeom>
          <a:noFill/>
        </p:spPr>
        <p:txBody>
          <a:bodyPr wrap="square" lIns="216000" tIns="72000" bIns="108000" rtlCol="0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 below</a:t>
            </a:r>
            <a:r>
              <a:rPr kumimoji="1" lang="en-US" altLang="ja-JP" sz="2400" b="1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kumimoji="1" lang="en-US" altLang="ja-JP" sz="2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400" b="1"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practice asking and answering them with your partner.</a:t>
            </a:r>
            <a:endParaRPr kumimoji="1"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49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4B0ABAA-C1DF-40A0-A69F-752D518D55D4}"/>
              </a:ext>
            </a:extLst>
          </p:cNvPr>
          <p:cNvSpPr txBox="1"/>
          <p:nvPr/>
        </p:nvSpPr>
        <p:spPr>
          <a:xfrm>
            <a:off x="0" y="1120736"/>
            <a:ext cx="9144000" cy="1477328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pPr>
              <a:tabLst>
                <a:tab pos="1163638" algn="l"/>
              </a:tabLst>
            </a:pPr>
            <a:r>
              <a:rPr lang="en-US" altLang="ja-JP" sz="3000" b="1" dirty="0">
                <a:latin typeface="Arial" panose="020B0604020202020204" pitchFamily="34" charset="0"/>
                <a:cs typeface="Arial" panose="020B0604020202020204" pitchFamily="34" charset="0"/>
              </a:rPr>
              <a:t>Use the information you got from your partner in 	to give a presentation. Other students should ask questions.</a:t>
            </a:r>
            <a:endParaRPr kumimoji="1" lang="ja-JP" alt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字幕 10">
            <a:extLst>
              <a:ext uri="{FF2B5EF4-FFF2-40B4-BE49-F238E27FC236}">
                <a16:creationId xmlns:a16="http://schemas.microsoft.com/office/drawing/2014/main" id="{215BCB95-0162-4E68-BBCD-47C49F9796DB}"/>
              </a:ext>
            </a:extLst>
          </p:cNvPr>
          <p:cNvSpPr txBox="1">
            <a:spLocks/>
          </p:cNvSpPr>
          <p:nvPr/>
        </p:nvSpPr>
        <p:spPr>
          <a:xfrm>
            <a:off x="0" y="2803840"/>
            <a:ext cx="9143999" cy="4054159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vert="horz" lIns="216000" tIns="360000" rIns="648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algn="just">
              <a:lnSpc>
                <a:spcPct val="120000"/>
              </a:lnSpc>
              <a:spcBef>
                <a:spcPts val="4200"/>
              </a:spcBef>
              <a:tabLst>
                <a:tab pos="8610600" algn="l"/>
              </a:tabLst>
            </a:pPr>
            <a:r>
              <a:rPr lang="en-US" altLang="ja-JP" sz="3800" b="1" u="dotted" kern="0" dirty="0">
                <a:cs typeface="Arial" panose="020B0604020202020204" pitchFamily="34" charset="0"/>
              </a:rPr>
              <a:t>Ryo</a:t>
            </a:r>
            <a:r>
              <a:rPr lang="en-US" altLang="ja-JP" sz="3800" b="1" kern="0" dirty="0">
                <a:cs typeface="Arial" panose="020B0604020202020204" pitchFamily="34" charset="0"/>
              </a:rPr>
              <a:t> has been to </a:t>
            </a:r>
            <a:r>
              <a:rPr lang="en-US" altLang="ja-JP" sz="3800" b="1" u="dotted" kern="0" dirty="0">
                <a:cs typeface="Arial" panose="020B0604020202020204" pitchFamily="34" charset="0"/>
              </a:rPr>
              <a:t>Hawaii once</a:t>
            </a:r>
            <a:r>
              <a:rPr lang="en-US" altLang="ja-JP" sz="3800" b="1" kern="0" dirty="0">
                <a:cs typeface="Arial" panose="020B0604020202020204" pitchFamily="34" charset="0"/>
              </a:rPr>
              <a:t> with </a:t>
            </a:r>
            <a:r>
              <a:rPr lang="en-US" altLang="ja-JP" sz="3800" b="1" u="dotted" kern="0" dirty="0">
                <a:cs typeface="Arial" panose="020B0604020202020204" pitchFamily="34" charset="0"/>
              </a:rPr>
              <a:t>his family</a:t>
            </a:r>
            <a:r>
              <a:rPr lang="en-US" altLang="ja-JP" sz="3800" b="1" kern="0" dirty="0">
                <a:cs typeface="Arial" panose="020B0604020202020204" pitchFamily="34" charset="0"/>
              </a:rPr>
              <a:t>. </a:t>
            </a:r>
            <a:r>
              <a:rPr lang="en-US" altLang="ja-JP" sz="3800" b="1" u="dotted" kern="0" dirty="0">
                <a:cs typeface="Arial" panose="020B0604020202020204" pitchFamily="34" charset="0"/>
              </a:rPr>
              <a:t>He</a:t>
            </a:r>
            <a:r>
              <a:rPr lang="en-US" altLang="ja-JP" sz="3800" b="1" kern="0" dirty="0">
                <a:cs typeface="Arial" panose="020B0604020202020204" pitchFamily="34" charset="0"/>
              </a:rPr>
              <a:t> has already </a:t>
            </a:r>
            <a:r>
              <a:rPr lang="en-US" altLang="ja-JP" sz="3800" b="1" u="dotted" kern="0" dirty="0">
                <a:cs typeface="Arial" panose="020B0604020202020204" pitchFamily="34" charset="0"/>
              </a:rPr>
              <a:t>visited Waikiki Beach and Diamond Head</a:t>
            </a:r>
            <a:r>
              <a:rPr lang="en-US" altLang="ja-JP" sz="3800" b="1" kern="0" dirty="0">
                <a:cs typeface="Arial" panose="020B0604020202020204" pitchFamily="34" charset="0"/>
              </a:rPr>
              <a:t>, so </a:t>
            </a:r>
            <a:r>
              <a:rPr lang="en-US" altLang="ja-JP" sz="3800" b="1" u="dotted" kern="0" dirty="0">
                <a:cs typeface="Arial" panose="020B0604020202020204" pitchFamily="34" charset="0"/>
              </a:rPr>
              <a:t>he</a:t>
            </a:r>
            <a:r>
              <a:rPr lang="en-US" altLang="ja-JP" sz="3800" b="1" kern="0" dirty="0">
                <a:cs typeface="Arial" panose="020B0604020202020204" pitchFamily="34" charset="0"/>
              </a:rPr>
              <a:t> wants to go to </a:t>
            </a:r>
            <a:r>
              <a:rPr lang="en-US" altLang="ja-JP" sz="3800" b="1" u="dotted" kern="0" dirty="0">
                <a:cs typeface="Arial" panose="020B0604020202020204" pitchFamily="34" charset="0"/>
              </a:rPr>
              <a:t>Mauna Kea</a:t>
            </a:r>
            <a:r>
              <a:rPr lang="en-US" altLang="ja-JP" sz="3800" b="1" kern="0" dirty="0">
                <a:cs typeface="Arial" panose="020B0604020202020204" pitchFamily="34" charset="0"/>
              </a:rPr>
              <a:t> next summer.</a:t>
            </a:r>
            <a:endParaRPr lang="en-US" altLang="ja-JP" sz="3800" b="1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37572303-33D9-407C-BDF8-AC15A4AAC2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59" y="1647719"/>
            <a:ext cx="1091752" cy="387191"/>
          </a:xfrm>
          <a:prstGeom prst="rect">
            <a:avLst/>
          </a:prstGeom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348972C5-E242-4379-9FB7-260704476AC1}"/>
              </a:ext>
            </a:extLst>
          </p:cNvPr>
          <p:cNvGrpSpPr/>
          <p:nvPr/>
        </p:nvGrpSpPr>
        <p:grpSpPr>
          <a:xfrm>
            <a:off x="162000" y="2598064"/>
            <a:ext cx="1354445" cy="430776"/>
            <a:chOff x="162000" y="2053224"/>
            <a:chExt cx="1354445" cy="430776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C4E68683-5AE5-4764-A403-79626BBAD581}"/>
                </a:ext>
              </a:extLst>
            </p:cNvPr>
            <p:cNvSpPr/>
            <p:nvPr/>
          </p:nvSpPr>
          <p:spPr>
            <a:xfrm>
              <a:off x="314465" y="2056566"/>
              <a:ext cx="1049515" cy="202434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D153E170-C9BD-43D3-A7B1-34EB0DF549BE}"/>
                </a:ext>
              </a:extLst>
            </p:cNvPr>
            <p:cNvGrpSpPr/>
            <p:nvPr/>
          </p:nvGrpSpPr>
          <p:grpSpPr>
            <a:xfrm>
              <a:off x="162000" y="2053224"/>
              <a:ext cx="1354445" cy="430776"/>
              <a:chOff x="162000" y="2053224"/>
              <a:chExt cx="1354445" cy="430776"/>
            </a:xfrm>
          </p:grpSpPr>
          <p:sp>
            <p:nvSpPr>
              <p:cNvPr id="2" name="二等辺三角形 1">
                <a:extLst>
                  <a:ext uri="{FF2B5EF4-FFF2-40B4-BE49-F238E27FC236}">
                    <a16:creationId xmlns:a16="http://schemas.microsoft.com/office/drawing/2014/main" id="{867E5B35-C858-459E-B0E7-D1D98A221E3A}"/>
                  </a:ext>
                </a:extLst>
              </p:cNvPr>
              <p:cNvSpPr/>
              <p:nvPr/>
            </p:nvSpPr>
            <p:spPr>
              <a:xfrm>
                <a:off x="162000" y="2053224"/>
                <a:ext cx="152465" cy="205776"/>
              </a:xfrm>
              <a:prstGeom prst="triangle">
                <a:avLst>
                  <a:gd name="adj" fmla="val 100000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二等辺三角形 12">
                <a:extLst>
                  <a:ext uri="{FF2B5EF4-FFF2-40B4-BE49-F238E27FC236}">
                    <a16:creationId xmlns:a16="http://schemas.microsoft.com/office/drawing/2014/main" id="{8F716E60-B87C-4E71-AE9D-718BBCA34E4E}"/>
                  </a:ext>
                </a:extLst>
              </p:cNvPr>
              <p:cNvSpPr/>
              <p:nvPr/>
            </p:nvSpPr>
            <p:spPr>
              <a:xfrm flipH="1">
                <a:off x="1363980" y="2053224"/>
                <a:ext cx="152465" cy="205776"/>
              </a:xfrm>
              <a:prstGeom prst="triangle">
                <a:avLst>
                  <a:gd name="adj" fmla="val 100000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" name="図 3">
                <a:extLst>
                  <a:ext uri="{FF2B5EF4-FFF2-40B4-BE49-F238E27FC236}">
                    <a16:creationId xmlns:a16="http://schemas.microsoft.com/office/drawing/2014/main" id="{C9A72EC1-9962-427B-8D99-3ED5125E4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465" y="2127165"/>
                <a:ext cx="1049515" cy="356835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3942110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132E39DA-2E48-4207-BD5E-D392CCA7DB9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7000" y="789029"/>
            <a:ext cx="8890000" cy="2745669"/>
          </a:xfrm>
          <a:prstGeom prst="rect">
            <a:avLst/>
          </a:prstGeom>
          <a:solidFill>
            <a:srgbClr val="DBF0FD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lIns="288000" tIns="360000" anchor="t">
            <a:normAutofit/>
          </a:bodyPr>
          <a:lstStyle/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en-US" altLang="ja-JP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to the statements, and put the pictures in the correct order.</a:t>
            </a:r>
            <a:endParaRPr lang="en-US" altLang="ja-JP" dirty="0"/>
          </a:p>
          <a:p>
            <a:pPr marL="534988" indent="0">
              <a:buNone/>
            </a:pPr>
            <a:r>
              <a:rPr lang="en-US" altLang="ja-JP" dirty="0">
                <a:solidFill>
                  <a:srgbClr val="0D7CC0"/>
                </a:solidFill>
              </a:rPr>
              <a:t>-Answer-</a:t>
            </a:r>
          </a:p>
          <a:p>
            <a:pPr marL="534988" lvl="0" indent="180975" defTabSz="911225">
              <a:buNone/>
              <a:tabLst>
                <a:tab pos="1163638" algn="l"/>
                <a:tab pos="1790700" algn="l"/>
                <a:tab pos="2600325" algn="l"/>
                <a:tab pos="3228975" algn="l"/>
                <a:tab pos="4217988" algn="l"/>
                <a:tab pos="4845050" algn="l"/>
                <a:tab pos="5829300" algn="l"/>
                <a:tab pos="6456363" algn="l"/>
              </a:tabLst>
            </a:pPr>
            <a:r>
              <a:rPr lang="en-US" altLang="ja-JP" u="sng" dirty="0">
                <a:solidFill>
                  <a:prstClr val="black"/>
                </a:solidFill>
              </a:rPr>
              <a:t>	</a:t>
            </a:r>
            <a:r>
              <a:rPr lang="en-US" altLang="ja-JP" u="sng" dirty="0">
                <a:solidFill>
                  <a:srgbClr val="FF0000"/>
                </a:solidFill>
                <a:uFill>
                  <a:solidFill>
                    <a:prstClr val="black"/>
                  </a:solidFill>
                </a:uFill>
              </a:rPr>
              <a:t>	</a:t>
            </a:r>
            <a:r>
              <a:rPr lang="ja-JP" altLang="en-US" dirty="0">
                <a:solidFill>
                  <a:prstClr val="black"/>
                </a:solidFill>
                <a:uFill>
                  <a:solidFill>
                    <a:prstClr val="black"/>
                  </a:solidFill>
                </a:uFill>
              </a:rPr>
              <a:t>⇒</a:t>
            </a:r>
            <a:r>
              <a:rPr lang="en-US" altLang="ja-JP" u="sng" dirty="0">
                <a:solidFill>
                  <a:prstClr val="black"/>
                </a:solidFill>
              </a:rPr>
              <a:t>	</a:t>
            </a:r>
            <a:r>
              <a:rPr lang="en-US" altLang="ja-JP" u="sng" dirty="0">
                <a:solidFill>
                  <a:srgbClr val="FF0000"/>
                </a:solidFill>
                <a:uFill>
                  <a:solidFill>
                    <a:prstClr val="black"/>
                  </a:solidFill>
                </a:uFill>
              </a:rPr>
              <a:t>	</a:t>
            </a:r>
            <a:r>
              <a:rPr lang="ja-JP" altLang="en-US" dirty="0">
                <a:solidFill>
                  <a:prstClr val="black"/>
                </a:solidFill>
                <a:uFill>
                  <a:solidFill>
                    <a:prstClr val="black"/>
                  </a:solidFill>
                </a:uFill>
              </a:rPr>
              <a:t> ⇒ </a:t>
            </a:r>
            <a:r>
              <a:rPr lang="en-US" altLang="ja-JP" u="sng" dirty="0">
                <a:solidFill>
                  <a:prstClr val="black"/>
                </a:solidFill>
              </a:rPr>
              <a:t>	</a:t>
            </a:r>
            <a:r>
              <a:rPr lang="en-US" altLang="ja-JP" u="sng" dirty="0">
                <a:solidFill>
                  <a:srgbClr val="FF0000"/>
                </a:solidFill>
                <a:uFill>
                  <a:solidFill>
                    <a:prstClr val="black"/>
                  </a:solidFill>
                </a:uFill>
              </a:rPr>
              <a:t>	</a:t>
            </a:r>
            <a:r>
              <a:rPr lang="ja-JP" altLang="en-US" dirty="0">
                <a:solidFill>
                  <a:prstClr val="black"/>
                </a:solidFill>
                <a:uFill>
                  <a:solidFill>
                    <a:prstClr val="black"/>
                  </a:solidFill>
                </a:uFill>
              </a:rPr>
              <a:t> ⇒ </a:t>
            </a:r>
            <a:r>
              <a:rPr lang="en-US" altLang="ja-JP" u="sng" dirty="0">
                <a:solidFill>
                  <a:prstClr val="black"/>
                </a:solidFill>
              </a:rPr>
              <a:t>	</a:t>
            </a:r>
            <a:r>
              <a:rPr lang="en-US" altLang="ja-JP" u="sng" dirty="0">
                <a:solidFill>
                  <a:srgbClr val="FF0000"/>
                </a:solidFill>
                <a:uFill>
                  <a:solidFill>
                    <a:prstClr val="black"/>
                  </a:solidFill>
                </a:uFill>
              </a:rPr>
              <a:t>	</a:t>
            </a:r>
            <a:endParaRPr lang="en-US" altLang="ja-JP" dirty="0">
              <a:solidFill>
                <a:srgbClr val="F5E1DF"/>
              </a:solidFill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97C87EF-A1AF-4C5C-A50A-B3B6744B6FB7}"/>
              </a:ext>
            </a:extLst>
          </p:cNvPr>
          <p:cNvSpPr txBox="1">
            <a:spLocks/>
          </p:cNvSpPr>
          <p:nvPr/>
        </p:nvSpPr>
        <p:spPr>
          <a:xfrm>
            <a:off x="127000" y="3534698"/>
            <a:ext cx="8890000" cy="3209002"/>
          </a:xfrm>
          <a:prstGeom prst="rect">
            <a:avLst/>
          </a:prstGeom>
          <a:solidFill>
            <a:srgbClr val="C9E8FB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144000" tIns="45720" rIns="144000" bIns="144000" rtlCol="0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indent="-446088">
              <a:buNone/>
            </a:pPr>
            <a:r>
              <a:rPr lang="en-US" altLang="ja-JP" dirty="0">
                <a:solidFill>
                  <a:srgbClr val="0D7C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-Script-</a:t>
            </a:r>
          </a:p>
          <a:p>
            <a:pPr marL="889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400" dirty="0"/>
              <a:t>Ken and his family went to Australia during the spring vacation. </a:t>
            </a:r>
            <a:br>
              <a:rPr lang="en-US" altLang="ja-JP" sz="2400" dirty="0"/>
            </a:br>
            <a:r>
              <a:rPr lang="en-US" altLang="ja-JP" sz="2400" dirty="0"/>
              <a:t>First, they went to the Opera House in Sydney to listen to an orchestral concert. </a:t>
            </a:r>
            <a:br>
              <a:rPr lang="en-US" altLang="ja-JP" sz="2400" dirty="0"/>
            </a:br>
            <a:r>
              <a:rPr lang="en-US" altLang="ja-JP" sz="2400" dirty="0"/>
              <a:t>Then they moved to the Gold Coast and walked on a beautiful beach. </a:t>
            </a:r>
            <a:br>
              <a:rPr lang="en-US" altLang="ja-JP" sz="2400" dirty="0"/>
            </a:br>
            <a:r>
              <a:rPr lang="en-US" altLang="ja-JP" sz="2400" dirty="0"/>
              <a:t>After that, they enjoyed watching some animals in a national park. </a:t>
            </a:r>
            <a:br>
              <a:rPr lang="en-US" altLang="ja-JP" sz="2400" dirty="0"/>
            </a:br>
            <a:r>
              <a:rPr lang="en-US" altLang="ja-JP" sz="2400" dirty="0"/>
              <a:t>On the last day, they bought some souvenirs at the local market.</a:t>
            </a:r>
            <a:endParaRPr lang="ja-JP" altLang="ja-JP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BEAA3B1-6BCF-4988-BD90-676A70C5F19D}"/>
              </a:ext>
            </a:extLst>
          </p:cNvPr>
          <p:cNvSpPr/>
          <p:nvPr/>
        </p:nvSpPr>
        <p:spPr>
          <a:xfrm>
            <a:off x="127000" y="789029"/>
            <a:ext cx="8890000" cy="2745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60000" rtlCol="0" anchor="t" anchorCtr="0"/>
          <a:lstStyle/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1" lang="en-US" altLang="ja-JP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Listen to the statements, and put the pictures in the correct order.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534988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D7CC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-Answer-</a:t>
            </a:r>
          </a:p>
          <a:p>
            <a:pPr marL="534988" marR="0" lvl="0" indent="180975" algn="l" defTabSz="91122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63638" algn="l"/>
                <a:tab pos="1790700" algn="l"/>
                <a:tab pos="2600325" algn="l"/>
                <a:tab pos="3228975" algn="l"/>
                <a:tab pos="4217988" algn="l"/>
                <a:tab pos="4845050" algn="l"/>
                <a:tab pos="5829300" algn="l"/>
                <a:tab pos="6456363" algn="l"/>
              </a:tabLst>
              <a:defRPr/>
            </a:pPr>
            <a:r>
              <a:rPr kumimoji="1" lang="en-US" altLang="ja-JP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	</a:t>
            </a:r>
            <a:r>
              <a:rPr kumimoji="1" lang="en-US" altLang="ja-JP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prstClr val="black"/>
                  </a:solidFill>
                </a:uFill>
                <a:latin typeface="Calibri"/>
                <a:ea typeface="ＭＳ Ｐゴシック"/>
                <a:cs typeface="+mn-cs"/>
              </a:rPr>
              <a:t>3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prstClr val="black"/>
                  </a:solidFill>
                </a:uFill>
                <a:latin typeface="Calibri"/>
                <a:ea typeface="ＭＳ Ｐゴシック"/>
                <a:cs typeface="+mn-cs"/>
              </a:rPr>
              <a:t>⇒</a:t>
            </a:r>
            <a:r>
              <a:rPr kumimoji="1" lang="en-US" altLang="ja-JP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	</a:t>
            </a:r>
            <a:r>
              <a:rPr kumimoji="1" lang="en-US" altLang="ja-JP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prstClr val="black"/>
                  </a:solidFill>
                </a:uFill>
                <a:latin typeface="Calibri"/>
                <a:ea typeface="ＭＳ Ｐゴシック"/>
                <a:cs typeface="+mn-cs"/>
              </a:rPr>
              <a:t>4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prstClr val="black"/>
                  </a:solidFill>
                </a:uFill>
                <a:latin typeface="Calibri"/>
                <a:ea typeface="ＭＳ Ｐゴシック"/>
                <a:cs typeface="+mn-cs"/>
              </a:rPr>
              <a:t> ⇒ </a:t>
            </a:r>
            <a:r>
              <a:rPr kumimoji="1" lang="en-US" altLang="ja-JP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	</a:t>
            </a:r>
            <a:r>
              <a:rPr kumimoji="1" lang="en-US" altLang="ja-JP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prstClr val="black"/>
                  </a:solidFill>
                </a:uFill>
                <a:latin typeface="Calibri"/>
                <a:ea typeface="ＭＳ Ｐゴシック"/>
                <a:cs typeface="+mn-cs"/>
              </a:rPr>
              <a:t>2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prstClr val="black"/>
                  </a:solidFill>
                </a:uFill>
                <a:latin typeface="Calibri"/>
                <a:ea typeface="ＭＳ Ｐゴシック"/>
                <a:cs typeface="+mn-cs"/>
              </a:rPr>
              <a:t> ⇒ </a:t>
            </a:r>
            <a:r>
              <a:rPr kumimoji="1" lang="en-US" altLang="ja-JP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	</a:t>
            </a:r>
            <a:r>
              <a:rPr kumimoji="1" lang="en-US" altLang="ja-JP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prstClr val="black"/>
                  </a:solidFill>
                </a:uFill>
                <a:latin typeface="Calibri"/>
                <a:ea typeface="ＭＳ Ｐゴシック"/>
                <a:cs typeface="+mn-cs"/>
              </a:rPr>
              <a:t>1	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5E1D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algn="ctr"/>
            <a:endParaRPr kumimoji="1" lang="ja-JP" altLang="en-US" dirty="0"/>
          </a:p>
        </p:txBody>
      </p:sp>
      <p:pic>
        <p:nvPicPr>
          <p:cNvPr id="3" name="AD_disc1b-62N-64k">
            <a:hlinkClick r:id="" action="ppaction://media"/>
            <a:extLst>
              <a:ext uri="{FF2B5EF4-FFF2-40B4-BE49-F238E27FC236}">
                <a16:creationId xmlns:a16="http://schemas.microsoft.com/office/drawing/2014/main" id="{EEF14638-CBD4-4DB7-836F-4EF41BC81B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00000" y="108000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9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字幕 10">
            <a:extLst>
              <a:ext uri="{FF2B5EF4-FFF2-40B4-BE49-F238E27FC236}">
                <a16:creationId xmlns:a16="http://schemas.microsoft.com/office/drawing/2014/main" id="{5A6E6DF9-FADA-44F8-A75A-6D282387D1F8}"/>
              </a:ext>
            </a:extLst>
          </p:cNvPr>
          <p:cNvSpPr txBox="1">
            <a:spLocks/>
          </p:cNvSpPr>
          <p:nvPr/>
        </p:nvSpPr>
        <p:spPr>
          <a:xfrm>
            <a:off x="0" y="2275589"/>
            <a:ext cx="9144000" cy="2268715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vert="horz" lIns="252000" tIns="45720" rIns="21600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altLang="ja-JP" sz="34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Have you ever done anything unusual or special, such as riding a horse or going windsurfing during a trip?</a:t>
            </a:r>
            <a:endParaRPr lang="ja-JP" altLang="en-US" sz="3400" dirty="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1372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字幕 10">
            <a:extLst>
              <a:ext uri="{FF2B5EF4-FFF2-40B4-BE49-F238E27FC236}">
                <a16:creationId xmlns:a16="http://schemas.microsoft.com/office/drawing/2014/main" id="{F618EA5F-38CD-4B80-BCA8-798185F82F16}"/>
              </a:ext>
            </a:extLst>
          </p:cNvPr>
          <p:cNvSpPr txBox="1">
            <a:spLocks/>
          </p:cNvSpPr>
          <p:nvPr/>
        </p:nvSpPr>
        <p:spPr>
          <a:xfrm>
            <a:off x="0" y="2349001"/>
            <a:ext cx="9144000" cy="2745000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lIns="252000" tIns="504000" rIns="21600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63613">
              <a:lnSpc>
                <a:spcPct val="120000"/>
              </a:lnSpc>
              <a:buNone/>
              <a:tabLst>
                <a:tab pos="444500" algn="l"/>
                <a:tab pos="1427163" algn="l"/>
              </a:tabLst>
            </a:pPr>
            <a:r>
              <a:rPr lang="en-US" altLang="ja-JP" sz="40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-Answer-</a:t>
            </a:r>
            <a:r>
              <a:rPr lang="en-US" altLang="ja-JP" sz="4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b="1" dirty="0">
                <a:solidFill>
                  <a:srgbClr val="C2693B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Q1.</a:t>
            </a:r>
            <a:r>
              <a:rPr lang="en-US" altLang="ja-JP" sz="4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b="1" u="sng" dirty="0">
                <a:solidFill>
                  <a:srgbClr val="FF0000">
                    <a:alpha val="0"/>
                  </a:srgb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True</a:t>
            </a:r>
            <a:r>
              <a:rPr lang="ja-JP" altLang="en-US" sz="4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	</a:t>
            </a:r>
            <a:r>
              <a:rPr lang="en-US" altLang="ja-JP" sz="4000" b="1" dirty="0">
                <a:solidFill>
                  <a:srgbClr val="C2693B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Q2.</a:t>
            </a:r>
            <a:r>
              <a:rPr lang="en-US" altLang="ja-JP" sz="4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b="1" u="sng" dirty="0">
                <a:solidFill>
                  <a:srgbClr val="FF0000">
                    <a:alpha val="0"/>
                  </a:srgb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False</a:t>
            </a:r>
            <a:endParaRPr lang="ja-JP" altLang="en-US" sz="4000" dirty="0">
              <a:solidFill>
                <a:srgbClr val="FF0000">
                  <a:alpha val="0"/>
                </a:srgbClr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字幕 10">
            <a:extLst>
              <a:ext uri="{FF2B5EF4-FFF2-40B4-BE49-F238E27FC236}">
                <a16:creationId xmlns:a16="http://schemas.microsoft.com/office/drawing/2014/main" id="{A705F78D-365E-4AB2-A8F1-A9E7903FBB15}"/>
              </a:ext>
            </a:extLst>
          </p:cNvPr>
          <p:cNvSpPr txBox="1">
            <a:spLocks/>
          </p:cNvSpPr>
          <p:nvPr/>
        </p:nvSpPr>
        <p:spPr>
          <a:xfrm>
            <a:off x="-7959" y="2349001"/>
            <a:ext cx="9144000" cy="2744999"/>
          </a:xfrm>
          <a:prstGeom prst="rect">
            <a:avLst/>
          </a:prstGeom>
          <a:solidFill>
            <a:schemeClr val="bg1">
              <a:alpha val="0"/>
            </a:schemeClr>
          </a:solidFill>
          <a:effectLst/>
        </p:spPr>
        <p:txBody>
          <a:bodyPr vert="horz" lIns="252000" tIns="504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63613">
              <a:lnSpc>
                <a:spcPct val="120000"/>
              </a:lnSpc>
            </a:pPr>
            <a:r>
              <a:rPr lang="en-US" altLang="ja-JP" sz="40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-Answer-</a:t>
            </a:r>
            <a:r>
              <a:rPr lang="en-US" altLang="ja-JP" sz="4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b="1" dirty="0">
                <a:solidFill>
                  <a:srgbClr val="C2693B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Q1.</a:t>
            </a:r>
            <a:r>
              <a:rPr lang="en-US" altLang="ja-JP" sz="4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b="1" u="sng" dirty="0">
                <a:solidFill>
                  <a:srgbClr val="FF0000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True</a:t>
            </a:r>
            <a:r>
              <a:rPr lang="en-US" altLang="ja-JP" sz="4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		</a:t>
            </a:r>
            <a:r>
              <a:rPr lang="en-US" altLang="ja-JP" sz="4000" b="1" dirty="0">
                <a:solidFill>
                  <a:srgbClr val="C2693B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Q2.</a:t>
            </a:r>
            <a:r>
              <a:rPr lang="en-US" altLang="ja-JP" sz="4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b="1" u="sng" dirty="0">
                <a:solidFill>
                  <a:srgbClr val="FF0000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False</a:t>
            </a:r>
            <a:endParaRPr lang="ja-JP" altLang="en-US" sz="4000" dirty="0">
              <a:ea typeface="ＭＳ Ｐゴシック" panose="020B0600070205080204" pitchFamily="50" charset="-128"/>
            </a:endParaRPr>
          </a:p>
        </p:txBody>
      </p:sp>
      <p:pic>
        <p:nvPicPr>
          <p:cNvPr id="3" name="AD_disc1b-75q-xtd-64k">
            <a:hlinkClick r:id="" action="ppaction://media"/>
            <a:extLst>
              <a:ext uri="{FF2B5EF4-FFF2-40B4-BE49-F238E27FC236}">
                <a16:creationId xmlns:a16="http://schemas.microsoft.com/office/drawing/2014/main" id="{D21D8834-9544-4E50-AD88-E246C80DA8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00000" y="684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7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1">
            <a:extLst>
              <a:ext uri="{FF2B5EF4-FFF2-40B4-BE49-F238E27FC236}">
                <a16:creationId xmlns:a16="http://schemas.microsoft.com/office/drawing/2014/main" id="{FFEEF7F0-3B8C-40C6-85D4-25A38ADA8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bg1">
              <a:alpha val="70000"/>
            </a:schemeClr>
          </a:solidFill>
        </p:spPr>
        <p:txBody>
          <a:bodyPr tIns="0" rIns="216000">
            <a:noAutofit/>
          </a:bodyPr>
          <a:lstStyle/>
          <a:p>
            <a:pPr marL="893763" indent="-893763" algn="just">
              <a:lnSpc>
                <a:spcPct val="110000"/>
              </a:lnSpc>
              <a:spcBef>
                <a:spcPts val="300"/>
              </a:spcBef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Ken:</a:t>
            </a:r>
            <a:r>
              <a:rPr lang="en-US" altLang="ja-JP" b="1" dirty="0">
                <a:solidFill>
                  <a:srgbClr val="0070C0"/>
                </a:solidFill>
              </a:rPr>
              <a:t>	</a:t>
            </a:r>
            <a:r>
              <a:rPr lang="en-US" altLang="ja-JP" dirty="0"/>
              <a:t>Hi, Emma. How was your vacation?</a:t>
            </a:r>
            <a:endParaRPr lang="en-US" altLang="ja-JP" dirty="0">
              <a:latin typeface="Century" panose="02040604050505020304" pitchFamily="18" charset="0"/>
            </a:endParaRPr>
          </a:p>
          <a:p>
            <a:pPr marL="893763" indent="-893763" algn="just">
              <a:lnSpc>
                <a:spcPct val="110000"/>
              </a:lnSpc>
              <a:spcBef>
                <a:spcPts val="300"/>
              </a:spcBef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FF27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Emma:</a:t>
            </a:r>
            <a:r>
              <a:rPr lang="en-US" altLang="ja-JP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dirty="0"/>
              <a:t>It was wonderful! I visited my aunt in Singapore. She lives there.</a:t>
            </a:r>
            <a:endParaRPr lang="en-US" altLang="ja-JP" dirty="0">
              <a:latin typeface="Century" panose="02040604050505020304" pitchFamily="18" charset="0"/>
            </a:endParaRPr>
          </a:p>
          <a:p>
            <a:pPr marL="893763" indent="-893763" algn="just">
              <a:lnSpc>
                <a:spcPct val="110000"/>
              </a:lnSpc>
              <a:spcBef>
                <a:spcPts val="300"/>
              </a:spcBef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Ken:</a:t>
            </a:r>
            <a:r>
              <a:rPr lang="en-US" altLang="ja-JP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dirty="0"/>
              <a:t>Really? What did you do in Singapore?</a:t>
            </a:r>
            <a:endParaRPr lang="en-US" altLang="ja-JP" dirty="0">
              <a:latin typeface="Century" panose="02040604050505020304" pitchFamily="18" charset="0"/>
            </a:endParaRPr>
          </a:p>
          <a:p>
            <a:pPr marL="893763" indent="-893763" algn="just">
              <a:lnSpc>
                <a:spcPct val="110000"/>
              </a:lnSpc>
              <a:spcBef>
                <a:spcPts val="300"/>
              </a:spcBef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FF27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Emma:</a:t>
            </a:r>
            <a:r>
              <a:rPr lang="en-US" altLang="ja-JP" b="1" dirty="0">
                <a:solidFill>
                  <a:srgbClr val="0070C0"/>
                </a:solidFill>
              </a:rPr>
              <a:t>	</a:t>
            </a:r>
            <a:r>
              <a:rPr lang="en-US" altLang="ja-JP" dirty="0"/>
              <a:t>Well, I got to see the National Day Parade on August 9th. That was really great!</a:t>
            </a:r>
            <a:endParaRPr lang="en-US" altLang="ja-JP" dirty="0">
              <a:latin typeface="Century" panose="02040604050505020304" pitchFamily="18" charset="0"/>
            </a:endParaRPr>
          </a:p>
          <a:p>
            <a:pPr marL="893763" indent="-893763" algn="just">
              <a:lnSpc>
                <a:spcPct val="110000"/>
              </a:lnSpc>
              <a:spcBef>
                <a:spcPts val="300"/>
              </a:spcBef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Ken:</a:t>
            </a:r>
            <a:r>
              <a:rPr lang="en-US" altLang="ja-JP" b="1" dirty="0">
                <a:solidFill>
                  <a:srgbClr val="0070C0"/>
                </a:solidFill>
              </a:rPr>
              <a:t>	</a:t>
            </a:r>
            <a:r>
              <a:rPr lang="en-US" altLang="ja-JP" dirty="0"/>
              <a:t>Is it a kind of festival?</a:t>
            </a:r>
            <a:endParaRPr lang="en-US" altLang="ja-JP" dirty="0">
              <a:latin typeface="Century" panose="02040604050505020304" pitchFamily="18" charset="0"/>
            </a:endParaRPr>
          </a:p>
          <a:p>
            <a:pPr marL="893763" indent="-893763" algn="just">
              <a:lnSpc>
                <a:spcPct val="110000"/>
              </a:lnSpc>
              <a:spcBef>
                <a:spcPts val="300"/>
              </a:spcBef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FF27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Emma:</a:t>
            </a:r>
            <a:r>
              <a:rPr lang="en-US" altLang="ja-JP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dirty="0"/>
              <a:t>Not really, but it's similar in some ways. There are parades and dance performances, and there's a fireworks display in the evening.</a:t>
            </a:r>
            <a:endParaRPr lang="en-US" altLang="ja-JP" dirty="0">
              <a:latin typeface="Century" panose="02040604050505020304" pitchFamily="18" charset="0"/>
            </a:endParaRPr>
          </a:p>
          <a:p>
            <a:pPr marL="893763" indent="-893763" algn="just">
              <a:lnSpc>
                <a:spcPct val="110000"/>
              </a:lnSpc>
              <a:spcBef>
                <a:spcPts val="300"/>
              </a:spcBef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Ken:</a:t>
            </a:r>
            <a:r>
              <a:rPr lang="en-US" altLang="ja-JP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dirty="0"/>
              <a:t>Sounds great! I went to a festival in Aomori during the vacation.</a:t>
            </a:r>
            <a:endParaRPr lang="ja-JP" altLang="en-US" dirty="0">
              <a:latin typeface="Century" panose="020406040505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574A8E-0AB2-4914-B39B-BF5913D1FE53}"/>
              </a:ext>
            </a:extLst>
          </p:cNvPr>
          <p:cNvSpPr txBox="1"/>
          <p:nvPr/>
        </p:nvSpPr>
        <p:spPr>
          <a:xfrm>
            <a:off x="0" y="468928"/>
            <a:ext cx="7213325" cy="426646"/>
          </a:xfrm>
          <a:prstGeom prst="rect">
            <a:avLst/>
          </a:prstGeom>
          <a:noFill/>
        </p:spPr>
        <p:txBody>
          <a:bodyPr wrap="square" lIns="108000" tIns="72000" rtlCol="0">
            <a:spAutoFit/>
          </a:bodyPr>
          <a:lstStyle/>
          <a:p>
            <a:pPr marL="177800" indent="-177800"/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-Script-</a:t>
            </a:r>
            <a:endParaRPr kumimoji="1" lang="ja-JP" altLang="en-US" sz="20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5" name="AD_disc1b-75q-xtd-64k">
            <a:hlinkClick r:id="" action="ppaction://media"/>
            <a:extLst>
              <a:ext uri="{FF2B5EF4-FFF2-40B4-BE49-F238E27FC236}">
                <a16:creationId xmlns:a16="http://schemas.microsoft.com/office/drawing/2014/main" id="{4CA4ED85-55E8-495A-8E34-9F71C038FC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00000" y="684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0299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字幕 10">
            <a:extLst>
              <a:ext uri="{FF2B5EF4-FFF2-40B4-BE49-F238E27FC236}">
                <a16:creationId xmlns:a16="http://schemas.microsoft.com/office/drawing/2014/main" id="{D2BC76D2-6A43-4229-BFDB-C971DECFC054}"/>
              </a:ext>
            </a:extLst>
          </p:cNvPr>
          <p:cNvSpPr txBox="1">
            <a:spLocks/>
          </p:cNvSpPr>
          <p:nvPr/>
        </p:nvSpPr>
        <p:spPr>
          <a:xfrm>
            <a:off x="0" y="1493999"/>
            <a:ext cx="9144000" cy="5364001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vert="horz" lIns="252000" tIns="540000" rIns="216000" bIns="1080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7363" indent="-487363" algn="l">
              <a:lnSpc>
                <a:spcPct val="120000"/>
              </a:lnSpc>
            </a:pPr>
            <a:r>
              <a:rPr lang="en-US" altLang="ja-JP" sz="30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-Script-</a:t>
            </a:r>
          </a:p>
          <a:p>
            <a:pPr marL="487363" indent="-395288" algn="l">
              <a:lnSpc>
                <a:spcPct val="120000"/>
              </a:lnSpc>
              <a:spcBef>
                <a:spcPts val="0"/>
              </a:spcBef>
              <a:tabLst>
                <a:tab pos="444500" algn="l"/>
                <a:tab pos="1427163" algn="l"/>
              </a:tabLst>
            </a:pPr>
            <a:r>
              <a:rPr lang="en-US" altLang="ja-JP" sz="3000" dirty="0"/>
              <a:t>True or false?</a:t>
            </a:r>
          </a:p>
          <a:p>
            <a:pPr marL="487363" indent="-395288" algn="l">
              <a:lnSpc>
                <a:spcPct val="120000"/>
              </a:lnSpc>
              <a:tabLst>
                <a:tab pos="444500" algn="l"/>
                <a:tab pos="1427163" algn="l"/>
              </a:tabLst>
            </a:pPr>
            <a:r>
              <a:rPr lang="en-US" altLang="ja-JP" sz="3200" dirty="0"/>
              <a:t>1. Emma enjoyed the National Day Parade in Singapore. </a:t>
            </a:r>
          </a:p>
          <a:p>
            <a:pPr marL="495300" indent="-403225" algn="l">
              <a:lnSpc>
                <a:spcPct val="120000"/>
              </a:lnSpc>
              <a:spcBef>
                <a:spcPts val="600"/>
              </a:spcBef>
              <a:tabLst>
                <a:tab pos="1074738" algn="l"/>
                <a:tab pos="1427163" algn="l"/>
              </a:tabLst>
            </a:pPr>
            <a:r>
              <a:rPr lang="en-US" altLang="ja-JP" sz="3200" dirty="0"/>
              <a:t>2. Ken went to a festival in Singapore, too. 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29965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520E8B31-1D4D-4E60-98B6-1F8569CEC0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" y="504000"/>
            <a:ext cx="8994327" cy="612606"/>
          </a:xfrm>
          <a:prstGeom prst="rect">
            <a:avLst/>
          </a:prstGeom>
        </p:spPr>
      </p:pic>
      <p:sp>
        <p:nvSpPr>
          <p:cNvPr id="4" name="サブタイトル 2">
            <a:extLst>
              <a:ext uri="{FF2B5EF4-FFF2-40B4-BE49-F238E27FC236}">
                <a16:creationId xmlns:a16="http://schemas.microsoft.com/office/drawing/2014/main" id="{59FA7B4E-5052-446C-9480-687A29E8ED55}"/>
              </a:ext>
            </a:extLst>
          </p:cNvPr>
          <p:cNvSpPr txBox="1">
            <a:spLocks/>
          </p:cNvSpPr>
          <p:nvPr/>
        </p:nvSpPr>
        <p:spPr>
          <a:xfrm>
            <a:off x="72000" y="1116606"/>
            <a:ext cx="9000000" cy="5642969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216000" tIns="216000" rIns="2160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60463" algn="l"/>
                <a:tab pos="1349375" algn="l"/>
                <a:tab pos="1887538" algn="l"/>
              </a:tabLst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F36F23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Trip to Aomori</a:t>
            </a:r>
            <a:endParaRPr kumimoji="1" lang="en-US" altLang="ja-JP" sz="4200" b="1" i="0" u="none" strike="noStrike" kern="1200" cap="none" spc="0" normalizeH="0" baseline="0" noProof="0" dirty="0">
              <a:ln>
                <a:noFill/>
              </a:ln>
              <a:solidFill>
                <a:srgbClr val="F36F23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I traveled to Aomori with my family last summer. We enjoyed our trip very much because we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had wanted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to see the </a:t>
            </a:r>
            <a:r>
              <a:rPr kumimoji="1" lang="en-US" altLang="ja-JP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Nebuta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Festival for many years. I was really impressed by the big lantern floats and the dancing! I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have been planning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to visit Aomori again since I came back home. Aomori is a perfect place to go!</a:t>
            </a:r>
            <a:endParaRPr lang="ja-JP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AD_disc1b-77-64k">
            <a:hlinkClick r:id="" action="ppaction://media"/>
            <a:extLst>
              <a:ext uri="{FF2B5EF4-FFF2-40B4-BE49-F238E27FC236}">
                <a16:creationId xmlns:a16="http://schemas.microsoft.com/office/drawing/2014/main" id="{3BB63AD6-7042-4637-A8DE-788EDEEEB8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00000" y="684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6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2">
            <a:extLst>
              <a:ext uri="{FF2B5EF4-FFF2-40B4-BE49-F238E27FC236}">
                <a16:creationId xmlns:a16="http://schemas.microsoft.com/office/drawing/2014/main" id="{26F90FF6-C699-4B89-A863-532F0EE6C52A}"/>
              </a:ext>
            </a:extLst>
          </p:cNvPr>
          <p:cNvSpPr txBox="1">
            <a:spLocks/>
          </p:cNvSpPr>
          <p:nvPr/>
        </p:nvSpPr>
        <p:spPr>
          <a:xfrm>
            <a:off x="72000" y="1116606"/>
            <a:ext cx="9000000" cy="5642969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216000" tIns="324000" rIns="2160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1160463" algn="l"/>
                <a:tab pos="1349375" algn="l"/>
                <a:tab pos="1887538" algn="l"/>
              </a:tabLst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36F23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青森への旅行</a:t>
            </a:r>
            <a:endParaRPr kumimoji="1" lang="en-US" altLang="ja-JP" sz="4200" b="1" i="0" u="none" strike="noStrike" kern="1200" cap="none" spc="0" normalizeH="0" baseline="0" noProof="0" dirty="0">
              <a:ln>
                <a:noFill/>
              </a:ln>
              <a:solidFill>
                <a:srgbClr val="F36F23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95250" marR="0" lvl="0" indent="0" defTabSz="914400" rtl="0" eaLnBrk="1" fontAlgn="auto" latinLnBrk="0" hangingPunct="1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去年の夏，私は家族といっしょに青森に</a:t>
            </a:r>
            <a:b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</a:b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行きました。何年もずっとねぶた祭を見たいと思っていたので，私たちは旅行をとても</a:t>
            </a:r>
            <a:b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</a:b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楽しみました。大きな山車灯籠と踊りに本当に感動しました！ 家に帰ってきて以来，また青森に行くことを計画しています。 青森は</a:t>
            </a:r>
            <a:b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</a:b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訪れるのに絶好の場所です！</a:t>
            </a:r>
            <a:endParaRPr lang="ja-JP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20E8B31-1D4D-4E60-98B6-1F8569CEC0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" y="504000"/>
            <a:ext cx="8994327" cy="61260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2E44ED-ECE9-4CCE-A734-0949812F0EB6}"/>
              </a:ext>
            </a:extLst>
          </p:cNvPr>
          <p:cNvSpPr txBox="1"/>
          <p:nvPr/>
        </p:nvSpPr>
        <p:spPr>
          <a:xfrm>
            <a:off x="4430650" y="3775163"/>
            <a:ext cx="813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600" dirty="0"/>
              <a:t>だし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4EA6A0-A438-4D12-8EC4-37EA04BC716F}"/>
              </a:ext>
            </a:extLst>
          </p:cNvPr>
          <p:cNvSpPr txBox="1"/>
          <p:nvPr/>
        </p:nvSpPr>
        <p:spPr>
          <a:xfrm>
            <a:off x="5243791" y="3777255"/>
            <a:ext cx="1031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600" dirty="0"/>
              <a:t>とうろう</a:t>
            </a:r>
          </a:p>
        </p:txBody>
      </p:sp>
    </p:spTree>
    <p:extLst>
      <p:ext uri="{BB962C8B-B14F-4D97-AF65-F5344CB8AC3E}">
        <p14:creationId xmlns:p14="http://schemas.microsoft.com/office/powerpoint/2010/main" val="98435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10">
            <a:extLst>
              <a:ext uri="{FF2B5EF4-FFF2-40B4-BE49-F238E27FC236}">
                <a16:creationId xmlns:a16="http://schemas.microsoft.com/office/drawing/2014/main" id="{30906037-88EA-40C2-9915-E366A8FD90C1}"/>
              </a:ext>
            </a:extLst>
          </p:cNvPr>
          <p:cNvSpPr txBox="1">
            <a:spLocks/>
          </p:cNvSpPr>
          <p:nvPr/>
        </p:nvSpPr>
        <p:spPr>
          <a:xfrm>
            <a:off x="0" y="1854000"/>
            <a:ext cx="9144000" cy="5004000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lIns="252000" tIns="288000" rIns="21600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4000" b="1" dirty="0">
                <a:cs typeface="Arial" panose="020B0604020202020204" pitchFamily="34" charset="0"/>
              </a:rPr>
              <a:t>What is the main topic of this passage?</a:t>
            </a:r>
            <a:endParaRPr lang="en-US" altLang="ja-JP" sz="4000" b="1" dirty="0"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字幕 10">
            <a:extLst>
              <a:ext uri="{FF2B5EF4-FFF2-40B4-BE49-F238E27FC236}">
                <a16:creationId xmlns:a16="http://schemas.microsoft.com/office/drawing/2014/main" id="{409D4673-9579-4A16-8D5A-3042DF4C6623}"/>
              </a:ext>
            </a:extLst>
          </p:cNvPr>
          <p:cNvSpPr txBox="1">
            <a:spLocks/>
          </p:cNvSpPr>
          <p:nvPr/>
        </p:nvSpPr>
        <p:spPr>
          <a:xfrm>
            <a:off x="-3" y="3384000"/>
            <a:ext cx="9143999" cy="3518999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vert="horz" lIns="216000" tIns="216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6900" lvl="0" indent="-330200" algn="l">
              <a:lnSpc>
                <a:spcPct val="100000"/>
              </a:lnSpc>
              <a:spcBef>
                <a:spcPts val="0"/>
              </a:spcBef>
              <a:tabLst>
                <a:tab pos="1427163" algn="l"/>
                <a:tab pos="3492500" algn="l"/>
                <a:tab pos="4305300" algn="l"/>
                <a:tab pos="5207000" algn="l"/>
                <a:tab pos="5918200" algn="l"/>
              </a:tabLst>
            </a:pPr>
            <a:r>
              <a:rPr lang="ja-JP" altLang="en-US" sz="3600" b="1" dirty="0">
                <a:cs typeface="Arial" panose="020B0604020202020204" pitchFamily="34" charset="0"/>
              </a:rPr>
              <a:t>▶ </a:t>
            </a:r>
            <a:r>
              <a:rPr lang="en-US" altLang="ja-JP" sz="3600" b="1" u="sng" dirty="0">
                <a:ea typeface="ＭＳ Ｐゴシック" panose="020B0600070205080204" pitchFamily="50" charset="-128"/>
                <a:cs typeface="Arial" panose="020B0604020202020204" pitchFamily="34" charset="0"/>
              </a:rPr>
              <a:t>				</a:t>
            </a:r>
            <a:endParaRPr lang="en-US" altLang="ja-JP" sz="36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736600" lvl="0" indent="-469900" algn="l">
              <a:lnSpc>
                <a:spcPct val="114000"/>
              </a:lnSpc>
              <a:spcBef>
                <a:spcPts val="1600"/>
              </a:spcBef>
              <a:tabLst>
                <a:tab pos="1427163" algn="l"/>
                <a:tab pos="3492500" algn="l"/>
                <a:tab pos="4305300" algn="l"/>
                <a:tab pos="5207000" algn="l"/>
                <a:tab pos="5918200" algn="l"/>
              </a:tabLst>
            </a:pPr>
            <a:r>
              <a:rPr lang="ja-JP" altLang="en-US" sz="2800" b="1" dirty="0">
                <a:solidFill>
                  <a:srgbClr val="687CAE"/>
                </a:solidFill>
                <a:latin typeface="ＭＳ Ｐゴシック"/>
                <a:cs typeface="Arial" panose="020B0604020202020204" pitchFamily="34" charset="0"/>
              </a:rPr>
              <a:t>⇒</a:t>
            </a:r>
            <a:r>
              <a:rPr lang="ja-JP" altLang="en-US" sz="2800" b="1" dirty="0">
                <a:solidFill>
                  <a:srgbClr val="FF0000"/>
                </a:solidFill>
                <a:latin typeface="ＭＳ Ｐゴシック"/>
                <a:cs typeface="Arial" panose="020B0604020202020204" pitchFamily="34" charset="0"/>
              </a:rPr>
              <a:t> </a:t>
            </a:r>
            <a:r>
              <a:rPr lang="en-US" altLang="ja-JP" sz="3000" b="1" dirty="0">
                <a:solidFill>
                  <a:prstClr val="black"/>
                </a:solidFill>
                <a:cs typeface="Arial" panose="020B0604020202020204" pitchFamily="34" charset="0"/>
              </a:rPr>
              <a:t>main topic </a:t>
            </a:r>
            <a:r>
              <a:rPr lang="ja-JP" altLang="en-US" sz="2750" dirty="0">
                <a:solidFill>
                  <a:prstClr val="black"/>
                </a:solidFill>
                <a:latin typeface="ＭＳ Ｐゴシック"/>
                <a:cs typeface="Arial" panose="020B0604020202020204" pitchFamily="34" charset="0"/>
              </a:rPr>
              <a:t>（主題）とは，</a:t>
            </a:r>
            <a:br>
              <a:rPr lang="en-US" altLang="ja-JP" sz="2750" dirty="0">
                <a:solidFill>
                  <a:prstClr val="black"/>
                </a:solidFill>
                <a:latin typeface="ＭＳ Ｐゴシック"/>
                <a:cs typeface="Arial" panose="020B0604020202020204" pitchFamily="34" charset="0"/>
              </a:rPr>
            </a:br>
            <a:r>
              <a:rPr lang="ja-JP" altLang="en-US" sz="2750" dirty="0">
                <a:solidFill>
                  <a:prstClr val="black"/>
                </a:solidFill>
                <a:latin typeface="ＭＳ Ｐゴシック"/>
                <a:cs typeface="Arial" panose="020B0604020202020204" pitchFamily="34" charset="0"/>
              </a:rPr>
              <a:t>パラグラフの中心となる題材・テーマのことを言います。</a:t>
            </a:r>
            <a:endParaRPr lang="en-US" altLang="ja-JP" sz="2750" dirty="0">
              <a:solidFill>
                <a:prstClr val="black"/>
              </a:solidFill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字幕 10">
            <a:extLst>
              <a:ext uri="{FF2B5EF4-FFF2-40B4-BE49-F238E27FC236}">
                <a16:creationId xmlns:a16="http://schemas.microsoft.com/office/drawing/2014/main" id="{00372B13-1FB2-4F11-83E7-DBB7A796979E}"/>
              </a:ext>
            </a:extLst>
          </p:cNvPr>
          <p:cNvSpPr txBox="1">
            <a:spLocks/>
          </p:cNvSpPr>
          <p:nvPr/>
        </p:nvSpPr>
        <p:spPr>
          <a:xfrm>
            <a:off x="1" y="3384000"/>
            <a:ext cx="9143999" cy="3518999"/>
          </a:xfrm>
          <a:prstGeom prst="rect">
            <a:avLst/>
          </a:prstGeom>
          <a:solidFill>
            <a:srgbClr val="D5D9E9"/>
          </a:solidFill>
          <a:effectLst/>
        </p:spPr>
        <p:txBody>
          <a:bodyPr vert="horz" lIns="216000" tIns="216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6900" lvl="0" indent="-330200" algn="l">
              <a:lnSpc>
                <a:spcPct val="100000"/>
              </a:lnSpc>
              <a:spcBef>
                <a:spcPts val="0"/>
              </a:spcBef>
              <a:tabLst>
                <a:tab pos="1427163" algn="l"/>
                <a:tab pos="3492500" algn="l"/>
                <a:tab pos="4305300" algn="l"/>
                <a:tab pos="5207000" algn="l"/>
                <a:tab pos="5918200" algn="l"/>
              </a:tabLst>
            </a:pPr>
            <a:r>
              <a:rPr lang="ja-JP" altLang="en-US" sz="3600" b="1" dirty="0">
                <a:cs typeface="Arial" panose="020B0604020202020204" pitchFamily="34" charset="0"/>
              </a:rPr>
              <a:t>▶ </a:t>
            </a:r>
            <a:r>
              <a:rPr lang="en-US" altLang="ja-JP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Ken's trip to Aomori</a:t>
            </a:r>
            <a:endParaRPr lang="en-US" altLang="ja-JP" sz="36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736600" lvl="0" indent="-469900" algn="l">
              <a:lnSpc>
                <a:spcPct val="114000"/>
              </a:lnSpc>
              <a:spcBef>
                <a:spcPts val="1600"/>
              </a:spcBef>
              <a:tabLst>
                <a:tab pos="1427163" algn="l"/>
                <a:tab pos="3492500" algn="l"/>
                <a:tab pos="4305300" algn="l"/>
                <a:tab pos="5207000" algn="l"/>
                <a:tab pos="5918200" algn="l"/>
              </a:tabLst>
            </a:pPr>
            <a:r>
              <a:rPr lang="ja-JP" altLang="en-US" sz="2800" b="1" dirty="0">
                <a:solidFill>
                  <a:srgbClr val="687CAE"/>
                </a:solidFill>
                <a:latin typeface="ＭＳ Ｐゴシック"/>
                <a:cs typeface="Arial" panose="020B0604020202020204" pitchFamily="34" charset="0"/>
              </a:rPr>
              <a:t>⇒</a:t>
            </a:r>
            <a:r>
              <a:rPr lang="ja-JP" altLang="en-US" sz="2800" b="1" dirty="0">
                <a:solidFill>
                  <a:srgbClr val="FF0000"/>
                </a:solidFill>
                <a:latin typeface="ＭＳ Ｐゴシック"/>
                <a:cs typeface="Arial" panose="020B0604020202020204" pitchFamily="34" charset="0"/>
              </a:rPr>
              <a:t> </a:t>
            </a:r>
            <a:r>
              <a:rPr lang="en-US" altLang="ja-JP" sz="3000" b="1" dirty="0">
                <a:solidFill>
                  <a:prstClr val="black"/>
                </a:solidFill>
                <a:cs typeface="Arial" panose="020B0604020202020204" pitchFamily="34" charset="0"/>
              </a:rPr>
              <a:t>main topic </a:t>
            </a:r>
            <a:r>
              <a:rPr lang="ja-JP" altLang="en-US" sz="2750" dirty="0">
                <a:solidFill>
                  <a:prstClr val="black"/>
                </a:solidFill>
                <a:latin typeface="ＭＳ Ｐゴシック"/>
                <a:cs typeface="Arial" panose="020B0604020202020204" pitchFamily="34" charset="0"/>
              </a:rPr>
              <a:t>（主題）とは，</a:t>
            </a:r>
            <a:br>
              <a:rPr lang="en-US" altLang="ja-JP" sz="2750" dirty="0">
                <a:solidFill>
                  <a:prstClr val="black"/>
                </a:solidFill>
                <a:latin typeface="ＭＳ Ｐゴシック"/>
                <a:cs typeface="Arial" panose="020B0604020202020204" pitchFamily="34" charset="0"/>
              </a:rPr>
            </a:br>
            <a:r>
              <a:rPr lang="ja-JP" altLang="en-US" sz="2750" dirty="0">
                <a:solidFill>
                  <a:prstClr val="black"/>
                </a:solidFill>
                <a:latin typeface="ＭＳ Ｐゴシック"/>
                <a:cs typeface="Arial" panose="020B0604020202020204" pitchFamily="34" charset="0"/>
              </a:rPr>
              <a:t>パラグラフの中心となる題材・テーマのことを言います。</a:t>
            </a:r>
            <a:endParaRPr lang="en-US" altLang="ja-JP" sz="2750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0CEFBAB-F8D8-4AC4-ABA1-0DC13A29CFE3}"/>
              </a:ext>
            </a:extLst>
          </p:cNvPr>
          <p:cNvSpPr txBox="1"/>
          <p:nvPr/>
        </p:nvSpPr>
        <p:spPr>
          <a:xfrm>
            <a:off x="0" y="1101570"/>
            <a:ext cx="9144000" cy="549757"/>
          </a:xfrm>
          <a:prstGeom prst="rect">
            <a:avLst/>
          </a:prstGeom>
          <a:noFill/>
        </p:spPr>
        <p:txBody>
          <a:bodyPr wrap="square" lIns="216000" tIns="72000" rtlCol="0">
            <a:sp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Analyze the passage.</a:t>
            </a:r>
            <a:endParaRPr kumimoji="1"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C575129-3F54-4E49-AD49-DF6936E656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96" y="1674000"/>
            <a:ext cx="1319565" cy="36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1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10">
            <a:extLst>
              <a:ext uri="{FF2B5EF4-FFF2-40B4-BE49-F238E27FC236}">
                <a16:creationId xmlns:a16="http://schemas.microsoft.com/office/drawing/2014/main" id="{30906037-88EA-40C2-9915-E366A8FD90C1}"/>
              </a:ext>
            </a:extLst>
          </p:cNvPr>
          <p:cNvSpPr txBox="1">
            <a:spLocks/>
          </p:cNvSpPr>
          <p:nvPr/>
        </p:nvSpPr>
        <p:spPr>
          <a:xfrm>
            <a:off x="0" y="1854000"/>
            <a:ext cx="9144000" cy="5004000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lIns="252000" tIns="288000" rIns="21600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ja-JP" sz="4000" b="1" dirty="0">
                <a:cs typeface="Arial" panose="020B0604020202020204" pitchFamily="34" charset="0"/>
              </a:rPr>
              <a:t>(1) Where did Ken travel to last summer?</a:t>
            </a:r>
            <a:endParaRPr lang="en-US" altLang="ja-JP" sz="4000" b="1" dirty="0"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字幕 10">
            <a:extLst>
              <a:ext uri="{FF2B5EF4-FFF2-40B4-BE49-F238E27FC236}">
                <a16:creationId xmlns:a16="http://schemas.microsoft.com/office/drawing/2014/main" id="{409D4673-9579-4A16-8D5A-3042DF4C6623}"/>
              </a:ext>
            </a:extLst>
          </p:cNvPr>
          <p:cNvSpPr txBox="1">
            <a:spLocks/>
          </p:cNvSpPr>
          <p:nvPr/>
        </p:nvSpPr>
        <p:spPr>
          <a:xfrm>
            <a:off x="-3" y="3203998"/>
            <a:ext cx="9143999" cy="3654004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vert="horz" lIns="216000" tIns="216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66700" algn="l" defTabSz="2752725">
              <a:lnSpc>
                <a:spcPct val="100000"/>
              </a:lnSpc>
              <a:tabLst>
                <a:tab pos="7894638" algn="l"/>
              </a:tabLst>
            </a:pPr>
            <a:r>
              <a:rPr lang="ja-JP" altLang="en-US" sz="3600" b="1" dirty="0">
                <a:cs typeface="Arial" panose="020B0604020202020204" pitchFamily="34" charset="0"/>
              </a:rPr>
              <a:t>▶ </a:t>
            </a:r>
            <a:r>
              <a:rPr lang="en-US" altLang="ja-JP" sz="3600" b="1" u="sng" dirty="0">
                <a:ea typeface="ＭＳ Ｐゴシック" panose="020B0600070205080204" pitchFamily="50" charset="-128"/>
                <a:cs typeface="Arial" panose="020B0604020202020204" pitchFamily="34" charset="0"/>
              </a:rPr>
              <a:t>	</a:t>
            </a:r>
            <a:endParaRPr lang="en-US" altLang="ja-JP" sz="3600" b="1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字幕 10">
            <a:extLst>
              <a:ext uri="{FF2B5EF4-FFF2-40B4-BE49-F238E27FC236}">
                <a16:creationId xmlns:a16="http://schemas.microsoft.com/office/drawing/2014/main" id="{00372B13-1FB2-4F11-83E7-DBB7A796979E}"/>
              </a:ext>
            </a:extLst>
          </p:cNvPr>
          <p:cNvSpPr txBox="1">
            <a:spLocks/>
          </p:cNvSpPr>
          <p:nvPr/>
        </p:nvSpPr>
        <p:spPr>
          <a:xfrm>
            <a:off x="6172" y="3203998"/>
            <a:ext cx="9143999" cy="3654001"/>
          </a:xfrm>
          <a:prstGeom prst="rect">
            <a:avLst/>
          </a:prstGeom>
          <a:solidFill>
            <a:srgbClr val="D5D9E9"/>
          </a:solidFill>
          <a:effectLst/>
        </p:spPr>
        <p:txBody>
          <a:bodyPr vert="horz" lIns="216000" tIns="216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66700" algn="l">
              <a:lnSpc>
                <a:spcPct val="100000"/>
              </a:lnSpc>
            </a:pPr>
            <a:r>
              <a:rPr lang="ja-JP" altLang="en-US" sz="3600" b="1" dirty="0">
                <a:cs typeface="Arial" panose="020B0604020202020204" pitchFamily="34" charset="0"/>
              </a:rPr>
              <a:t>▶ </a:t>
            </a:r>
            <a:r>
              <a:rPr lang="en-US" altLang="ja-JP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He traveled to Aomori.</a:t>
            </a:r>
            <a:endParaRPr lang="en-US" altLang="ja-JP" sz="3600" b="1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0CEFBAB-F8D8-4AC4-ABA1-0DC13A29CFE3}"/>
              </a:ext>
            </a:extLst>
          </p:cNvPr>
          <p:cNvSpPr txBox="1"/>
          <p:nvPr/>
        </p:nvSpPr>
        <p:spPr>
          <a:xfrm>
            <a:off x="0" y="1101570"/>
            <a:ext cx="9144000" cy="549757"/>
          </a:xfrm>
          <a:prstGeom prst="rect">
            <a:avLst/>
          </a:prstGeom>
          <a:noFill/>
        </p:spPr>
        <p:txBody>
          <a:bodyPr wrap="square" lIns="216000" tIns="72000" rtlCol="0">
            <a:sp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Analyze the passage.</a:t>
            </a:r>
            <a:endParaRPr kumimoji="1"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DDC8BF9-5D9F-4ADF-9067-EC8F129E36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7" y="1674000"/>
            <a:ext cx="1308322" cy="36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7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10">
            <a:extLst>
              <a:ext uri="{FF2B5EF4-FFF2-40B4-BE49-F238E27FC236}">
                <a16:creationId xmlns:a16="http://schemas.microsoft.com/office/drawing/2014/main" id="{30906037-88EA-40C2-9915-E366A8FD90C1}"/>
              </a:ext>
            </a:extLst>
          </p:cNvPr>
          <p:cNvSpPr txBox="1">
            <a:spLocks/>
          </p:cNvSpPr>
          <p:nvPr/>
        </p:nvSpPr>
        <p:spPr>
          <a:xfrm>
            <a:off x="0" y="1854000"/>
            <a:ext cx="9144000" cy="5004000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lIns="252000" tIns="288000" rIns="21600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8975" indent="-688975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ja-JP" sz="4000" b="1" dirty="0">
                <a:cs typeface="Arial" panose="020B0604020202020204" pitchFamily="34" charset="0"/>
              </a:rPr>
              <a:t>(2) Why did he go there?</a:t>
            </a:r>
          </a:p>
        </p:txBody>
      </p:sp>
      <p:sp>
        <p:nvSpPr>
          <p:cNvPr id="3" name="字幕 10">
            <a:extLst>
              <a:ext uri="{FF2B5EF4-FFF2-40B4-BE49-F238E27FC236}">
                <a16:creationId xmlns:a16="http://schemas.microsoft.com/office/drawing/2014/main" id="{409D4673-9579-4A16-8D5A-3042DF4C6623}"/>
              </a:ext>
            </a:extLst>
          </p:cNvPr>
          <p:cNvSpPr txBox="1">
            <a:spLocks/>
          </p:cNvSpPr>
          <p:nvPr/>
        </p:nvSpPr>
        <p:spPr>
          <a:xfrm>
            <a:off x="-3" y="3203998"/>
            <a:ext cx="9143999" cy="3654004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vert="horz" lIns="216000" tIns="216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66700" algn="l" defTabSz="2752725">
              <a:lnSpc>
                <a:spcPct val="100000"/>
              </a:lnSpc>
              <a:tabLst>
                <a:tab pos="7894638" algn="l"/>
              </a:tabLst>
            </a:pPr>
            <a:r>
              <a:rPr lang="ja-JP" altLang="en-US" sz="3600" b="1" dirty="0">
                <a:cs typeface="Arial" panose="020B0604020202020204" pitchFamily="34" charset="0"/>
              </a:rPr>
              <a:t>▶ </a:t>
            </a:r>
            <a:r>
              <a:rPr lang="en-US" altLang="ja-JP" sz="3600" b="1" u="sng" dirty="0">
                <a:ea typeface="ＭＳ Ｐゴシック" panose="020B0600070205080204" pitchFamily="50" charset="-128"/>
                <a:cs typeface="Arial" panose="020B0604020202020204" pitchFamily="34" charset="0"/>
              </a:rPr>
              <a:t>	</a:t>
            </a:r>
            <a:endParaRPr lang="en-US" altLang="ja-JP" sz="3600" b="1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字幕 10">
            <a:extLst>
              <a:ext uri="{FF2B5EF4-FFF2-40B4-BE49-F238E27FC236}">
                <a16:creationId xmlns:a16="http://schemas.microsoft.com/office/drawing/2014/main" id="{00372B13-1FB2-4F11-83E7-DBB7A796979E}"/>
              </a:ext>
            </a:extLst>
          </p:cNvPr>
          <p:cNvSpPr txBox="1">
            <a:spLocks/>
          </p:cNvSpPr>
          <p:nvPr/>
        </p:nvSpPr>
        <p:spPr>
          <a:xfrm>
            <a:off x="6172" y="3203998"/>
            <a:ext cx="9143999" cy="3654001"/>
          </a:xfrm>
          <a:prstGeom prst="rect">
            <a:avLst/>
          </a:prstGeom>
          <a:solidFill>
            <a:srgbClr val="D5D9E9"/>
          </a:solidFill>
          <a:effectLst/>
        </p:spPr>
        <p:txBody>
          <a:bodyPr vert="horz" lIns="216000" tIns="216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0075" indent="-333375" algn="l">
              <a:lnSpc>
                <a:spcPct val="100000"/>
              </a:lnSpc>
            </a:pPr>
            <a:r>
              <a:rPr lang="ja-JP" altLang="en-US" sz="3600" b="1" dirty="0">
                <a:cs typeface="Arial" panose="020B0604020202020204" pitchFamily="34" charset="0"/>
              </a:rPr>
              <a:t>▶ </a:t>
            </a:r>
            <a:r>
              <a:rPr lang="en-US" altLang="ja-JP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Because his family had wanted to see the </a:t>
            </a:r>
            <a:r>
              <a:rPr lang="en-US" altLang="ja-JP" sz="3600" b="1" u="sng" dirty="0" err="1">
                <a:solidFill>
                  <a:srgbClr val="FF0000"/>
                </a:solidFill>
                <a:cs typeface="Arial" panose="020B0604020202020204" pitchFamily="34" charset="0"/>
              </a:rPr>
              <a:t>Nebuta</a:t>
            </a:r>
            <a:r>
              <a:rPr lang="en-US" altLang="ja-JP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 Festival for many years.</a:t>
            </a:r>
            <a:endParaRPr lang="en-US" altLang="ja-JP" sz="3600" b="1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0CEFBAB-F8D8-4AC4-ABA1-0DC13A29CFE3}"/>
              </a:ext>
            </a:extLst>
          </p:cNvPr>
          <p:cNvSpPr txBox="1"/>
          <p:nvPr/>
        </p:nvSpPr>
        <p:spPr>
          <a:xfrm>
            <a:off x="0" y="1101570"/>
            <a:ext cx="9144000" cy="549757"/>
          </a:xfrm>
          <a:prstGeom prst="rect">
            <a:avLst/>
          </a:prstGeom>
          <a:noFill/>
        </p:spPr>
        <p:txBody>
          <a:bodyPr wrap="square" lIns="216000" tIns="72000" rtlCol="0">
            <a:sp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Analyze the passage.</a:t>
            </a:r>
            <a:endParaRPr kumimoji="1"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DDC8BF9-5D9F-4ADF-9067-EC8F129E36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7" y="1674000"/>
            <a:ext cx="1308322" cy="36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3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10">
            <a:extLst>
              <a:ext uri="{FF2B5EF4-FFF2-40B4-BE49-F238E27FC236}">
                <a16:creationId xmlns:a16="http://schemas.microsoft.com/office/drawing/2014/main" id="{30906037-88EA-40C2-9915-E366A8FD90C1}"/>
              </a:ext>
            </a:extLst>
          </p:cNvPr>
          <p:cNvSpPr txBox="1">
            <a:spLocks/>
          </p:cNvSpPr>
          <p:nvPr/>
        </p:nvSpPr>
        <p:spPr>
          <a:xfrm>
            <a:off x="0" y="1854000"/>
            <a:ext cx="9144000" cy="5004000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  <a:effectLst/>
        </p:spPr>
        <p:txBody>
          <a:bodyPr lIns="252000" tIns="288000" rIns="21600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8975" indent="-688975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ja-JP" sz="4000" b="1" dirty="0">
                <a:cs typeface="Arial" panose="020B0604020202020204" pitchFamily="34" charset="0"/>
              </a:rPr>
              <a:t>(3) What impressed him about the festival?</a:t>
            </a:r>
            <a:endParaRPr lang="en-US" altLang="ja-JP" sz="4000" b="1" dirty="0"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字幕 10">
            <a:extLst>
              <a:ext uri="{FF2B5EF4-FFF2-40B4-BE49-F238E27FC236}">
                <a16:creationId xmlns:a16="http://schemas.microsoft.com/office/drawing/2014/main" id="{409D4673-9579-4A16-8D5A-3042DF4C6623}"/>
              </a:ext>
            </a:extLst>
          </p:cNvPr>
          <p:cNvSpPr txBox="1">
            <a:spLocks/>
          </p:cNvSpPr>
          <p:nvPr/>
        </p:nvSpPr>
        <p:spPr>
          <a:xfrm>
            <a:off x="-3" y="3771494"/>
            <a:ext cx="9143999" cy="3086507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vert="horz" lIns="216000" tIns="216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66700" algn="l" defTabSz="2752725">
              <a:lnSpc>
                <a:spcPct val="100000"/>
              </a:lnSpc>
            </a:pPr>
            <a:r>
              <a:rPr lang="ja-JP" altLang="en-US" sz="3600" b="1" dirty="0">
                <a:cs typeface="Arial" panose="020B0604020202020204" pitchFamily="34" charset="0"/>
              </a:rPr>
              <a:t>▶ </a:t>
            </a:r>
            <a:r>
              <a:rPr lang="en-US" altLang="ja-JP" sz="3600" b="1" u="sng" dirty="0">
                <a:ea typeface="ＭＳ Ｐゴシック" panose="020B0600070205080204" pitchFamily="50" charset="-128"/>
                <a:cs typeface="Arial" panose="020B0604020202020204" pitchFamily="34" charset="0"/>
              </a:rPr>
              <a:t>			</a:t>
            </a:r>
            <a:endParaRPr lang="en-US" altLang="ja-JP" sz="3600" b="1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字幕 10">
            <a:extLst>
              <a:ext uri="{FF2B5EF4-FFF2-40B4-BE49-F238E27FC236}">
                <a16:creationId xmlns:a16="http://schemas.microsoft.com/office/drawing/2014/main" id="{00372B13-1FB2-4F11-83E7-DBB7A796979E}"/>
              </a:ext>
            </a:extLst>
          </p:cNvPr>
          <p:cNvSpPr txBox="1">
            <a:spLocks/>
          </p:cNvSpPr>
          <p:nvPr/>
        </p:nvSpPr>
        <p:spPr>
          <a:xfrm>
            <a:off x="-7" y="3771494"/>
            <a:ext cx="9143999" cy="3086505"/>
          </a:xfrm>
          <a:prstGeom prst="rect">
            <a:avLst/>
          </a:prstGeom>
          <a:solidFill>
            <a:srgbClr val="D5D9E9"/>
          </a:solidFill>
          <a:effectLst/>
        </p:spPr>
        <p:txBody>
          <a:bodyPr vert="horz" lIns="216000" tIns="216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6900" indent="-330200" algn="l">
              <a:lnSpc>
                <a:spcPct val="100000"/>
              </a:lnSpc>
            </a:pPr>
            <a:r>
              <a:rPr lang="ja-JP" altLang="en-US" sz="3600" b="1" dirty="0">
                <a:cs typeface="Arial" panose="020B0604020202020204" pitchFamily="34" charset="0"/>
              </a:rPr>
              <a:t>▶ </a:t>
            </a:r>
            <a:r>
              <a:rPr lang="en-US" altLang="ja-JP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The big lantern floats and the dancing.</a:t>
            </a:r>
            <a:endParaRPr lang="en-US" altLang="ja-JP" sz="3600" b="1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0CEFBAB-F8D8-4AC4-ABA1-0DC13A29CFE3}"/>
              </a:ext>
            </a:extLst>
          </p:cNvPr>
          <p:cNvSpPr txBox="1"/>
          <p:nvPr/>
        </p:nvSpPr>
        <p:spPr>
          <a:xfrm>
            <a:off x="0" y="1101570"/>
            <a:ext cx="9144000" cy="549757"/>
          </a:xfrm>
          <a:prstGeom prst="rect">
            <a:avLst/>
          </a:prstGeom>
          <a:noFill/>
        </p:spPr>
        <p:txBody>
          <a:bodyPr wrap="square" lIns="216000" tIns="72000" rtlCol="0">
            <a:sp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Analyze the passage.</a:t>
            </a:r>
            <a:endParaRPr kumimoji="1"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DDC8BF9-5D9F-4ADF-9067-EC8F129E36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7" y="1674000"/>
            <a:ext cx="1308322" cy="36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7E2210-153E-442D-AECD-16F32169291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6000" y="1728788"/>
            <a:ext cx="8890000" cy="3400425"/>
          </a:xfrm>
          <a:prstGeom prst="rect">
            <a:avLst/>
          </a:prstGeom>
          <a:solidFill>
            <a:srgbClr val="DBF0FD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288000" tIns="36000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Which of the places would you like to visit most?</a:t>
            </a:r>
            <a:endParaRPr lang="en-US" altLang="ja-JP" sz="25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719138">
              <a:spcBef>
                <a:spcPts val="2400"/>
              </a:spcBef>
              <a:buNone/>
              <a:tabLst>
                <a:tab pos="2419350" algn="l"/>
              </a:tabLst>
            </a:pPr>
            <a:r>
              <a:rPr lang="en-US" altLang="ja-JP" dirty="0">
                <a:ea typeface="ＭＳ Ｐゴシック" panose="020B0600070205080204" pitchFamily="50" charset="-128"/>
              </a:rPr>
              <a:t>No. </a:t>
            </a:r>
            <a:r>
              <a:rPr lang="en-US" altLang="ja-JP" u="sng" dirty="0">
                <a:ea typeface="ＭＳ Ｐゴシック" panose="020B0600070205080204" pitchFamily="50" charset="-128"/>
              </a:rPr>
              <a:t>	</a:t>
            </a:r>
            <a:endParaRPr lang="en-US" altLang="ja-JP" dirty="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4699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10">
            <a:extLst>
              <a:ext uri="{FF2B5EF4-FFF2-40B4-BE49-F238E27FC236}">
                <a16:creationId xmlns:a16="http://schemas.microsoft.com/office/drawing/2014/main" id="{684EEBEF-EDD7-4173-9EBD-50BCDD6DBEC8}"/>
              </a:ext>
            </a:extLst>
          </p:cNvPr>
          <p:cNvSpPr txBox="1">
            <a:spLocks/>
          </p:cNvSpPr>
          <p:nvPr/>
        </p:nvSpPr>
        <p:spPr>
          <a:xfrm>
            <a:off x="0" y="1224000"/>
            <a:ext cx="9144000" cy="5634000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lIns="252000" tIns="1512000" rIns="25200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 marR="0" lvl="0" indent="-482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1427163" algn="l"/>
              </a:tabLst>
              <a:defRPr/>
            </a:pPr>
            <a:r>
              <a:rPr kumimoji="1" lang="ja-JP" altLang="en-US" sz="3800" b="1" u="none" strike="noStrike" kern="1200" cap="none" spc="0" normalizeH="0" baseline="0" noProof="0" dirty="0">
                <a:ln>
                  <a:noFill/>
                </a:ln>
                <a:solidFill>
                  <a:srgbClr val="8A3F0C"/>
                </a:solidFill>
                <a:effectLst/>
                <a:uLnTx/>
                <a:uFillTx/>
                <a:latin typeface="Calibri"/>
                <a:ea typeface="ＭＳ Ｐゴシック"/>
                <a:cs typeface="Arial" panose="020B0604020202020204" pitchFamily="34" charset="0"/>
              </a:rPr>
              <a:t>●</a:t>
            </a:r>
            <a:r>
              <a:rPr kumimoji="1" lang="en-US" altLang="ja-JP" sz="4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I </a:t>
            </a:r>
            <a:r>
              <a:rPr kumimoji="1" lang="en-US" altLang="ja-JP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have been planning </a:t>
            </a:r>
            <a:r>
              <a:rPr kumimoji="1" lang="en-US" altLang="ja-JP" sz="4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to visit Aomori again since I came back home</a:t>
            </a:r>
            <a:r>
              <a:rPr kumimoji="1" lang="en-US" altLang="ja-JP" sz="4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Arial" panose="020B0604020202020204" pitchFamily="34" charset="0"/>
              </a:rPr>
              <a:t>.</a:t>
            </a:r>
            <a:endParaRPr kumimoji="1" lang="en-US" altLang="ja-JP" sz="40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字幕 10">
            <a:extLst>
              <a:ext uri="{FF2B5EF4-FFF2-40B4-BE49-F238E27FC236}">
                <a16:creationId xmlns:a16="http://schemas.microsoft.com/office/drawing/2014/main" id="{928AE8EE-26FD-4A23-B0AE-4CAD150FC18A}"/>
              </a:ext>
            </a:extLst>
          </p:cNvPr>
          <p:cNvSpPr txBox="1">
            <a:spLocks/>
          </p:cNvSpPr>
          <p:nvPr/>
        </p:nvSpPr>
        <p:spPr>
          <a:xfrm>
            <a:off x="0" y="1223314"/>
            <a:ext cx="9144000" cy="5634000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softEdge rad="190500"/>
          </a:effectLst>
        </p:spPr>
        <p:txBody>
          <a:bodyPr vert="horz" lIns="252000" tIns="1512000" rIns="648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 lvl="0" indent="-482600" algn="l">
              <a:lnSpc>
                <a:spcPct val="100000"/>
              </a:lnSpc>
              <a:spcBef>
                <a:spcPts val="0"/>
              </a:spcBef>
              <a:tabLst>
                <a:tab pos="444500" algn="l"/>
                <a:tab pos="1427163" algn="l"/>
              </a:tabLst>
            </a:pPr>
            <a:r>
              <a:rPr lang="ja-JP" altLang="en-US" sz="3800" b="1" dirty="0">
                <a:solidFill>
                  <a:srgbClr val="8A3F0C"/>
                </a:solidFill>
                <a:cs typeface="Arial" panose="020B0604020202020204" pitchFamily="34" charset="0"/>
              </a:rPr>
              <a:t>●</a:t>
            </a:r>
            <a:r>
              <a:rPr lang="en-US" altLang="ja-JP" sz="4000" dirty="0">
                <a:solidFill>
                  <a:prstClr val="black"/>
                </a:solidFill>
              </a:rPr>
              <a:t>I </a:t>
            </a:r>
            <a:r>
              <a:rPr lang="en-US" altLang="ja-JP" sz="4000" b="1" dirty="0">
                <a:solidFill>
                  <a:prstClr val="black"/>
                </a:solidFill>
              </a:rPr>
              <a:t>have been planning </a:t>
            </a:r>
            <a:r>
              <a:rPr lang="en-US" altLang="ja-JP" sz="4000" dirty="0">
                <a:solidFill>
                  <a:prstClr val="black"/>
                </a:solidFill>
              </a:rPr>
              <a:t>to visit Aomori again since I came back home</a:t>
            </a:r>
            <a:r>
              <a:rPr lang="en-US" altLang="ja-JP" sz="4000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en-US" altLang="ja-JP" sz="4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541338" lvl="0" algn="l">
              <a:lnSpc>
                <a:spcPct val="110000"/>
              </a:lnSpc>
              <a:spcBef>
                <a:spcPts val="1800"/>
              </a:spcBef>
            </a:pPr>
            <a:r>
              <a:rPr lang="ja-JP" altLang="en-US" sz="3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Arial" panose="020B0604020202020204" pitchFamily="34" charset="0"/>
              </a:rPr>
              <a:t>私は家に帰ってからずっと，また青森を訪れる計画を立てています。</a:t>
            </a:r>
            <a:endParaRPr lang="ja-JP" altLang="en-US" sz="1800" dirty="0">
              <a:solidFill>
                <a:prstClr val="black"/>
              </a:solidFill>
            </a:endParaRPr>
          </a:p>
        </p:txBody>
      </p:sp>
      <p:pic>
        <p:nvPicPr>
          <p:cNvPr id="4" name="AD_disc1b-80-1-64k">
            <a:hlinkClick r:id="" action="ppaction://media"/>
            <a:extLst>
              <a:ext uri="{FF2B5EF4-FFF2-40B4-BE49-F238E27FC236}">
                <a16:creationId xmlns:a16="http://schemas.microsoft.com/office/drawing/2014/main" id="{9F022B53-9356-4DAD-A527-B7F0577748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00000" y="684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6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10">
            <a:extLst>
              <a:ext uri="{FF2B5EF4-FFF2-40B4-BE49-F238E27FC236}">
                <a16:creationId xmlns:a16="http://schemas.microsoft.com/office/drawing/2014/main" id="{EAD8D8AE-F632-4CF9-8DE6-976AD77C51F4}"/>
              </a:ext>
            </a:extLst>
          </p:cNvPr>
          <p:cNvSpPr txBox="1">
            <a:spLocks/>
          </p:cNvSpPr>
          <p:nvPr/>
        </p:nvSpPr>
        <p:spPr>
          <a:xfrm>
            <a:off x="0" y="1224000"/>
            <a:ext cx="9144000" cy="5634000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lIns="252000" tIns="576000" rIns="64800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 marR="0" lvl="0" indent="-482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1427163" algn="l"/>
              </a:tabLst>
              <a:defRPr/>
            </a:pPr>
            <a:r>
              <a:rPr kumimoji="1" lang="ja-JP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8A3F0C"/>
                </a:solidFill>
                <a:effectLst/>
                <a:uLnTx/>
                <a:uFillTx/>
                <a:latin typeface="Calibri"/>
                <a:ea typeface="ＭＳ Ｐゴシック"/>
                <a:cs typeface="Arial" panose="020B0604020202020204" pitchFamily="34" charset="0"/>
              </a:rPr>
              <a:t>●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I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have been planning 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to visit Aomori agai</a:t>
            </a:r>
            <a:r>
              <a:rPr kumimoji="1" lang="en-US" altLang="ja-JP" sz="4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 since I came back home</a:t>
            </a:r>
            <a:r>
              <a:rPr kumimoji="1" lang="en-US" altLang="ja-JP" sz="4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Arial" panose="020B0604020202020204" pitchFamily="34" charset="0"/>
              </a:rPr>
              <a:t>.</a:t>
            </a:r>
            <a:endParaRPr kumimoji="1" lang="en-US" altLang="ja-JP" sz="40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541338" marR="0" lvl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/>
                <a:cs typeface="Arial" panose="020B0604020202020204" pitchFamily="34" charset="0"/>
              </a:rPr>
              <a:t>私は家に帰ってからずっと，また青森を訪れる計画を立てています。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字幕 10">
            <a:extLst>
              <a:ext uri="{FF2B5EF4-FFF2-40B4-BE49-F238E27FC236}">
                <a16:creationId xmlns:a16="http://schemas.microsoft.com/office/drawing/2014/main" id="{5F556EAD-536A-461D-AB58-5527D6341153}"/>
              </a:ext>
            </a:extLst>
          </p:cNvPr>
          <p:cNvSpPr txBox="1">
            <a:spLocks/>
          </p:cNvSpPr>
          <p:nvPr/>
        </p:nvSpPr>
        <p:spPr>
          <a:xfrm>
            <a:off x="-1" y="4644000"/>
            <a:ext cx="9144001" cy="2214000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vert="horz" lIns="288000" tIns="45720" rIns="36000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</a:pPr>
            <a:r>
              <a:rPr kumimoji="1" lang="ja-JP" altLang="en-US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「（今まで）ずっと</a:t>
            </a:r>
            <a:r>
              <a:rPr kumimoji="1" lang="en-US" altLang="ja-JP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〜</a:t>
            </a:r>
            <a:r>
              <a:rPr kumimoji="1" lang="ja-JP" altLang="en-US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している」という</a:t>
            </a:r>
            <a:r>
              <a:rPr kumimoji="1" lang="en-US" altLang="ja-JP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〈</a:t>
            </a:r>
            <a:r>
              <a:rPr kumimoji="1" lang="ja-JP" altLang="en-US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動作の継続</a:t>
            </a:r>
            <a:r>
              <a:rPr kumimoji="1" lang="en-US" altLang="ja-JP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〉</a:t>
            </a:r>
            <a:r>
              <a:rPr kumimoji="1" lang="ja-JP" altLang="en-US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を表す</a:t>
            </a:r>
            <a:br>
              <a:rPr kumimoji="1" lang="en-US" altLang="ja-JP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ja-JP" altLang="en-US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ときは，</a:t>
            </a:r>
            <a:r>
              <a:rPr kumimoji="1" lang="en-US" altLang="ja-JP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〈</a:t>
            </a:r>
            <a:r>
              <a:rPr kumimoji="1" lang="en-US" altLang="ja-JP" sz="3000" kern="1200" dirty="0">
                <a:solidFill>
                  <a:srgbClr val="000000"/>
                </a:solidFill>
                <a:effectLst/>
                <a:ea typeface="ＭＳ Ｐゴシック" panose="020B0600070205080204" pitchFamily="50" charset="-128"/>
                <a:cs typeface="Arial" panose="020B0604020202020204" pitchFamily="34" charset="0"/>
              </a:rPr>
              <a:t>have been</a:t>
            </a:r>
            <a:r>
              <a:rPr kumimoji="1" lang="ja-JP" altLang="en-US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＋</a:t>
            </a:r>
            <a:r>
              <a:rPr kumimoji="1" lang="en-US" altLang="ja-JP" sz="3000" i="1" kern="1200" dirty="0">
                <a:solidFill>
                  <a:srgbClr val="000000"/>
                </a:solidFill>
                <a:effectLst/>
                <a:ea typeface="ＭＳ Ｐゴシック" panose="020B0600070205080204" pitchFamily="50" charset="-128"/>
                <a:cs typeface="Arial" panose="020B0604020202020204" pitchFamily="34" charset="0"/>
              </a:rPr>
              <a:t>do</a:t>
            </a:r>
            <a:r>
              <a:rPr kumimoji="1" lang="en-US" altLang="ja-JP" sz="3000" kern="1200" dirty="0">
                <a:solidFill>
                  <a:srgbClr val="000000"/>
                </a:solidFill>
                <a:effectLst/>
                <a:ea typeface="ＭＳ Ｐゴシック" panose="020B0600070205080204" pitchFamily="50" charset="-128"/>
                <a:cs typeface="Arial" panose="020B0604020202020204" pitchFamily="34" charset="0"/>
              </a:rPr>
              <a:t>ing</a:t>
            </a:r>
            <a:r>
              <a:rPr kumimoji="1" lang="en-US" altLang="ja-JP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〉</a:t>
            </a:r>
            <a:r>
              <a:rPr kumimoji="1" lang="ja-JP" altLang="en-US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の形を用いる。</a:t>
            </a:r>
            <a:endParaRPr lang="ja-JP" altLang="en-US" sz="2800" dirty="0"/>
          </a:p>
        </p:txBody>
      </p:sp>
      <p:pic>
        <p:nvPicPr>
          <p:cNvPr id="4" name="AD_disc1b-80-1-64k">
            <a:hlinkClick r:id="" action="ppaction://media"/>
            <a:extLst>
              <a:ext uri="{FF2B5EF4-FFF2-40B4-BE49-F238E27FC236}">
                <a16:creationId xmlns:a16="http://schemas.microsoft.com/office/drawing/2014/main" id="{2EF15EAE-D502-4696-AA64-D605D4B8E3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00000" y="684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3994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10">
            <a:extLst>
              <a:ext uri="{FF2B5EF4-FFF2-40B4-BE49-F238E27FC236}">
                <a16:creationId xmlns:a16="http://schemas.microsoft.com/office/drawing/2014/main" id="{684EEBEF-EDD7-4173-9EBD-50BCDD6DBEC8}"/>
              </a:ext>
            </a:extLst>
          </p:cNvPr>
          <p:cNvSpPr txBox="1">
            <a:spLocks/>
          </p:cNvSpPr>
          <p:nvPr/>
        </p:nvSpPr>
        <p:spPr>
          <a:xfrm>
            <a:off x="0" y="1224000"/>
            <a:ext cx="9144000" cy="5634000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lIns="252000" tIns="1260000" rIns="25200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 marR="0" lvl="0" indent="-482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1427163" algn="l"/>
              </a:tabLst>
              <a:defRPr/>
            </a:pPr>
            <a:r>
              <a:rPr kumimoji="1" lang="ja-JP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8A3F0C"/>
                </a:solidFill>
                <a:effectLst/>
                <a:uLnTx/>
                <a:uFillTx/>
                <a:latin typeface="Calibri"/>
                <a:ea typeface="ＭＳ Ｐゴシック"/>
                <a:cs typeface="Arial" panose="020B0604020202020204" pitchFamily="34" charset="0"/>
              </a:rPr>
              <a:t>●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We enjoyed our trip very much because we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had wanted 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to see</a:t>
            </a:r>
            <a:r>
              <a:rPr kumimoji="1" lang="en-US" altLang="ja-JP" sz="4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the </a:t>
            </a:r>
            <a:r>
              <a:rPr kumimoji="1" lang="en-US" altLang="ja-JP" sz="40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Nebuta</a:t>
            </a:r>
            <a:r>
              <a:rPr kumimoji="1" lang="en-US" altLang="ja-JP" sz="4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Festival for many years.</a:t>
            </a:r>
            <a:endParaRPr kumimoji="1" lang="en-US" altLang="ja-JP" sz="40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字幕 10">
            <a:extLst>
              <a:ext uri="{FF2B5EF4-FFF2-40B4-BE49-F238E27FC236}">
                <a16:creationId xmlns:a16="http://schemas.microsoft.com/office/drawing/2014/main" id="{928AE8EE-26FD-4A23-B0AE-4CAD150FC18A}"/>
              </a:ext>
            </a:extLst>
          </p:cNvPr>
          <p:cNvSpPr txBox="1">
            <a:spLocks/>
          </p:cNvSpPr>
          <p:nvPr/>
        </p:nvSpPr>
        <p:spPr>
          <a:xfrm>
            <a:off x="0" y="1223314"/>
            <a:ext cx="9144000" cy="5634000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softEdge rad="190500"/>
          </a:effectLst>
        </p:spPr>
        <p:txBody>
          <a:bodyPr vert="horz" lIns="252000" tIns="1260000" rIns="252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 lvl="0" indent="-482600" algn="l">
              <a:lnSpc>
                <a:spcPct val="100000"/>
              </a:lnSpc>
              <a:spcBef>
                <a:spcPts val="0"/>
              </a:spcBef>
              <a:tabLst>
                <a:tab pos="444500" algn="l"/>
                <a:tab pos="1427163" algn="l"/>
              </a:tabLst>
            </a:pPr>
            <a:r>
              <a:rPr lang="ja-JP" altLang="en-US" sz="3800" b="1" dirty="0">
                <a:solidFill>
                  <a:srgbClr val="8A3F0C"/>
                </a:solidFill>
                <a:cs typeface="Arial" panose="020B0604020202020204" pitchFamily="34" charset="0"/>
              </a:rPr>
              <a:t>●</a:t>
            </a:r>
            <a:r>
              <a:rPr lang="en-US" altLang="ja-JP" sz="4000" dirty="0">
                <a:solidFill>
                  <a:prstClr val="black"/>
                </a:solidFill>
              </a:rPr>
              <a:t>We enjoyed our trip very much because we </a:t>
            </a:r>
            <a:r>
              <a:rPr lang="en-US" altLang="ja-JP" sz="4000" b="1" dirty="0">
                <a:solidFill>
                  <a:prstClr val="black"/>
                </a:solidFill>
              </a:rPr>
              <a:t>had wanted </a:t>
            </a:r>
            <a:r>
              <a:rPr lang="en-US" altLang="ja-JP" sz="4000" dirty="0">
                <a:solidFill>
                  <a:prstClr val="black"/>
                </a:solidFill>
              </a:rPr>
              <a:t>to see the </a:t>
            </a:r>
            <a:r>
              <a:rPr lang="en-US" altLang="ja-JP" sz="4000" dirty="0" err="1">
                <a:solidFill>
                  <a:prstClr val="black"/>
                </a:solidFill>
              </a:rPr>
              <a:t>Nebuta</a:t>
            </a:r>
            <a:r>
              <a:rPr lang="en-US" altLang="ja-JP" sz="4000" dirty="0">
                <a:solidFill>
                  <a:prstClr val="black"/>
                </a:solidFill>
              </a:rPr>
              <a:t> Festival for many years.</a:t>
            </a:r>
            <a:endParaRPr lang="en-US" altLang="ja-JP" sz="4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541338" lvl="0" algn="l">
              <a:lnSpc>
                <a:spcPct val="110000"/>
              </a:lnSpc>
              <a:spcBef>
                <a:spcPts val="1800"/>
              </a:spcBef>
            </a:pPr>
            <a:r>
              <a:rPr lang="ja-JP" altLang="en-US" sz="3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Arial" panose="020B0604020202020204" pitchFamily="34" charset="0"/>
              </a:rPr>
              <a:t>私たちは旅行をとても楽しみました。何年間も，</a:t>
            </a:r>
            <a:br>
              <a:rPr lang="en-US" altLang="ja-JP" sz="3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ja-JP" altLang="en-US" sz="3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Arial" panose="020B0604020202020204" pitchFamily="34" charset="0"/>
              </a:rPr>
              <a:t>ねぶた祭を見たいと思っていたので。</a:t>
            </a:r>
            <a:endParaRPr lang="ja-JP" altLang="en-US" sz="1800" dirty="0">
              <a:solidFill>
                <a:prstClr val="black"/>
              </a:solidFill>
            </a:endParaRPr>
          </a:p>
        </p:txBody>
      </p:sp>
      <p:pic>
        <p:nvPicPr>
          <p:cNvPr id="4" name="AD_disc1b-80-2-64k">
            <a:hlinkClick r:id="" action="ppaction://media"/>
            <a:extLst>
              <a:ext uri="{FF2B5EF4-FFF2-40B4-BE49-F238E27FC236}">
                <a16:creationId xmlns:a16="http://schemas.microsoft.com/office/drawing/2014/main" id="{6DF13DB3-8D70-470C-8948-D8EE0EB218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00000" y="684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10">
            <a:extLst>
              <a:ext uri="{FF2B5EF4-FFF2-40B4-BE49-F238E27FC236}">
                <a16:creationId xmlns:a16="http://schemas.microsoft.com/office/drawing/2014/main" id="{EAD8D8AE-F632-4CF9-8DE6-976AD77C51F4}"/>
              </a:ext>
            </a:extLst>
          </p:cNvPr>
          <p:cNvSpPr txBox="1">
            <a:spLocks/>
          </p:cNvSpPr>
          <p:nvPr/>
        </p:nvSpPr>
        <p:spPr>
          <a:xfrm>
            <a:off x="0" y="1224000"/>
            <a:ext cx="9144000" cy="5634000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lIns="252000" tIns="252000" rIns="25200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 marR="0" lvl="0" indent="-482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1427163" algn="l"/>
              </a:tabLst>
              <a:defRPr/>
            </a:pPr>
            <a:r>
              <a:rPr kumimoji="1" lang="ja-JP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8A3F0C"/>
                </a:solidFill>
                <a:effectLst/>
                <a:uLnTx/>
                <a:uFillTx/>
                <a:latin typeface="Calibri"/>
                <a:ea typeface="ＭＳ Ｐゴシック"/>
                <a:cs typeface="Arial" panose="020B0604020202020204" pitchFamily="34" charset="0"/>
              </a:rPr>
              <a:t>●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We enjoyed our trip very much because we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had wanted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to see the </a:t>
            </a:r>
            <a:r>
              <a:rPr kumimoji="1" lang="en-US" altLang="ja-JP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Nebuta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Festiva</a:t>
            </a:r>
            <a:r>
              <a:rPr kumimoji="1" lang="en-US" altLang="ja-JP" sz="3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l for many years.</a:t>
            </a:r>
            <a:endParaRPr kumimoji="1" lang="en-US" altLang="ja-JP" sz="3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541338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/>
                <a:cs typeface="Arial" panose="020B0604020202020204" pitchFamily="34" charset="0"/>
              </a:rPr>
              <a:t>私たちは旅行をとても楽しみました。何年間も，ねぶた祭を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/>
                <a:cs typeface="Arial" panose="020B0604020202020204" pitchFamily="34" charset="0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/>
                <a:cs typeface="Arial" panose="020B0604020202020204" pitchFamily="34" charset="0"/>
              </a:rPr>
              <a:t>見たいと思っていたので。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字幕 10">
            <a:extLst>
              <a:ext uri="{FF2B5EF4-FFF2-40B4-BE49-F238E27FC236}">
                <a16:creationId xmlns:a16="http://schemas.microsoft.com/office/drawing/2014/main" id="{5F556EAD-536A-461D-AB58-5527D6341153}"/>
              </a:ext>
            </a:extLst>
          </p:cNvPr>
          <p:cNvSpPr txBox="1">
            <a:spLocks/>
          </p:cNvSpPr>
          <p:nvPr/>
        </p:nvSpPr>
        <p:spPr>
          <a:xfrm>
            <a:off x="-1" y="4149000"/>
            <a:ext cx="9144001" cy="2708999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vert="horz" lIns="252000" tIns="45720" rIns="25200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「（過去のある時点まで）ずっと</a:t>
            </a: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〜</a:t>
            </a: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していた」という</a:t>
            </a: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〈</a:t>
            </a: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状態の継続</a:t>
            </a: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〉</a:t>
            </a: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を表すときは，</a:t>
            </a: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〈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  <a:cs typeface="+mn-cs"/>
              </a:rPr>
              <a:t>had</a:t>
            </a: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＋過去分詞</a:t>
            </a: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〉</a:t>
            </a: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の形を用いる。</a:t>
            </a:r>
            <a:b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</a:b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ほかに，過去のある時点までの</a:t>
            </a: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〈</a:t>
            </a: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完了</a:t>
            </a: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〉〈</a:t>
            </a: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経験</a:t>
            </a: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〉</a:t>
            </a: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を表す場合や，過去のある時点よりも前に起こったことを表すときにも</a:t>
            </a:r>
            <a:b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</a:b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〈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  <a:cs typeface="+mn-cs"/>
              </a:rPr>
              <a:t>had</a:t>
            </a: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＋過去分詞</a:t>
            </a: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〉</a:t>
            </a: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を用いる。</a:t>
            </a:r>
          </a:p>
        </p:txBody>
      </p:sp>
      <p:pic>
        <p:nvPicPr>
          <p:cNvPr id="4" name="AD_disc1b-80-2-64k">
            <a:hlinkClick r:id="" action="ppaction://media"/>
            <a:extLst>
              <a:ext uri="{FF2B5EF4-FFF2-40B4-BE49-F238E27FC236}">
                <a16:creationId xmlns:a16="http://schemas.microsoft.com/office/drawing/2014/main" id="{729E5B10-9B4E-4DF5-BB4D-1FB4DC0AA2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00000" y="684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5735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10">
            <a:extLst>
              <a:ext uri="{FF2B5EF4-FFF2-40B4-BE49-F238E27FC236}">
                <a16:creationId xmlns:a16="http://schemas.microsoft.com/office/drawing/2014/main" id="{DB7EA525-B350-45D7-8CE2-525819DD0B5D}"/>
              </a:ext>
            </a:extLst>
          </p:cNvPr>
          <p:cNvSpPr txBox="1">
            <a:spLocks/>
          </p:cNvSpPr>
          <p:nvPr/>
        </p:nvSpPr>
        <p:spPr>
          <a:xfrm>
            <a:off x="0" y="2018902"/>
            <a:ext cx="9144000" cy="4839098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lIns="216000" tIns="144000" rIns="21600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444500" algn="l"/>
              </a:tabLst>
            </a:pPr>
            <a:r>
              <a:rPr lang="en-US" altLang="ja-JP" sz="3600" b="1" dirty="0">
                <a:cs typeface="Arial" panose="020B0604020202020204" pitchFamily="34" charset="0"/>
              </a:rPr>
              <a:t>①</a:t>
            </a:r>
            <a:r>
              <a:rPr lang="en-US" altLang="ja-JP" sz="4000" b="1" dirty="0">
                <a:cs typeface="Arial" panose="020B0604020202020204" pitchFamily="34" charset="0"/>
              </a:rPr>
              <a:t> Where did you travel to?</a:t>
            </a:r>
            <a:endParaRPr lang="en-US" altLang="ja-JP" sz="4000" b="1" dirty="0"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字幕 10">
            <a:extLst>
              <a:ext uri="{FF2B5EF4-FFF2-40B4-BE49-F238E27FC236}">
                <a16:creationId xmlns:a16="http://schemas.microsoft.com/office/drawing/2014/main" id="{2E9EAEF7-231D-4469-A6B1-F841E9E60661}"/>
              </a:ext>
            </a:extLst>
          </p:cNvPr>
          <p:cNvSpPr txBox="1">
            <a:spLocks/>
          </p:cNvSpPr>
          <p:nvPr/>
        </p:nvSpPr>
        <p:spPr>
          <a:xfrm>
            <a:off x="0" y="3203999"/>
            <a:ext cx="9144000" cy="3654000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vert="horz" lIns="216000" tIns="144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l">
              <a:lnSpc>
                <a:spcPts val="3200"/>
              </a:lnSpc>
            </a:pPr>
            <a:r>
              <a:rPr lang="en-US" altLang="ja-JP" sz="2800" b="1" dirty="0">
                <a:solidFill>
                  <a:srgbClr val="B6405A"/>
                </a:solidFill>
                <a:cs typeface="Arial" panose="020B0604020202020204" pitchFamily="34" charset="0"/>
              </a:rPr>
              <a:t>﻿</a:t>
            </a:r>
          </a:p>
          <a:p>
            <a:pPr marL="419100" indent="-152400" algn="l" defTabSz="2751138">
              <a:lnSpc>
                <a:spcPct val="100000"/>
              </a:lnSpc>
            </a:pPr>
            <a:r>
              <a:rPr lang="ja-JP" altLang="en-US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▶ </a:t>
            </a:r>
            <a:r>
              <a:rPr lang="en-US" altLang="ja-JP" sz="3600" b="1" u="sng" dirty="0">
                <a:ea typeface="ＭＳ Ｐゴシック" panose="020B0600070205080204" pitchFamily="50" charset="-128"/>
                <a:cs typeface="Arial" panose="020B0604020202020204" pitchFamily="34" charset="0"/>
              </a:rPr>
              <a:t>		</a:t>
            </a:r>
            <a:r>
              <a:rPr lang="en-US" altLang="ja-JP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字幕 10">
            <a:extLst>
              <a:ext uri="{FF2B5EF4-FFF2-40B4-BE49-F238E27FC236}">
                <a16:creationId xmlns:a16="http://schemas.microsoft.com/office/drawing/2014/main" id="{B400014A-5B27-4C47-8DFD-43F4DC6B38A6}"/>
              </a:ext>
            </a:extLst>
          </p:cNvPr>
          <p:cNvSpPr txBox="1">
            <a:spLocks/>
          </p:cNvSpPr>
          <p:nvPr/>
        </p:nvSpPr>
        <p:spPr>
          <a:xfrm>
            <a:off x="-1" y="3204000"/>
            <a:ext cx="9144000" cy="3654000"/>
          </a:xfrm>
          <a:prstGeom prst="rect">
            <a:avLst/>
          </a:prstGeom>
          <a:solidFill>
            <a:srgbClr val="D5D9E9"/>
          </a:solidFill>
          <a:effectLst/>
        </p:spPr>
        <p:txBody>
          <a:bodyPr vert="horz" lIns="216000" tIns="144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l">
              <a:lnSpc>
                <a:spcPts val="3200"/>
              </a:lnSpc>
            </a:pPr>
            <a:r>
              <a:rPr lang="en-US" altLang="ja-JP" sz="2800" b="1" dirty="0">
                <a:solidFill>
                  <a:srgbClr val="687BAE"/>
                </a:solidFill>
                <a:cs typeface="Arial" panose="020B0604020202020204" pitchFamily="34" charset="0"/>
              </a:rPr>
              <a:t>(Example Answer)</a:t>
            </a:r>
          </a:p>
          <a:p>
            <a:pPr marL="419100" indent="-152400" algn="l">
              <a:lnSpc>
                <a:spcPct val="100000"/>
              </a:lnSpc>
            </a:pPr>
            <a:r>
              <a:rPr lang="ja-JP" altLang="en-US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▶ </a:t>
            </a:r>
            <a:r>
              <a:rPr lang="en-US" altLang="ja-JP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(I traveled to) Fukushima</a:t>
            </a:r>
            <a:r>
              <a:rPr lang="en-US" altLang="ja-JP" sz="3600" b="1" dirty="0">
                <a:cs typeface="Arial" panose="020B0604020202020204" pitchFamily="34" charset="0"/>
              </a:rPr>
              <a:t>.</a:t>
            </a:r>
            <a:endParaRPr lang="en-US" altLang="ja-JP" sz="3600" b="1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0B2C031-3969-4EF1-9F60-14112A4DA43A}"/>
              </a:ext>
            </a:extLst>
          </p:cNvPr>
          <p:cNvSpPr txBox="1"/>
          <p:nvPr/>
        </p:nvSpPr>
        <p:spPr>
          <a:xfrm>
            <a:off x="1" y="1116656"/>
            <a:ext cx="9143999" cy="902246"/>
          </a:xfrm>
          <a:prstGeom prst="rect">
            <a:avLst/>
          </a:prstGeom>
          <a:noFill/>
        </p:spPr>
        <p:txBody>
          <a:bodyPr wrap="square" lIns="216000" tIns="54000" rIns="432000" bIns="108000" rtlCol="0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Fill in the chart with your answers to the questions about a trip you made recently.</a:t>
            </a:r>
            <a:endParaRPr kumimoji="1"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58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10">
            <a:extLst>
              <a:ext uri="{FF2B5EF4-FFF2-40B4-BE49-F238E27FC236}">
                <a16:creationId xmlns:a16="http://schemas.microsoft.com/office/drawing/2014/main" id="{DB7EA525-B350-45D7-8CE2-525819DD0B5D}"/>
              </a:ext>
            </a:extLst>
          </p:cNvPr>
          <p:cNvSpPr txBox="1">
            <a:spLocks/>
          </p:cNvSpPr>
          <p:nvPr/>
        </p:nvSpPr>
        <p:spPr>
          <a:xfrm>
            <a:off x="0" y="2018902"/>
            <a:ext cx="9144000" cy="4839098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lIns="216000" tIns="144000" rIns="21600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444500" algn="l"/>
              </a:tabLst>
            </a:pPr>
            <a:r>
              <a:rPr lang="ja-JP" altLang="en-US" sz="3600" b="1" dirty="0">
                <a:cs typeface="Arial" panose="020B0604020202020204" pitchFamily="34" charset="0"/>
              </a:rPr>
              <a:t>②</a:t>
            </a:r>
            <a:r>
              <a:rPr lang="en-US" altLang="ja-JP" sz="4000" b="1" dirty="0">
                <a:cs typeface="Arial" panose="020B0604020202020204" pitchFamily="34" charset="0"/>
              </a:rPr>
              <a:t> Why did you go there?</a:t>
            </a:r>
            <a:endParaRPr lang="en-US" altLang="ja-JP" sz="4000" b="1" dirty="0"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字幕 10">
            <a:extLst>
              <a:ext uri="{FF2B5EF4-FFF2-40B4-BE49-F238E27FC236}">
                <a16:creationId xmlns:a16="http://schemas.microsoft.com/office/drawing/2014/main" id="{2E9EAEF7-231D-4469-A6B1-F841E9E60661}"/>
              </a:ext>
            </a:extLst>
          </p:cNvPr>
          <p:cNvSpPr txBox="1">
            <a:spLocks/>
          </p:cNvSpPr>
          <p:nvPr/>
        </p:nvSpPr>
        <p:spPr>
          <a:xfrm>
            <a:off x="0" y="3203999"/>
            <a:ext cx="9144000" cy="3654000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vert="horz" lIns="216000" tIns="144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l">
              <a:lnSpc>
                <a:spcPts val="3200"/>
              </a:lnSpc>
            </a:pPr>
            <a:r>
              <a:rPr lang="en-US" altLang="ja-JP" sz="2800" b="1" dirty="0">
                <a:solidFill>
                  <a:srgbClr val="B6405A"/>
                </a:solidFill>
                <a:cs typeface="Arial" panose="020B0604020202020204" pitchFamily="34" charset="0"/>
              </a:rPr>
              <a:t>﻿</a:t>
            </a:r>
          </a:p>
          <a:p>
            <a:pPr marL="419100" indent="-152400" algn="l" defTabSz="2751138">
              <a:lnSpc>
                <a:spcPct val="100000"/>
              </a:lnSpc>
              <a:tabLst>
                <a:tab pos="7894638" algn="l"/>
              </a:tabLst>
            </a:pPr>
            <a:r>
              <a:rPr lang="ja-JP" altLang="en-US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▶ </a:t>
            </a:r>
            <a:r>
              <a:rPr lang="en-US" altLang="ja-JP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Because </a:t>
            </a:r>
            <a:r>
              <a:rPr lang="en-US" altLang="ja-JP" sz="3600" b="1" u="sng" dirty="0">
                <a:ea typeface="ＭＳ Ｐゴシック" panose="020B0600070205080204" pitchFamily="50" charset="-128"/>
                <a:cs typeface="Arial" panose="020B0604020202020204" pitchFamily="34" charset="0"/>
              </a:rPr>
              <a:t>	</a:t>
            </a:r>
            <a:r>
              <a:rPr lang="en-US" altLang="ja-JP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字幕 10">
            <a:extLst>
              <a:ext uri="{FF2B5EF4-FFF2-40B4-BE49-F238E27FC236}">
                <a16:creationId xmlns:a16="http://schemas.microsoft.com/office/drawing/2014/main" id="{097B8929-6113-400D-98B6-ACA5F1ED5190}"/>
              </a:ext>
            </a:extLst>
          </p:cNvPr>
          <p:cNvSpPr txBox="1">
            <a:spLocks/>
          </p:cNvSpPr>
          <p:nvPr/>
        </p:nvSpPr>
        <p:spPr>
          <a:xfrm>
            <a:off x="-1" y="3204000"/>
            <a:ext cx="9144000" cy="3654000"/>
          </a:xfrm>
          <a:prstGeom prst="rect">
            <a:avLst/>
          </a:prstGeom>
          <a:solidFill>
            <a:srgbClr val="D5D9E9"/>
          </a:solidFill>
          <a:effectLst/>
        </p:spPr>
        <p:txBody>
          <a:bodyPr vert="horz" lIns="216000" tIns="144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l">
              <a:lnSpc>
                <a:spcPts val="3200"/>
              </a:lnSpc>
            </a:pPr>
            <a:r>
              <a:rPr lang="en-US" altLang="ja-JP" sz="2800" b="1" dirty="0">
                <a:solidFill>
                  <a:srgbClr val="687BAE"/>
                </a:solidFill>
                <a:cs typeface="Arial" panose="020B0604020202020204" pitchFamily="34" charset="0"/>
              </a:rPr>
              <a:t>(Example Answer)</a:t>
            </a:r>
          </a:p>
          <a:p>
            <a:pPr marL="600075" indent="-333375" algn="l">
              <a:lnSpc>
                <a:spcPct val="100000"/>
              </a:lnSpc>
            </a:pPr>
            <a:r>
              <a:rPr lang="ja-JP" altLang="en-US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▶ </a:t>
            </a:r>
            <a:r>
              <a:rPr lang="en-US" altLang="ja-JP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Because </a:t>
            </a:r>
            <a:r>
              <a:rPr lang="en-US" altLang="ja-JP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I had long wanted to see </a:t>
            </a:r>
            <a:r>
              <a:rPr lang="en-US" altLang="ja-JP" sz="3600" b="1" u="sng" dirty="0" err="1">
                <a:solidFill>
                  <a:srgbClr val="FF0000"/>
                </a:solidFill>
                <a:cs typeface="Arial" panose="020B0604020202020204" pitchFamily="34" charset="0"/>
              </a:rPr>
              <a:t>Tsuruga</a:t>
            </a:r>
            <a:r>
              <a:rPr lang="en-US" altLang="ja-JP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 Castle</a:t>
            </a:r>
            <a:r>
              <a:rPr lang="en-US" altLang="ja-JP" sz="3600" b="1" dirty="0">
                <a:cs typeface="Arial" panose="020B0604020202020204" pitchFamily="34" charset="0"/>
              </a:rPr>
              <a:t>.</a:t>
            </a:r>
            <a:endParaRPr lang="en-US" altLang="ja-JP" sz="3600" b="1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B4DD70C-2A3A-45E4-AA86-67DE4774626E}"/>
              </a:ext>
            </a:extLst>
          </p:cNvPr>
          <p:cNvSpPr txBox="1"/>
          <p:nvPr/>
        </p:nvSpPr>
        <p:spPr>
          <a:xfrm>
            <a:off x="1" y="1116656"/>
            <a:ext cx="9143999" cy="902246"/>
          </a:xfrm>
          <a:prstGeom prst="rect">
            <a:avLst/>
          </a:prstGeom>
          <a:noFill/>
        </p:spPr>
        <p:txBody>
          <a:bodyPr wrap="square" lIns="216000" tIns="54000" rIns="432000" bIns="108000" rtlCol="0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Fill in the chart with your answers to the questions about a trip you made recently.</a:t>
            </a:r>
            <a:endParaRPr kumimoji="1"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53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10">
            <a:extLst>
              <a:ext uri="{FF2B5EF4-FFF2-40B4-BE49-F238E27FC236}">
                <a16:creationId xmlns:a16="http://schemas.microsoft.com/office/drawing/2014/main" id="{DB7EA525-B350-45D7-8CE2-525819DD0B5D}"/>
              </a:ext>
            </a:extLst>
          </p:cNvPr>
          <p:cNvSpPr txBox="1">
            <a:spLocks/>
          </p:cNvSpPr>
          <p:nvPr/>
        </p:nvSpPr>
        <p:spPr>
          <a:xfrm>
            <a:off x="0" y="2018902"/>
            <a:ext cx="9144000" cy="4839098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lIns="216000" tIns="144000" rIns="21600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444500" algn="l"/>
              </a:tabLst>
            </a:pPr>
            <a:r>
              <a:rPr lang="ja-JP" altLang="en-US" sz="3600" b="1" dirty="0">
                <a:cs typeface="Arial" panose="020B0604020202020204" pitchFamily="34" charset="0"/>
              </a:rPr>
              <a:t>③</a:t>
            </a:r>
            <a:r>
              <a:rPr lang="en-US" altLang="ja-JP" sz="4000" b="1" dirty="0">
                <a:cs typeface="Arial" panose="020B0604020202020204" pitchFamily="34" charset="0"/>
              </a:rPr>
              <a:t> What impressed you most?</a:t>
            </a:r>
            <a:endParaRPr lang="en-US" altLang="ja-JP" sz="4000" b="1" dirty="0"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字幕 10">
            <a:extLst>
              <a:ext uri="{FF2B5EF4-FFF2-40B4-BE49-F238E27FC236}">
                <a16:creationId xmlns:a16="http://schemas.microsoft.com/office/drawing/2014/main" id="{2E9EAEF7-231D-4469-A6B1-F841E9E60661}"/>
              </a:ext>
            </a:extLst>
          </p:cNvPr>
          <p:cNvSpPr txBox="1">
            <a:spLocks/>
          </p:cNvSpPr>
          <p:nvPr/>
        </p:nvSpPr>
        <p:spPr>
          <a:xfrm>
            <a:off x="0" y="3203997"/>
            <a:ext cx="9144000" cy="3654002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vert="horz" lIns="216000" tIns="144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l">
              <a:lnSpc>
                <a:spcPts val="3200"/>
              </a:lnSpc>
            </a:pPr>
            <a:r>
              <a:rPr lang="en-US" altLang="ja-JP" sz="2800" b="1" dirty="0">
                <a:solidFill>
                  <a:srgbClr val="B6405A"/>
                </a:solidFill>
                <a:cs typeface="Arial" panose="020B0604020202020204" pitchFamily="34" charset="0"/>
              </a:rPr>
              <a:t>﻿</a:t>
            </a:r>
          </a:p>
          <a:p>
            <a:pPr marL="419100" indent="-152400" algn="l" defTabSz="2751138">
              <a:lnSpc>
                <a:spcPct val="100000"/>
              </a:lnSpc>
              <a:tabLst>
                <a:tab pos="7894638" algn="l"/>
              </a:tabLst>
            </a:pPr>
            <a:r>
              <a:rPr lang="ja-JP" altLang="en-US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▶ </a:t>
            </a:r>
            <a:r>
              <a:rPr lang="en-US" altLang="ja-JP" sz="3600" b="1" u="sng" dirty="0">
                <a:ea typeface="ＭＳ Ｐゴシック" panose="020B0600070205080204" pitchFamily="50" charset="-128"/>
                <a:cs typeface="Arial" panose="020B0604020202020204" pitchFamily="34" charset="0"/>
              </a:rPr>
              <a:t>	</a:t>
            </a:r>
            <a:r>
              <a:rPr lang="en-US" altLang="ja-JP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字幕 10">
            <a:extLst>
              <a:ext uri="{FF2B5EF4-FFF2-40B4-BE49-F238E27FC236}">
                <a16:creationId xmlns:a16="http://schemas.microsoft.com/office/drawing/2014/main" id="{B400014A-5B27-4C47-8DFD-43F4DC6B38A6}"/>
              </a:ext>
            </a:extLst>
          </p:cNvPr>
          <p:cNvSpPr txBox="1">
            <a:spLocks/>
          </p:cNvSpPr>
          <p:nvPr/>
        </p:nvSpPr>
        <p:spPr>
          <a:xfrm>
            <a:off x="-1" y="3203998"/>
            <a:ext cx="9144000" cy="3654002"/>
          </a:xfrm>
          <a:prstGeom prst="rect">
            <a:avLst/>
          </a:prstGeom>
          <a:solidFill>
            <a:srgbClr val="D5D9E9"/>
          </a:solidFill>
          <a:effectLst/>
        </p:spPr>
        <p:txBody>
          <a:bodyPr vert="horz" lIns="216000" tIns="144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l">
              <a:lnSpc>
                <a:spcPts val="3200"/>
              </a:lnSpc>
            </a:pPr>
            <a:r>
              <a:rPr lang="en-US" altLang="ja-JP" sz="2800" b="1" dirty="0">
                <a:solidFill>
                  <a:srgbClr val="687BAE"/>
                </a:solidFill>
                <a:cs typeface="Arial" panose="020B0604020202020204" pitchFamily="34" charset="0"/>
              </a:rPr>
              <a:t>(Example Answer)</a:t>
            </a:r>
          </a:p>
          <a:p>
            <a:pPr marL="419100" indent="-152400" algn="l">
              <a:lnSpc>
                <a:spcPct val="100000"/>
              </a:lnSpc>
            </a:pPr>
            <a:r>
              <a:rPr lang="ja-JP" altLang="en-US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▶ </a:t>
            </a:r>
            <a:r>
              <a:rPr lang="en-US" altLang="ja-JP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Its white walls were particularly beautiful</a:t>
            </a:r>
            <a:r>
              <a:rPr lang="en-US" altLang="ja-JP" sz="3600" b="1" dirty="0">
                <a:cs typeface="Arial" panose="020B0604020202020204" pitchFamily="34" charset="0"/>
              </a:rPr>
              <a:t>.</a:t>
            </a:r>
            <a:endParaRPr lang="en-US" altLang="ja-JP" sz="3600" b="1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F7262F-CE38-4A82-81D0-FFD73E13078E}"/>
              </a:ext>
            </a:extLst>
          </p:cNvPr>
          <p:cNvSpPr txBox="1"/>
          <p:nvPr/>
        </p:nvSpPr>
        <p:spPr>
          <a:xfrm>
            <a:off x="1" y="1116656"/>
            <a:ext cx="9143999" cy="902246"/>
          </a:xfrm>
          <a:prstGeom prst="rect">
            <a:avLst/>
          </a:prstGeom>
          <a:noFill/>
        </p:spPr>
        <p:txBody>
          <a:bodyPr wrap="square" lIns="216000" tIns="54000" rIns="432000" bIns="108000" rtlCol="0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Fill in the chart with your answers to the questions about a trip you made recently.</a:t>
            </a:r>
            <a:endParaRPr kumimoji="1"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3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10">
            <a:extLst>
              <a:ext uri="{FF2B5EF4-FFF2-40B4-BE49-F238E27FC236}">
                <a16:creationId xmlns:a16="http://schemas.microsoft.com/office/drawing/2014/main" id="{DB7EA525-B350-45D7-8CE2-525819DD0B5D}"/>
              </a:ext>
            </a:extLst>
          </p:cNvPr>
          <p:cNvSpPr txBox="1">
            <a:spLocks/>
          </p:cNvSpPr>
          <p:nvPr/>
        </p:nvSpPr>
        <p:spPr>
          <a:xfrm>
            <a:off x="0" y="2023227"/>
            <a:ext cx="9144000" cy="4839098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lIns="216000" tIns="144000" rIns="21600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444500" algn="l"/>
              </a:tabLst>
            </a:pPr>
            <a:r>
              <a:rPr lang="ja-JP" altLang="en-US" sz="3600" b="1" dirty="0">
                <a:cs typeface="Arial" panose="020B0604020202020204" pitchFamily="34" charset="0"/>
              </a:rPr>
              <a:t>④</a:t>
            </a:r>
            <a:r>
              <a:rPr lang="en-US" altLang="ja-JP" sz="4000" b="1" dirty="0">
                <a:cs typeface="Arial" panose="020B0604020202020204" pitchFamily="34" charset="0"/>
              </a:rPr>
              <a:t> Fill in the blank.</a:t>
            </a:r>
            <a:endParaRPr lang="en-US" altLang="ja-JP" sz="4000" b="1" dirty="0"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字幕 10">
            <a:extLst>
              <a:ext uri="{FF2B5EF4-FFF2-40B4-BE49-F238E27FC236}">
                <a16:creationId xmlns:a16="http://schemas.microsoft.com/office/drawing/2014/main" id="{2E9EAEF7-231D-4469-A6B1-F841E9E60661}"/>
              </a:ext>
            </a:extLst>
          </p:cNvPr>
          <p:cNvSpPr txBox="1">
            <a:spLocks/>
          </p:cNvSpPr>
          <p:nvPr/>
        </p:nvSpPr>
        <p:spPr>
          <a:xfrm>
            <a:off x="0" y="3199673"/>
            <a:ext cx="9144000" cy="3658326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vert="horz" lIns="216000" tIns="144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l">
              <a:lnSpc>
                <a:spcPts val="3200"/>
              </a:lnSpc>
            </a:pPr>
            <a:r>
              <a:rPr lang="en-US" altLang="ja-JP" sz="2800" b="1" dirty="0">
                <a:solidFill>
                  <a:srgbClr val="B6405A"/>
                </a:solidFill>
                <a:cs typeface="Arial" panose="020B0604020202020204" pitchFamily="34" charset="0"/>
              </a:rPr>
              <a:t>﻿</a:t>
            </a:r>
          </a:p>
          <a:p>
            <a:pPr marL="600075" indent="-333375" algn="l" defTabSz="2751138">
              <a:lnSpc>
                <a:spcPct val="100000"/>
              </a:lnSpc>
              <a:tabLst>
                <a:tab pos="7894638" algn="l"/>
              </a:tabLst>
            </a:pPr>
            <a:r>
              <a:rPr lang="ja-JP" altLang="en-US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▶ </a:t>
            </a:r>
            <a:r>
              <a:rPr lang="en-US" altLang="ja-JP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I have been </a:t>
            </a:r>
            <a:r>
              <a:rPr lang="en-US" altLang="ja-JP" sz="3600" b="1" u="sng" dirty="0">
                <a:ea typeface="ＭＳ Ｐゴシック" panose="020B0600070205080204" pitchFamily="50" charset="-128"/>
                <a:cs typeface="Arial" panose="020B0604020202020204" pitchFamily="34" charset="0"/>
              </a:rPr>
              <a:t>	 </a:t>
            </a:r>
            <a:r>
              <a:rPr lang="en-US" altLang="ja-JP" sz="3600" b="1" dirty="0">
                <a:cs typeface="Arial" panose="020B0604020202020204" pitchFamily="34" charset="0"/>
              </a:rPr>
              <a:t> since I came back home.</a:t>
            </a:r>
            <a:endParaRPr lang="en-US" altLang="ja-JP" sz="3600" b="1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字幕 10">
            <a:extLst>
              <a:ext uri="{FF2B5EF4-FFF2-40B4-BE49-F238E27FC236}">
                <a16:creationId xmlns:a16="http://schemas.microsoft.com/office/drawing/2014/main" id="{B400014A-5B27-4C47-8DFD-43F4DC6B38A6}"/>
              </a:ext>
            </a:extLst>
          </p:cNvPr>
          <p:cNvSpPr txBox="1">
            <a:spLocks/>
          </p:cNvSpPr>
          <p:nvPr/>
        </p:nvSpPr>
        <p:spPr>
          <a:xfrm>
            <a:off x="0" y="3203999"/>
            <a:ext cx="9144000" cy="3654000"/>
          </a:xfrm>
          <a:prstGeom prst="rect">
            <a:avLst/>
          </a:prstGeom>
          <a:solidFill>
            <a:srgbClr val="D5D9E9"/>
          </a:solidFill>
          <a:effectLst/>
        </p:spPr>
        <p:txBody>
          <a:bodyPr vert="horz" lIns="216000" tIns="144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l">
              <a:lnSpc>
                <a:spcPts val="3200"/>
              </a:lnSpc>
            </a:pPr>
            <a:r>
              <a:rPr lang="en-US" altLang="ja-JP" sz="2800" b="1" dirty="0">
                <a:solidFill>
                  <a:srgbClr val="687BAE"/>
                </a:solidFill>
                <a:cs typeface="Arial" panose="020B0604020202020204" pitchFamily="34" charset="0"/>
              </a:rPr>
              <a:t>(Example Answer)</a:t>
            </a:r>
          </a:p>
          <a:p>
            <a:pPr marL="600075" indent="-333375" algn="l">
              <a:lnSpc>
                <a:spcPct val="100000"/>
              </a:lnSpc>
            </a:pPr>
            <a:r>
              <a:rPr lang="ja-JP" altLang="en-US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▶ </a:t>
            </a:r>
            <a:r>
              <a:rPr lang="en-US" altLang="ja-JP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I have been </a:t>
            </a:r>
            <a:r>
              <a:rPr lang="en-US" altLang="ja-JP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planning to visit other famous castles</a:t>
            </a:r>
            <a:r>
              <a:rPr lang="en-US" altLang="ja-JP" sz="3600" b="1" dirty="0">
                <a:cs typeface="Arial" panose="020B0604020202020204" pitchFamily="34" charset="0"/>
              </a:rPr>
              <a:t> since I came back home.</a:t>
            </a:r>
            <a:endParaRPr lang="en-US" altLang="ja-JP" sz="3600" b="1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B4DD70C-2A3A-45E4-AA86-67DE4774626E}"/>
              </a:ext>
            </a:extLst>
          </p:cNvPr>
          <p:cNvSpPr txBox="1"/>
          <p:nvPr/>
        </p:nvSpPr>
        <p:spPr>
          <a:xfrm>
            <a:off x="1" y="1116656"/>
            <a:ext cx="9143999" cy="902246"/>
          </a:xfrm>
          <a:prstGeom prst="rect">
            <a:avLst/>
          </a:prstGeom>
          <a:noFill/>
        </p:spPr>
        <p:txBody>
          <a:bodyPr wrap="square" lIns="216000" tIns="54000" rIns="432000" bIns="108000" rtlCol="0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Fill in the chart with your answers to the questions about a trip you made recently.</a:t>
            </a:r>
            <a:endParaRPr kumimoji="1"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7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2">
            <a:extLst>
              <a:ext uri="{FF2B5EF4-FFF2-40B4-BE49-F238E27FC236}">
                <a16:creationId xmlns:a16="http://schemas.microsoft.com/office/drawing/2014/main" id="{06865BCB-185D-43A2-AC10-523544AB7B86}"/>
              </a:ext>
            </a:extLst>
          </p:cNvPr>
          <p:cNvSpPr txBox="1">
            <a:spLocks/>
          </p:cNvSpPr>
          <p:nvPr/>
        </p:nvSpPr>
        <p:spPr>
          <a:xfrm>
            <a:off x="111080" y="2098525"/>
            <a:ext cx="8910000" cy="4660473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108000" tIns="36000" rIns="108000" bIns="1080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20000"/>
              </a:lnSpc>
              <a:spcBef>
                <a:spcPts val="0"/>
              </a:spcBef>
              <a:tabLst>
                <a:tab pos="4129088" algn="l"/>
              </a:tabLst>
            </a:pPr>
            <a:r>
              <a:rPr lang="en-US" altLang="ja-JP" sz="3400" b="1" kern="0" dirty="0">
                <a:cs typeface="Arial" panose="020B0604020202020204" pitchFamily="34" charset="0"/>
              </a:rPr>
              <a:t>Trip to </a:t>
            </a:r>
            <a:r>
              <a:rPr lang="en-US" altLang="ja-JP" sz="3400" b="1" u="sng" kern="0" dirty="0">
                <a:cs typeface="Arial" panose="020B0604020202020204" pitchFamily="34" charset="0"/>
              </a:rPr>
              <a:t>	</a:t>
            </a:r>
            <a:endParaRPr lang="en-US" altLang="ja-JP" sz="3400" b="1" kern="0" dirty="0">
              <a:cs typeface="Arial" panose="020B0604020202020204" pitchFamily="34" charset="0"/>
            </a:endParaRPr>
          </a:p>
          <a:p>
            <a:pPr lvl="0" algn="just" defTabSz="8339138">
              <a:lnSpc>
                <a:spcPct val="120000"/>
              </a:lnSpc>
              <a:spcBef>
                <a:spcPts val="0"/>
              </a:spcBef>
            </a:pPr>
            <a:r>
              <a:rPr lang="en-US" altLang="ja-JP" sz="3200" b="1" kern="0" dirty="0">
                <a:cs typeface="Arial" panose="020B0604020202020204" pitchFamily="34" charset="0"/>
              </a:rPr>
              <a:t>I traveled </a:t>
            </a:r>
            <a:r>
              <a:rPr lang="en-US" altLang="ja-JP" sz="3200" b="1" u="sng" kern="0" dirty="0">
                <a:cs typeface="Arial" panose="020B0604020202020204" pitchFamily="34" charset="0"/>
              </a:rPr>
              <a:t>	</a:t>
            </a:r>
            <a:r>
              <a:rPr lang="en-US" altLang="ja-JP" sz="3200" b="1" kern="0" dirty="0">
                <a:cs typeface="Arial" panose="020B0604020202020204" pitchFamily="34" charset="0"/>
              </a:rPr>
              <a:t>. </a:t>
            </a:r>
            <a:r>
              <a:rPr lang="en-US" altLang="ja-JP" sz="3200" b="1" u="sng" kern="0" dirty="0">
                <a:cs typeface="Arial" panose="020B0604020202020204" pitchFamily="34" charset="0"/>
              </a:rPr>
              <a:t>					</a:t>
            </a:r>
            <a:endParaRPr lang="ja-JP" altLang="en-US" sz="2000" dirty="0">
              <a:cs typeface="Calibri" panose="020F0502020204030204" pitchFamily="34" charset="0"/>
            </a:endParaRP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707010C2-995D-4437-AEAF-C2A5B9A20E5B}"/>
              </a:ext>
            </a:extLst>
          </p:cNvPr>
          <p:cNvSpPr txBox="1">
            <a:spLocks/>
          </p:cNvSpPr>
          <p:nvPr/>
        </p:nvSpPr>
        <p:spPr>
          <a:xfrm>
            <a:off x="120007" y="2098313"/>
            <a:ext cx="8910000" cy="4660900"/>
          </a:xfrm>
          <a:prstGeom prst="rect">
            <a:avLst/>
          </a:prstGeom>
          <a:solidFill>
            <a:srgbClr val="ECEDF5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108000" tIns="36000" rIns="108000" bIns="1080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3400" b="1" kern="0" dirty="0">
                <a:cs typeface="Arial" panose="020B0604020202020204" pitchFamily="34" charset="0"/>
              </a:rPr>
              <a:t>Trip to </a:t>
            </a:r>
            <a:r>
              <a:rPr lang="en-US" altLang="ja-JP" sz="3400" b="1" u="sng" kern="0" dirty="0">
                <a:solidFill>
                  <a:srgbClr val="FF0000"/>
                </a:solidFill>
                <a:cs typeface="Arial" panose="020B0604020202020204" pitchFamily="34" charset="0"/>
              </a:rPr>
              <a:t>Fukushima</a:t>
            </a:r>
            <a:endParaRPr lang="en-US" altLang="ja-JP" sz="3400" b="1" kern="0" dirty="0"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3200" b="1" kern="0" dirty="0">
                <a:cs typeface="Arial" panose="020B0604020202020204" pitchFamily="34" charset="0"/>
              </a:rPr>
              <a:t>I traveled </a:t>
            </a:r>
            <a:r>
              <a:rPr lang="en-US" altLang="ja-JP" sz="3200" b="1" u="sng" kern="0" dirty="0">
                <a:solidFill>
                  <a:srgbClr val="FF0000"/>
                </a:solidFill>
                <a:cs typeface="Arial" panose="020B0604020202020204" pitchFamily="34" charset="0"/>
              </a:rPr>
              <a:t>to Fukushima with my brother last vacation</a:t>
            </a:r>
            <a:r>
              <a:rPr lang="en-US" altLang="ja-JP" sz="3200" b="1" kern="0" dirty="0">
                <a:cs typeface="Arial" panose="020B0604020202020204" pitchFamily="34" charset="0"/>
              </a:rPr>
              <a:t>. </a:t>
            </a:r>
            <a:r>
              <a:rPr lang="en-US" altLang="ja-JP" sz="3200" b="1" u="sng" kern="0" dirty="0">
                <a:solidFill>
                  <a:srgbClr val="FF0000"/>
                </a:solidFill>
                <a:cs typeface="Arial" panose="020B0604020202020204" pitchFamily="34" charset="0"/>
              </a:rPr>
              <a:t>We enjoyed our trip very much because we had long wanted to see </a:t>
            </a:r>
            <a:r>
              <a:rPr lang="en-US" altLang="ja-JP" sz="3200" b="1" u="sng" kern="0" dirty="0" err="1">
                <a:solidFill>
                  <a:srgbClr val="FF0000"/>
                </a:solidFill>
                <a:cs typeface="Arial" panose="020B0604020202020204" pitchFamily="34" charset="0"/>
              </a:rPr>
              <a:t>Tsuruga</a:t>
            </a:r>
            <a:r>
              <a:rPr lang="en-US" altLang="ja-JP" sz="3200" b="1" u="sng" kern="0" dirty="0">
                <a:solidFill>
                  <a:srgbClr val="FF0000"/>
                </a:solidFill>
                <a:cs typeface="Arial" panose="020B0604020202020204" pitchFamily="34" charset="0"/>
              </a:rPr>
              <a:t> Castle. The white walls were as beautiful as snow. I have been planning to visit other famous castles since I came back home. Fukushima is a good place to go!</a:t>
            </a:r>
            <a:endParaRPr lang="ja-JP" altLang="en-US" sz="2000" dirty="0">
              <a:cs typeface="Calibri" panose="020F050202020403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C927611-DF2B-499F-8191-2A304EA89878}"/>
              </a:ext>
            </a:extLst>
          </p:cNvPr>
          <p:cNvSpPr txBox="1"/>
          <p:nvPr/>
        </p:nvSpPr>
        <p:spPr>
          <a:xfrm>
            <a:off x="0" y="1117884"/>
            <a:ext cx="9144000" cy="955198"/>
          </a:xfrm>
          <a:prstGeom prst="rect">
            <a:avLst/>
          </a:prstGeom>
          <a:noFill/>
        </p:spPr>
        <p:txBody>
          <a:bodyPr wrap="square" lIns="216000" tIns="46800" rtlCol="0">
            <a:spAutoFit/>
          </a:bodyPr>
          <a:lstStyle/>
          <a:p>
            <a:pPr>
              <a:tabLst>
                <a:tab pos="4754563" algn="l"/>
              </a:tabLst>
            </a:pPr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Use the above notes to write a blog about your recent trip in about 50 words.</a:t>
            </a:r>
            <a:endParaRPr kumimoji="1" lang="ja-JP" alt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7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10">
            <a:extLst>
              <a:ext uri="{FF2B5EF4-FFF2-40B4-BE49-F238E27FC236}">
                <a16:creationId xmlns:a16="http://schemas.microsoft.com/office/drawing/2014/main" id="{FEA66FF1-E22E-4536-97BD-45F8CDE96563}"/>
              </a:ext>
            </a:extLst>
          </p:cNvPr>
          <p:cNvSpPr txBox="1">
            <a:spLocks/>
          </p:cNvSpPr>
          <p:nvPr/>
        </p:nvSpPr>
        <p:spPr>
          <a:xfrm>
            <a:off x="0" y="2275589"/>
            <a:ext cx="9144000" cy="2268715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vert="horz" lIns="252000" tIns="45720" rIns="21600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altLang="ja-JP" sz="34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Suggest to your partner that he/she should visit the place you went to.</a:t>
            </a:r>
            <a:br>
              <a:rPr lang="en-US" altLang="ja-JP" sz="3400" b="1" dirty="0"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en-US" altLang="ja-JP" sz="34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Then ask him/her to respond to your suggestion.</a:t>
            </a:r>
            <a:endParaRPr lang="ja-JP" altLang="en-US" sz="3400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38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サブタイトル 2">
            <a:extLst>
              <a:ext uri="{FF2B5EF4-FFF2-40B4-BE49-F238E27FC236}">
                <a16:creationId xmlns:a16="http://schemas.microsoft.com/office/drawing/2014/main" id="{F1F66F27-0BFC-40FA-B15C-B0A8A67BA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bg1">
              <a:alpha val="7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tIns="0" rIns="144000">
            <a:noAutofit/>
          </a:bodyPr>
          <a:lstStyle/>
          <a:p>
            <a:pPr marL="808038" indent="-808038" algn="just">
              <a:lnSpc>
                <a:spcPct val="110000"/>
              </a:lnSpc>
              <a:spcBef>
                <a:spcPts val="0"/>
              </a:spcBef>
              <a:spcAft>
                <a:spcPts val="100"/>
              </a:spcAft>
              <a:tabLst>
                <a:tab pos="804863" algn="l"/>
              </a:tabLst>
            </a:pPr>
            <a:r>
              <a:rPr lang="en-US" altLang="ja-JP" sz="22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Ken:</a:t>
            </a:r>
            <a:r>
              <a:rPr lang="en-US" altLang="ja-JP" b="1" dirty="0">
                <a:solidFill>
                  <a:srgbClr val="0070C0"/>
                </a:solidFill>
              </a:rPr>
              <a:t>	</a:t>
            </a:r>
            <a:r>
              <a:rPr lang="en-US" altLang="ja-JP" sz="2900" dirty="0">
                <a:latin typeface="Calibri" panose="020F0502020204030204" pitchFamily="34" charset="0"/>
                <a:cs typeface="Calibri" panose="020F0502020204030204" pitchFamily="34" charset="0"/>
              </a:rPr>
              <a:t>Hi, Meg. Where are you going with that		 large suitcase?</a:t>
            </a:r>
          </a:p>
          <a:p>
            <a:pPr marL="808038" indent="-808038" algn="just">
              <a:lnSpc>
                <a:spcPct val="110000"/>
              </a:lnSpc>
              <a:spcBef>
                <a:spcPts val="0"/>
              </a:spcBef>
              <a:spcAft>
                <a:spcPts val="100"/>
              </a:spcAft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FF2745"/>
                </a:solidFill>
                <a:latin typeface="+mj-lt"/>
                <a:cs typeface="Arial" panose="020B0604020202020204" pitchFamily="34" charset="0"/>
              </a:rPr>
              <a:t>Meg:</a:t>
            </a:r>
            <a:r>
              <a:rPr lang="en-US" altLang="ja-JP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2900" dirty="0">
                <a:latin typeface="Calibri" panose="020F0502020204030204" pitchFamily="34" charset="0"/>
                <a:cs typeface="Calibri" panose="020F0502020204030204" pitchFamily="34" charset="0"/>
              </a:rPr>
              <a:t>Oh, I</a:t>
            </a:r>
            <a:r>
              <a:rPr lang="en-US" altLang="ja-JP" sz="2900" b="1" dirty="0">
                <a:latin typeface="Calibri" panose="020F0502020204030204" pitchFamily="34" charset="0"/>
                <a:cs typeface="Calibri" panose="020F0502020204030204" pitchFamily="34" charset="0"/>
              </a:rPr>
              <a:t>'ve</a:t>
            </a:r>
            <a:r>
              <a:rPr lang="en-US" altLang="ja-JP" sz="2900" dirty="0">
                <a:latin typeface="Calibri" panose="020F0502020204030204" pitchFamily="34" charset="0"/>
                <a:cs typeface="Calibri" panose="020F0502020204030204" pitchFamily="34" charset="0"/>
              </a:rPr>
              <a:t> just </a:t>
            </a:r>
            <a:r>
              <a:rPr lang="en-US" altLang="ja-JP" sz="2900" b="1" dirty="0">
                <a:latin typeface="Calibri" panose="020F0502020204030204" pitchFamily="34" charset="0"/>
                <a:cs typeface="Calibri" panose="020F0502020204030204" pitchFamily="34" charset="0"/>
              </a:rPr>
              <a:t>returned</a:t>
            </a:r>
            <a:r>
              <a:rPr lang="en-US" altLang="ja-JP" sz="2900" dirty="0">
                <a:latin typeface="Calibri" panose="020F0502020204030204" pitchFamily="34" charset="0"/>
                <a:cs typeface="Calibri" panose="020F0502020204030204" pitchFamily="34" charset="0"/>
              </a:rPr>
              <a:t> from a short trip to Kyoto. Have you ever been</a:t>
            </a:r>
            <a:r>
              <a:rPr lang="ja-JP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900" dirty="0">
                <a:latin typeface="Calibri" panose="020F0502020204030204" pitchFamily="34" charset="0"/>
                <a:cs typeface="Calibri" panose="020F0502020204030204" pitchFamily="34" charset="0"/>
              </a:rPr>
              <a:t>there?</a:t>
            </a:r>
          </a:p>
          <a:p>
            <a:pPr marL="808038" indent="-808038" algn="just">
              <a:lnSpc>
                <a:spcPct val="110000"/>
              </a:lnSpc>
              <a:spcBef>
                <a:spcPts val="0"/>
              </a:spcBef>
              <a:spcAft>
                <a:spcPts val="100"/>
              </a:spcAft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Ken:</a:t>
            </a:r>
            <a:r>
              <a:rPr lang="en-US" altLang="ja-JP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2900" dirty="0">
                <a:latin typeface="Calibri" panose="020F0502020204030204" pitchFamily="34" charset="0"/>
                <a:cs typeface="Calibri" panose="020F0502020204030204" pitchFamily="34" charset="0"/>
              </a:rPr>
              <a:t>Yes, I</a:t>
            </a:r>
            <a:r>
              <a:rPr lang="en-US" altLang="ja-JP" sz="2900" b="1" dirty="0">
                <a:latin typeface="Calibri" panose="020F0502020204030204" pitchFamily="34" charset="0"/>
                <a:cs typeface="Calibri" panose="020F0502020204030204" pitchFamily="34" charset="0"/>
              </a:rPr>
              <a:t>'ve been</a:t>
            </a:r>
            <a:r>
              <a:rPr lang="en-US" altLang="ja-JP" sz="2900" dirty="0">
                <a:latin typeface="Calibri" panose="020F0502020204030204" pitchFamily="34" charset="0"/>
                <a:cs typeface="Calibri" panose="020F0502020204030204" pitchFamily="34" charset="0"/>
              </a:rPr>
              <a:t> there many times. My brother works for a company in Kyoto, and I visit him every summer.</a:t>
            </a:r>
          </a:p>
          <a:p>
            <a:pPr marL="808038" indent="-808038" algn="just">
              <a:lnSpc>
                <a:spcPct val="110000"/>
              </a:lnSpc>
              <a:spcBef>
                <a:spcPts val="0"/>
              </a:spcBef>
              <a:spcAft>
                <a:spcPts val="100"/>
              </a:spcAft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FF2745"/>
                </a:solidFill>
                <a:latin typeface="+mj-lt"/>
                <a:cs typeface="Arial" panose="020B0604020202020204" pitchFamily="34" charset="0"/>
              </a:rPr>
              <a:t>Meg:</a:t>
            </a:r>
            <a:r>
              <a:rPr lang="en-US" altLang="ja-JP" b="1" dirty="0">
                <a:solidFill>
                  <a:srgbClr val="0070C0"/>
                </a:solidFill>
              </a:rPr>
              <a:t>	</a:t>
            </a:r>
            <a:r>
              <a:rPr lang="en-US" altLang="ja-JP" sz="2900" dirty="0">
                <a:latin typeface="Calibri" panose="020F0502020204030204" pitchFamily="34" charset="0"/>
                <a:cs typeface="Calibri" panose="020F0502020204030204" pitchFamily="34" charset="0"/>
              </a:rPr>
              <a:t>Wow! How long </a:t>
            </a:r>
            <a:r>
              <a:rPr lang="en-US" altLang="ja-JP" sz="2900" b="1" dirty="0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en-US" altLang="ja-JP" sz="2900" dirty="0">
                <a:latin typeface="Calibri" panose="020F0502020204030204" pitchFamily="34" charset="0"/>
                <a:cs typeface="Calibri" panose="020F0502020204030204" pitchFamily="34" charset="0"/>
              </a:rPr>
              <a:t> he </a:t>
            </a:r>
            <a:r>
              <a:rPr lang="en-US" altLang="ja-JP" sz="2900" b="1" dirty="0">
                <a:latin typeface="Calibri" panose="020F0502020204030204" pitchFamily="34" charset="0"/>
                <a:cs typeface="Calibri" panose="020F0502020204030204" pitchFamily="34" charset="0"/>
              </a:rPr>
              <a:t>lived</a:t>
            </a:r>
            <a:r>
              <a:rPr lang="en-US" altLang="ja-JP" sz="2900" dirty="0">
                <a:latin typeface="Calibri" panose="020F0502020204030204" pitchFamily="34" charset="0"/>
                <a:cs typeface="Calibri" panose="020F0502020204030204" pitchFamily="34" charset="0"/>
              </a:rPr>
              <a:t> there?</a:t>
            </a:r>
          </a:p>
          <a:p>
            <a:pPr marL="808038" indent="-808038" algn="just">
              <a:lnSpc>
                <a:spcPct val="110000"/>
              </a:lnSpc>
              <a:spcBef>
                <a:spcPts val="0"/>
              </a:spcBef>
              <a:spcAft>
                <a:spcPts val="100"/>
              </a:spcAft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Ken:</a:t>
            </a:r>
            <a:r>
              <a:rPr lang="en-US" altLang="ja-JP" b="1" dirty="0">
                <a:solidFill>
                  <a:srgbClr val="0070C0"/>
                </a:solidFill>
              </a:rPr>
              <a:t>	</a:t>
            </a:r>
            <a:r>
              <a:rPr lang="en-US" altLang="ja-JP" sz="2900" dirty="0">
                <a:latin typeface="Calibri" panose="020F0502020204030204" pitchFamily="34" charset="0"/>
                <a:cs typeface="Calibri" panose="020F0502020204030204" pitchFamily="34" charset="0"/>
              </a:rPr>
              <a:t>For five years. He always shows me around Kyoto when I visit.</a:t>
            </a:r>
          </a:p>
          <a:p>
            <a:pPr marL="808038" indent="-808038" algn="just">
              <a:lnSpc>
                <a:spcPct val="110000"/>
              </a:lnSpc>
              <a:spcBef>
                <a:spcPts val="0"/>
              </a:spcBef>
              <a:spcAft>
                <a:spcPts val="100"/>
              </a:spcAft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FF2745"/>
                </a:solidFill>
                <a:latin typeface="+mj-lt"/>
                <a:cs typeface="Arial" panose="020B0604020202020204" pitchFamily="34" charset="0"/>
              </a:rPr>
              <a:t>Meg:</a:t>
            </a:r>
            <a:r>
              <a:rPr lang="en-US" altLang="ja-JP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2900" dirty="0">
                <a:latin typeface="Calibri" panose="020F0502020204030204" pitchFamily="34" charset="0"/>
                <a:cs typeface="Calibri" panose="020F0502020204030204" pitchFamily="34" charset="0"/>
              </a:rPr>
              <a:t>So, you've visited all the major temples and shrines in Kyoto, like the Heian Shrine and </a:t>
            </a:r>
            <a:r>
              <a:rPr lang="en-US" altLang="ja-JP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Kiyomizu-dera</a:t>
            </a:r>
            <a:r>
              <a:rPr lang="en-US" altLang="ja-JP" sz="29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808038" indent="-808038" algn="just">
              <a:lnSpc>
                <a:spcPct val="110000"/>
              </a:lnSpc>
              <a:spcBef>
                <a:spcPts val="0"/>
              </a:spcBef>
              <a:spcAft>
                <a:spcPts val="100"/>
              </a:spcAft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Ken:</a:t>
            </a:r>
            <a:r>
              <a:rPr lang="en-US" altLang="ja-JP" b="1" dirty="0">
                <a:solidFill>
                  <a:srgbClr val="0070C0"/>
                </a:solidFill>
              </a:rPr>
              <a:t>	</a:t>
            </a:r>
            <a:r>
              <a:rPr lang="en-US" altLang="ja-JP" sz="2900" dirty="0">
                <a:latin typeface="Calibri" panose="020F0502020204030204" pitchFamily="34" charset="0"/>
                <a:cs typeface="Calibri" panose="020F0502020204030204" pitchFamily="34" charset="0"/>
              </a:rPr>
              <a:t>Yes, I love them. They're beautiful.</a:t>
            </a:r>
            <a:endParaRPr lang="ja-JP" alt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C0D90FC-EC48-4723-BF30-E430954D340D}"/>
              </a:ext>
            </a:extLst>
          </p:cNvPr>
          <p:cNvSpPr txBox="1"/>
          <p:nvPr/>
        </p:nvSpPr>
        <p:spPr>
          <a:xfrm>
            <a:off x="2621" y="472656"/>
            <a:ext cx="7213325" cy="495108"/>
          </a:xfrm>
          <a:prstGeom prst="rect">
            <a:avLst/>
          </a:prstGeom>
          <a:noFill/>
        </p:spPr>
        <p:txBody>
          <a:bodyPr wrap="square" lIns="108000" tIns="108000" bIns="108000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Ken and Meg are talking about their trips to Kyoto.</a:t>
            </a:r>
            <a:endParaRPr kumimoji="1" lang="ja-JP" altLang="en-US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2" name="AD_disc1b-65-64k">
            <a:hlinkClick r:id="" action="ppaction://media"/>
            <a:extLst>
              <a:ext uri="{FF2B5EF4-FFF2-40B4-BE49-F238E27FC236}">
                <a16:creationId xmlns:a16="http://schemas.microsoft.com/office/drawing/2014/main" id="{ABDCB036-B195-4311-8266-28B4CA7F90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00000" y="684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390F10F-CDD3-4234-9AFA-B1A213F545DB}"/>
              </a:ext>
            </a:extLst>
          </p:cNvPr>
          <p:cNvSpPr/>
          <p:nvPr/>
        </p:nvSpPr>
        <p:spPr>
          <a:xfrm>
            <a:off x="1377000" y="1809000"/>
            <a:ext cx="7290000" cy="1395000"/>
          </a:xfrm>
          <a:prstGeom prst="rect">
            <a:avLst/>
          </a:prstGeom>
          <a:solidFill>
            <a:srgbClr val="FDE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字幕 10">
            <a:extLst>
              <a:ext uri="{FF2B5EF4-FFF2-40B4-BE49-F238E27FC236}">
                <a16:creationId xmlns:a16="http://schemas.microsoft.com/office/drawing/2014/main" id="{E30BAF99-D65C-4124-AE40-F66002FD87B3}"/>
              </a:ext>
            </a:extLst>
          </p:cNvPr>
          <p:cNvSpPr txBox="1">
            <a:spLocks/>
          </p:cNvSpPr>
          <p:nvPr/>
        </p:nvSpPr>
        <p:spPr>
          <a:xfrm>
            <a:off x="0" y="542135"/>
            <a:ext cx="9144000" cy="6315865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softEdge rad="190500"/>
          </a:effectLst>
        </p:spPr>
        <p:txBody>
          <a:bodyPr vert="horz" lIns="216000" tIns="432000" rIns="21600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2788" indent="-712788" algn="l" defTabSz="806450">
              <a:lnSpc>
                <a:spcPct val="120000"/>
              </a:lnSpc>
              <a:spcBef>
                <a:spcPts val="1200"/>
              </a:spcBef>
            </a:pPr>
            <a:r>
              <a:rPr lang="en-US" altLang="ja-JP" sz="4000" dirty="0">
                <a:latin typeface="Arial" panose="020B0604020202020204" pitchFamily="34" charset="0"/>
                <a:cs typeface="Arial" panose="020B0604020202020204" pitchFamily="34" charset="0"/>
              </a:rPr>
              <a:t>[1]	</a:t>
            </a:r>
            <a:r>
              <a:rPr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Discuss the following question.</a:t>
            </a:r>
          </a:p>
          <a:p>
            <a:pPr marL="1255713" algn="l" defTabSz="806450">
              <a:lnSpc>
                <a:spcPct val="100000"/>
              </a:lnSpc>
            </a:pPr>
            <a:r>
              <a:rPr lang="en-US" altLang="ja-JP" sz="4200" b="1" dirty="0">
                <a:cs typeface="Arial" panose="020B0604020202020204" pitchFamily="34" charset="0"/>
              </a:rPr>
              <a:t>What kind of transportation do you like to use when you travel?</a:t>
            </a:r>
          </a:p>
          <a:p>
            <a:pPr marL="712788" indent="-712788" algn="l">
              <a:lnSpc>
                <a:spcPct val="150000"/>
              </a:lnSpc>
            </a:pPr>
            <a:r>
              <a:rPr lang="en-US" altLang="ja-JP" sz="4000" dirty="0">
                <a:latin typeface="Arial" panose="020B0604020202020204" pitchFamily="34" charset="0"/>
                <a:cs typeface="Arial" panose="020B0604020202020204" pitchFamily="34" charset="0"/>
              </a:rPr>
              <a:t>[2]	</a:t>
            </a:r>
            <a:r>
              <a:rPr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 marL="712788" indent="-712788" algn="l">
              <a:lnSpc>
                <a:spcPct val="120000"/>
              </a:lnSpc>
            </a:pPr>
            <a:r>
              <a:rPr lang="en-US" altLang="ja-JP" sz="4000" dirty="0">
                <a:latin typeface="Arial" panose="020B0604020202020204" pitchFamily="34" charset="0"/>
                <a:cs typeface="Arial" panose="020B0604020202020204" pitchFamily="34" charset="0"/>
              </a:rPr>
              <a:t>[3]	</a:t>
            </a:r>
            <a:r>
              <a:rPr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Share your opinions with your partner.</a:t>
            </a:r>
            <a:endParaRPr lang="ja-JP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275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4294967295"/>
          </p:nvPr>
        </p:nvSpPr>
        <p:spPr>
          <a:xfrm>
            <a:off x="117000" y="952351"/>
            <a:ext cx="8910000" cy="5806649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tIns="126000" rIns="144000">
            <a:noAutofit/>
          </a:bodyPr>
          <a:lstStyle/>
          <a:p>
            <a:pPr marL="712788" indent="-712788">
              <a:lnSpc>
                <a:spcPct val="105000"/>
              </a:lnSpc>
              <a:spcBef>
                <a:spcPts val="400"/>
              </a:spcBef>
              <a:buNone/>
            </a:pPr>
            <a:r>
              <a:rPr lang="ja-JP" altLang="en-US" sz="2000" b="1" dirty="0">
                <a:solidFill>
                  <a:srgbClr val="4527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ケン</a:t>
            </a:r>
            <a:r>
              <a:rPr lang="en-US" altLang="ja-JP" sz="2000" b="1" dirty="0">
                <a:solidFill>
                  <a:srgbClr val="4527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:</a:t>
            </a:r>
            <a:r>
              <a:rPr lang="en-US" altLang="ja-JP" sz="20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</a:t>
            </a:r>
            <a:r>
              <a:rPr lang="ja-JP" altLang="en-US" sz="275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やあ，メグ。そんな大きなスーツケースを持ってどこに行くの。</a:t>
            </a:r>
            <a:endParaRPr lang="en-US" altLang="ja-JP" sz="27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712788" indent="-712788">
              <a:lnSpc>
                <a:spcPct val="105000"/>
              </a:lnSpc>
              <a:spcBef>
                <a:spcPts val="400"/>
              </a:spcBef>
              <a:buNone/>
            </a:pPr>
            <a:r>
              <a:rPr lang="ja-JP" altLang="en-US" sz="2000" b="1" dirty="0">
                <a:solidFill>
                  <a:srgbClr val="FF2745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メグ</a:t>
            </a:r>
            <a:r>
              <a:rPr lang="en-US" altLang="ja-JP" sz="2000" b="1" dirty="0">
                <a:solidFill>
                  <a:srgbClr val="FF2745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:</a:t>
            </a:r>
            <a:r>
              <a:rPr lang="en-US" altLang="ja-JP" sz="2000" b="1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	</a:t>
            </a:r>
            <a:r>
              <a:rPr lang="ja-JP" altLang="en-US" sz="27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ああ，京都への小旅行からちょうど戻ってきたところ</a:t>
            </a:r>
            <a:br>
              <a:rPr lang="en-US" altLang="ja-JP" sz="27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7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なの。そこに行ったことはある？</a:t>
            </a:r>
            <a:endParaRPr lang="en-US" altLang="ja-JP" sz="27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712788" indent="-712788">
              <a:lnSpc>
                <a:spcPct val="105000"/>
              </a:lnSpc>
              <a:spcBef>
                <a:spcPts val="400"/>
              </a:spcBef>
              <a:buNone/>
            </a:pPr>
            <a:r>
              <a:rPr lang="ja-JP" altLang="en-US" sz="2000" b="1" dirty="0">
                <a:solidFill>
                  <a:srgbClr val="4527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ケン</a:t>
            </a:r>
            <a:r>
              <a:rPr lang="en-US" altLang="ja-JP" sz="2000" b="1" dirty="0">
                <a:solidFill>
                  <a:srgbClr val="4527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:</a:t>
            </a:r>
            <a:r>
              <a:rPr lang="en-US" altLang="ja-JP" sz="20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</a:t>
            </a:r>
            <a:r>
              <a:rPr lang="ja-JP" altLang="en-US" sz="27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うん。何度も行ったことがあるよ。兄が京都にある会社に勤めていて，ぼくは毎年夏には彼を訪ねるんだ。</a:t>
            </a:r>
            <a:endParaRPr lang="en-US" altLang="ja-JP" sz="27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712788" indent="-712788">
              <a:lnSpc>
                <a:spcPct val="105000"/>
              </a:lnSpc>
              <a:spcBef>
                <a:spcPts val="400"/>
              </a:spcBef>
              <a:buNone/>
            </a:pPr>
            <a:r>
              <a:rPr lang="ja-JP" altLang="en-US" sz="2000" b="1" dirty="0">
                <a:solidFill>
                  <a:srgbClr val="FF2745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メグ</a:t>
            </a:r>
            <a:r>
              <a:rPr lang="en-US" altLang="ja-JP" sz="2000" b="1" dirty="0">
                <a:solidFill>
                  <a:srgbClr val="FF2745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:</a:t>
            </a:r>
            <a:r>
              <a:rPr lang="en-US" altLang="ja-JP" sz="2000" b="1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	</a:t>
            </a:r>
            <a:r>
              <a:rPr lang="ja-JP" altLang="en-US" sz="27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すごい！彼はどのくらいそこに住んでいるの。</a:t>
            </a:r>
            <a:endParaRPr lang="en-US" altLang="ja-JP" sz="27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712788" indent="-712788">
              <a:lnSpc>
                <a:spcPct val="105000"/>
              </a:lnSpc>
              <a:spcBef>
                <a:spcPts val="400"/>
              </a:spcBef>
              <a:buNone/>
            </a:pPr>
            <a:r>
              <a:rPr lang="ja-JP" altLang="en-US" sz="2000" b="1" dirty="0">
                <a:solidFill>
                  <a:srgbClr val="4527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ケン</a:t>
            </a:r>
            <a:r>
              <a:rPr lang="en-US" altLang="ja-JP" sz="2000" b="1" dirty="0">
                <a:solidFill>
                  <a:srgbClr val="4527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:</a:t>
            </a:r>
            <a:r>
              <a:rPr lang="en-US" altLang="ja-JP" sz="20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</a:t>
            </a:r>
            <a:r>
              <a:rPr lang="en-US" altLang="ja-JP" sz="27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27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年だよ。ぼくが訪ねたときは，いつも京都を案内して</a:t>
            </a:r>
            <a:br>
              <a:rPr lang="en-US" altLang="ja-JP" sz="27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7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くれるんだ。</a:t>
            </a:r>
            <a:endParaRPr lang="en-US" altLang="ja-JP" sz="27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712788" indent="-712788">
              <a:lnSpc>
                <a:spcPct val="105000"/>
              </a:lnSpc>
              <a:spcBef>
                <a:spcPts val="400"/>
              </a:spcBef>
              <a:buNone/>
            </a:pPr>
            <a:r>
              <a:rPr lang="ja-JP" altLang="en-US" sz="2000" b="1" dirty="0">
                <a:solidFill>
                  <a:srgbClr val="FF2745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メグ</a:t>
            </a:r>
            <a:r>
              <a:rPr lang="en-US" altLang="ja-JP" sz="2000" b="1" dirty="0">
                <a:solidFill>
                  <a:srgbClr val="FF2745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:</a:t>
            </a:r>
            <a:r>
              <a:rPr lang="en-US" altLang="ja-JP" sz="2000" b="1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	</a:t>
            </a:r>
            <a:r>
              <a:rPr lang="ja-JP" altLang="en-US" sz="27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じゃあ，平安神宮や清水寺など，京都のすべての</a:t>
            </a:r>
            <a:br>
              <a:rPr lang="en-US" altLang="ja-JP" sz="27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7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主要な寺院や神社には行ったことがあるのね。</a:t>
            </a:r>
            <a:endParaRPr lang="en-US" altLang="ja-JP" sz="27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712788" indent="-712788">
              <a:lnSpc>
                <a:spcPct val="105000"/>
              </a:lnSpc>
              <a:spcBef>
                <a:spcPts val="400"/>
              </a:spcBef>
              <a:buNone/>
            </a:pPr>
            <a:r>
              <a:rPr lang="ja-JP" altLang="en-US" sz="2000" b="1" dirty="0">
                <a:solidFill>
                  <a:srgbClr val="4527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ケン</a:t>
            </a:r>
            <a:r>
              <a:rPr lang="en-US" altLang="ja-JP" sz="2000" b="1" dirty="0">
                <a:solidFill>
                  <a:srgbClr val="4527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:</a:t>
            </a:r>
            <a:r>
              <a:rPr lang="en-US" altLang="ja-JP" sz="20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</a:t>
            </a:r>
            <a:r>
              <a:rPr lang="ja-JP" altLang="en-US" sz="27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うん。大好きだよ。どれも素晴らしいんだ。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C0D90FC-EC48-4723-BF30-E430954D340D}"/>
              </a:ext>
            </a:extLst>
          </p:cNvPr>
          <p:cNvSpPr txBox="1"/>
          <p:nvPr/>
        </p:nvSpPr>
        <p:spPr>
          <a:xfrm>
            <a:off x="0" y="476780"/>
            <a:ext cx="7213325" cy="432220"/>
          </a:xfrm>
          <a:prstGeom prst="rect">
            <a:avLst/>
          </a:prstGeom>
          <a:noFill/>
        </p:spPr>
        <p:txBody>
          <a:bodyPr wrap="square" lIns="180000" tIns="108000" rtlCol="0">
            <a:spAutoFit/>
          </a:bodyPr>
          <a:lstStyle/>
          <a:p>
            <a:pPr marL="177800" indent="-177800"/>
            <a:r>
              <a:rPr kumimoji="1" lang="ja-JP" altLang="en-US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ケンとメグは京都への旅行について話をしています。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176896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字幕 10">
            <a:extLst>
              <a:ext uri="{FF2B5EF4-FFF2-40B4-BE49-F238E27FC236}">
                <a16:creationId xmlns:a16="http://schemas.microsoft.com/office/drawing/2014/main" id="{4B9D1B9D-55BB-4686-96D2-DEF1F58080CD}"/>
              </a:ext>
            </a:extLst>
          </p:cNvPr>
          <p:cNvSpPr txBox="1">
            <a:spLocks/>
          </p:cNvSpPr>
          <p:nvPr/>
        </p:nvSpPr>
        <p:spPr>
          <a:xfrm>
            <a:off x="0" y="1449000"/>
            <a:ext cx="9144000" cy="5409000"/>
          </a:xfrm>
          <a:prstGeom prst="rect">
            <a:avLst/>
          </a:prstGeom>
          <a:solidFill>
            <a:schemeClr val="bg1">
              <a:alpha val="15000"/>
            </a:schemeClr>
          </a:solidFill>
          <a:effectLst/>
        </p:spPr>
        <p:txBody>
          <a:bodyPr lIns="252000" tIns="504000" rIns="21600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63613">
              <a:lnSpc>
                <a:spcPct val="120000"/>
              </a:lnSpc>
              <a:tabLst>
                <a:tab pos="444500" algn="l"/>
                <a:tab pos="1427163" algn="l"/>
              </a:tabLst>
            </a:pPr>
            <a:r>
              <a:rPr lang="en-US" altLang="ja-JP" sz="4000" b="1">
                <a:ea typeface="ＭＳ Ｐゴシック" panose="020B0600070205080204" pitchFamily="50" charset="-128"/>
                <a:cs typeface="Arial" panose="020B0604020202020204" pitchFamily="34" charset="0"/>
              </a:rPr>
              <a:t>-Answer-</a:t>
            </a:r>
            <a:r>
              <a:rPr lang="en-US" altLang="ja-JP" sz="4000" b="1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b="1">
                <a:solidFill>
                  <a:srgbClr val="687BAE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Q1.</a:t>
            </a:r>
            <a:r>
              <a:rPr lang="en-US" altLang="ja-JP" sz="4000" b="1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b="1" u="sng">
                <a:solidFill>
                  <a:srgbClr val="FF0000">
                    <a:alpha val="0"/>
                  </a:srgb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True</a:t>
            </a:r>
            <a:r>
              <a:rPr lang="ja-JP" altLang="en-US" sz="4000" b="1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b="1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	</a:t>
            </a:r>
            <a:r>
              <a:rPr lang="en-US" altLang="ja-JP" sz="4000" b="1">
                <a:solidFill>
                  <a:srgbClr val="687BAE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Q2.</a:t>
            </a:r>
            <a:r>
              <a:rPr lang="en-US" altLang="ja-JP" sz="4000" b="1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b="1" u="sng">
                <a:solidFill>
                  <a:srgbClr val="FF0000">
                    <a:alpha val="0"/>
                  </a:srgb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False</a:t>
            </a:r>
            <a:endParaRPr lang="ja-JP" altLang="en-US" sz="4000" dirty="0">
              <a:solidFill>
                <a:srgbClr val="FF0000">
                  <a:alpha val="0"/>
                </a:srgbClr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0" name="字幕 10">
            <a:extLst>
              <a:ext uri="{FF2B5EF4-FFF2-40B4-BE49-F238E27FC236}">
                <a16:creationId xmlns:a16="http://schemas.microsoft.com/office/drawing/2014/main" id="{D7924301-2618-40C9-B102-D87121269E1B}"/>
              </a:ext>
            </a:extLst>
          </p:cNvPr>
          <p:cNvSpPr txBox="1">
            <a:spLocks/>
          </p:cNvSpPr>
          <p:nvPr/>
        </p:nvSpPr>
        <p:spPr>
          <a:xfrm>
            <a:off x="-2" y="1456405"/>
            <a:ext cx="9144000" cy="5401595"/>
          </a:xfrm>
          <a:prstGeom prst="rect">
            <a:avLst/>
          </a:prstGeom>
          <a:solidFill>
            <a:schemeClr val="bg1">
              <a:alpha val="0"/>
            </a:schemeClr>
          </a:solidFill>
          <a:effectLst/>
        </p:spPr>
        <p:txBody>
          <a:bodyPr vert="horz" lIns="252000" tIns="504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63613">
              <a:lnSpc>
                <a:spcPct val="120000"/>
              </a:lnSpc>
            </a:pPr>
            <a:r>
              <a:rPr lang="en-US" altLang="ja-JP" sz="40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-Answer-</a:t>
            </a:r>
            <a:r>
              <a:rPr lang="en-US" altLang="ja-JP" sz="4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b="1" dirty="0">
                <a:solidFill>
                  <a:srgbClr val="687BAE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Q1.</a:t>
            </a:r>
            <a:r>
              <a:rPr lang="en-US" altLang="ja-JP" sz="4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b="1" u="sng" dirty="0">
                <a:solidFill>
                  <a:srgbClr val="FF0000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False</a:t>
            </a:r>
            <a:r>
              <a:rPr lang="en-US" altLang="ja-JP" sz="4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	</a:t>
            </a:r>
            <a:r>
              <a:rPr lang="en-US" altLang="ja-JP" sz="4000" b="1" dirty="0">
                <a:solidFill>
                  <a:srgbClr val="687BAE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Q2.</a:t>
            </a:r>
            <a:r>
              <a:rPr lang="en-US" altLang="ja-JP" sz="4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b="1" u="sng" dirty="0">
                <a:solidFill>
                  <a:srgbClr val="FF0000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True</a:t>
            </a:r>
            <a:endParaRPr lang="ja-JP" altLang="en-US" sz="4000" dirty="0">
              <a:ea typeface="ＭＳ Ｐゴシック" panose="020B0600070205080204" pitchFamily="50" charset="-128"/>
            </a:endParaRPr>
          </a:p>
        </p:txBody>
      </p:sp>
      <p:sp>
        <p:nvSpPr>
          <p:cNvPr id="20" name="字幕 10">
            <a:extLst>
              <a:ext uri="{FF2B5EF4-FFF2-40B4-BE49-F238E27FC236}">
                <a16:creationId xmlns:a16="http://schemas.microsoft.com/office/drawing/2014/main" id="{5D1A1E74-2A0C-42EB-85BF-9937D6A5AF11}"/>
              </a:ext>
            </a:extLst>
          </p:cNvPr>
          <p:cNvSpPr txBox="1">
            <a:spLocks/>
          </p:cNvSpPr>
          <p:nvPr/>
        </p:nvSpPr>
        <p:spPr>
          <a:xfrm>
            <a:off x="0" y="3251184"/>
            <a:ext cx="9144000" cy="3600000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vert="horz" lIns="252000" tIns="45720" rIns="216000" bIns="10800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7363" indent="-487363" algn="l">
              <a:lnSpc>
                <a:spcPct val="120000"/>
              </a:lnSpc>
              <a:tabLst>
                <a:tab pos="444500" algn="l"/>
                <a:tab pos="1427163" algn="l"/>
              </a:tabLst>
            </a:pPr>
            <a:r>
              <a:rPr lang="en-US" altLang="ja-JP" sz="3000" b="1" dirty="0"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rPr>
              <a:t>-Script-</a:t>
            </a:r>
          </a:p>
          <a:p>
            <a:pPr marL="487363" indent="-395288" algn="l">
              <a:lnSpc>
                <a:spcPct val="120000"/>
              </a:lnSpc>
              <a:spcBef>
                <a:spcPts val="0"/>
              </a:spcBef>
              <a:tabLst>
                <a:tab pos="444500" algn="l"/>
                <a:tab pos="1427163" algn="l"/>
              </a:tabLst>
            </a:pPr>
            <a:r>
              <a:rPr lang="en-US" altLang="ja-JP" sz="3000" dirty="0">
                <a:latin typeface="Calibri" panose="020F0502020204030204" pitchFamily="34" charset="0"/>
                <a:cs typeface="Calibri" panose="020F0502020204030204" pitchFamily="34" charset="0"/>
              </a:rPr>
              <a:t>True or false?</a:t>
            </a:r>
          </a:p>
          <a:p>
            <a:pPr marL="487363" indent="-395288" algn="l">
              <a:lnSpc>
                <a:spcPct val="120000"/>
              </a:lnSpc>
            </a:pPr>
            <a:r>
              <a:rPr lang="en-US" altLang="ja-JP" sz="3000" dirty="0">
                <a:latin typeface="Calibri" panose="020F0502020204030204" pitchFamily="34" charset="0"/>
                <a:cs typeface="Calibri" panose="020F0502020204030204" pitchFamily="34" charset="0"/>
              </a:rPr>
              <a:t>1. Meg has just bought a suitcase for her trip to Kyoto. </a:t>
            </a:r>
          </a:p>
          <a:p>
            <a:pPr marL="487363" indent="-395288" algn="l">
              <a:lnSpc>
                <a:spcPct val="120000"/>
              </a:lnSpc>
              <a:spcBef>
                <a:spcPts val="0"/>
              </a:spcBef>
              <a:tabLst>
                <a:tab pos="444500" algn="l"/>
                <a:tab pos="1427163" algn="l"/>
              </a:tabLst>
            </a:pPr>
            <a:r>
              <a:rPr lang="en-US" altLang="ja-JP" sz="3000" dirty="0">
                <a:latin typeface="Calibri" panose="020F0502020204030204" pitchFamily="34" charset="0"/>
                <a:cs typeface="Calibri" panose="020F0502020204030204" pitchFamily="34" charset="0"/>
              </a:rPr>
              <a:t>2. Ken's brother lives and works in Kyoto. </a:t>
            </a:r>
            <a:endParaRPr lang="ja-JP" alt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AD_disc1b-67q-64k">
            <a:hlinkClick r:id="" action="ppaction://media"/>
            <a:extLst>
              <a:ext uri="{FF2B5EF4-FFF2-40B4-BE49-F238E27FC236}">
                <a16:creationId xmlns:a16="http://schemas.microsoft.com/office/drawing/2014/main" id="{43B07A47-2C41-4DFB-B93A-53CD93A185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00000" y="684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uiExpand="1" build="p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字幕 10">
            <a:extLst>
              <a:ext uri="{FF2B5EF4-FFF2-40B4-BE49-F238E27FC236}">
                <a16:creationId xmlns:a16="http://schemas.microsoft.com/office/drawing/2014/main" id="{4CE3BAC5-E9FE-4C62-B65D-6D06CE770D9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1224000"/>
            <a:ext cx="9144000" cy="5634000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lIns="252000" tIns="1836000" rIns="252000" anchor="t">
            <a:normAutofit/>
          </a:bodyPr>
          <a:lstStyle/>
          <a:p>
            <a:pPr marL="482600" marR="0" lvl="0" indent="-482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800" b="1" dirty="0">
                <a:solidFill>
                  <a:srgbClr val="8A3F0C"/>
                </a:solidFill>
                <a:cs typeface="Arial" panose="020B0604020202020204" pitchFamily="34" charset="0"/>
              </a:rPr>
              <a:t>●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I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've </a:t>
            </a:r>
            <a:r>
              <a:rPr kumimoji="1" lang="en-US" altLang="ja-JP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just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returned 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from a short trip to Kyoto.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ＭＳ Ｐゴシック"/>
              <a:cs typeface="Arial" panose="020B0604020202020204" pitchFamily="34" charset="0"/>
            </a:endParaRPr>
          </a:p>
          <a:p>
            <a:pPr marL="0" indent="0" algn="r">
              <a:lnSpc>
                <a:spcPct val="100000"/>
              </a:lnSpc>
              <a:spcBef>
                <a:spcPts val="3000"/>
              </a:spcBef>
              <a:buNone/>
              <a:tabLst>
                <a:tab pos="1427163" algn="l"/>
              </a:tabLst>
            </a:pPr>
            <a:r>
              <a:rPr lang="en-US" altLang="ja-JP" sz="3000" b="1" dirty="0">
                <a:latin typeface="ＭＳ Ｐゴシック" panose="020B0600070205080204" pitchFamily="50" charset="-128"/>
                <a:cs typeface="Arial" panose="020B0604020202020204" pitchFamily="34" charset="0"/>
              </a:rPr>
              <a:t>﻿</a:t>
            </a:r>
            <a:endParaRPr lang="ja-JP" altLang="en-US" dirty="0"/>
          </a:p>
        </p:txBody>
      </p:sp>
      <p:sp>
        <p:nvSpPr>
          <p:cNvPr id="7" name="字幕 10">
            <a:extLst>
              <a:ext uri="{FF2B5EF4-FFF2-40B4-BE49-F238E27FC236}">
                <a16:creationId xmlns:a16="http://schemas.microsoft.com/office/drawing/2014/main" id="{461C7E74-3E4B-42C2-836F-B7AD50673EA8}"/>
              </a:ext>
            </a:extLst>
          </p:cNvPr>
          <p:cNvSpPr txBox="1">
            <a:spLocks/>
          </p:cNvSpPr>
          <p:nvPr/>
        </p:nvSpPr>
        <p:spPr>
          <a:xfrm>
            <a:off x="0" y="1223999"/>
            <a:ext cx="9144000" cy="5634000"/>
          </a:xfrm>
          <a:prstGeom prst="rect">
            <a:avLst/>
          </a:prstGeom>
          <a:solidFill>
            <a:srgbClr val="F5BB17">
              <a:alpha val="0"/>
            </a:srgbClr>
          </a:solidFill>
          <a:effectLst>
            <a:softEdge rad="190500"/>
          </a:effectLst>
        </p:spPr>
        <p:txBody>
          <a:bodyPr vert="horz" lIns="252000" tIns="1836000" rIns="252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 indent="-482600" algn="l">
              <a:lnSpc>
                <a:spcPct val="100000"/>
              </a:lnSpc>
            </a:pPr>
            <a:r>
              <a:rPr lang="ja-JP" altLang="en-US" sz="3800" b="1" dirty="0">
                <a:solidFill>
                  <a:srgbClr val="8A3F0C"/>
                </a:solidFill>
                <a:cs typeface="Arial" panose="020B0604020202020204" pitchFamily="34" charset="0"/>
              </a:rPr>
              <a:t>●</a:t>
            </a:r>
            <a:r>
              <a:rPr lang="en-US" altLang="ja-JP" sz="4000" dirty="0"/>
              <a:t>I</a:t>
            </a:r>
            <a:r>
              <a:rPr lang="en-US" altLang="ja-JP" sz="4000" b="1" dirty="0"/>
              <a:t>'ve </a:t>
            </a:r>
            <a:r>
              <a:rPr lang="en-US" altLang="ja-JP" sz="4000" i="1" dirty="0"/>
              <a:t>just </a:t>
            </a:r>
            <a:r>
              <a:rPr lang="en-US" altLang="ja-JP" sz="4000" b="1" dirty="0"/>
              <a:t>returned </a:t>
            </a:r>
            <a:r>
              <a:rPr lang="en-US" altLang="ja-JP" sz="4000" dirty="0"/>
              <a:t>from a short trip to Kyoto.</a:t>
            </a:r>
            <a:endParaRPr lang="en-US" altLang="ja-JP" sz="4000" dirty="0">
              <a:latin typeface="+mn-ea"/>
              <a:cs typeface="Arial" panose="020B0604020202020204" pitchFamily="34" charset="0"/>
            </a:endParaRPr>
          </a:p>
          <a:p>
            <a:pPr indent="541338" algn="l">
              <a:lnSpc>
                <a:spcPct val="100000"/>
              </a:lnSpc>
              <a:spcBef>
                <a:spcPts val="1800"/>
              </a:spcBef>
              <a:tabLst>
                <a:tab pos="1427163" algn="l"/>
              </a:tabLst>
            </a:pPr>
            <a:r>
              <a:rPr lang="ja-JP" altLang="en-US" sz="3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京都への小旅行から今ちょうど戻ったところです。</a:t>
            </a:r>
            <a:endParaRPr lang="ja-JP" altLang="en-US" dirty="0"/>
          </a:p>
        </p:txBody>
      </p:sp>
      <p:pic>
        <p:nvPicPr>
          <p:cNvPr id="2" name="AD_disc1b-68-1-64k">
            <a:hlinkClick r:id="" action="ppaction://media"/>
            <a:extLst>
              <a:ext uri="{FF2B5EF4-FFF2-40B4-BE49-F238E27FC236}">
                <a16:creationId xmlns:a16="http://schemas.microsoft.com/office/drawing/2014/main" id="{66353F65-31A7-487E-91E2-984A2C8FA4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00000" y="684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字幕 10">
            <a:extLst>
              <a:ext uri="{FF2B5EF4-FFF2-40B4-BE49-F238E27FC236}">
                <a16:creationId xmlns:a16="http://schemas.microsoft.com/office/drawing/2014/main" id="{4CE3BAC5-E9FE-4C62-B65D-6D06CE770D9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1224000"/>
            <a:ext cx="9144000" cy="5634000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lIns="252000" tIns="576000" rIns="252000" anchor="t">
            <a:normAutofit/>
          </a:bodyPr>
          <a:lstStyle/>
          <a:p>
            <a:pPr marL="482600" marR="0" lvl="0" indent="-482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8A3F0C"/>
                </a:solidFill>
                <a:effectLst/>
                <a:uLnTx/>
                <a:uFillTx/>
                <a:latin typeface="Calibri"/>
                <a:ea typeface="ＭＳ Ｐゴシック"/>
                <a:cs typeface="Arial" panose="020B0604020202020204" pitchFamily="34" charset="0"/>
              </a:rPr>
              <a:t>●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I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've </a:t>
            </a:r>
            <a:r>
              <a:rPr kumimoji="1" lang="en-US" altLang="ja-JP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just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returned 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from a short trip to Kyoto.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ＭＳ Ｐゴシック"/>
              <a:cs typeface="Arial" panose="020B0604020202020204" pitchFamily="34" charset="0"/>
            </a:endParaRPr>
          </a:p>
          <a:p>
            <a:pPr marL="0" marR="0" lvl="0" indent="541338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27163" algn="l"/>
              </a:tabLst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京都への小旅行から今ちょうど戻ったところです。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" name="字幕 10">
            <a:extLst>
              <a:ext uri="{FF2B5EF4-FFF2-40B4-BE49-F238E27FC236}">
                <a16:creationId xmlns:a16="http://schemas.microsoft.com/office/drawing/2014/main" id="{F45B1068-6D58-41F3-9B46-8C286FFAB23A}"/>
              </a:ext>
            </a:extLst>
          </p:cNvPr>
          <p:cNvSpPr txBox="1">
            <a:spLocks/>
          </p:cNvSpPr>
          <p:nvPr/>
        </p:nvSpPr>
        <p:spPr>
          <a:xfrm>
            <a:off x="-1" y="4239000"/>
            <a:ext cx="9144001" cy="2618999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vert="horz" lIns="360000" tIns="45720" rIns="36000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「（ちょうど）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〜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したところだ」と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〈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動作の完了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〉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を表すときは，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〈have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＋過去分詞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〉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の形を用いる。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4" name="AD_disc1b-68-1-64k">
            <a:hlinkClick r:id="" action="ppaction://media"/>
            <a:extLst>
              <a:ext uri="{FF2B5EF4-FFF2-40B4-BE49-F238E27FC236}">
                <a16:creationId xmlns:a16="http://schemas.microsoft.com/office/drawing/2014/main" id="{E4A06416-ABEA-4918-9EDD-63BFA317A0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00000" y="684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6806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字幕 10">
            <a:extLst>
              <a:ext uri="{FF2B5EF4-FFF2-40B4-BE49-F238E27FC236}">
                <a16:creationId xmlns:a16="http://schemas.microsoft.com/office/drawing/2014/main" id="{4CE3BAC5-E9FE-4C62-B65D-6D06CE770D9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1224000"/>
            <a:ext cx="9144000" cy="5634000"/>
          </a:xfrm>
          <a:prstGeom prst="rect">
            <a:avLst/>
          </a:prstGeom>
          <a:solidFill>
            <a:schemeClr val="bg1">
              <a:alpha val="20000"/>
            </a:schemeClr>
          </a:solidFill>
          <a:effectLst/>
        </p:spPr>
        <p:txBody>
          <a:bodyPr lIns="252000" tIns="1836000" rIns="252000" anchor="t"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kumimoji="1" lang="ja-JP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8A3F0C"/>
                </a:solidFill>
                <a:effectLst/>
                <a:uLnTx/>
                <a:uFillTx/>
                <a:latin typeface="Calibri"/>
                <a:ea typeface="ＭＳ Ｐゴシック"/>
                <a:cs typeface="Arial" panose="020B0604020202020204" pitchFamily="34" charset="0"/>
              </a:rPr>
              <a:t>●</a:t>
            </a:r>
            <a:r>
              <a:rPr kumimoji="1" lang="en-US" altLang="ja-JP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Times New Roman" panose="02020603050405020304" pitchFamily="18" charset="0"/>
              </a:rPr>
              <a:t>I</a:t>
            </a:r>
            <a:r>
              <a:rPr kumimoji="1" lang="en-US" altLang="ja-JP" sz="4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Times New Roman" panose="02020603050405020304" pitchFamily="18" charset="0"/>
              </a:rPr>
              <a:t>'ve been to </a:t>
            </a:r>
            <a:r>
              <a:rPr kumimoji="1" lang="en-US" altLang="ja-JP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Times New Roman" panose="02020603050405020304" pitchFamily="18" charset="0"/>
              </a:rPr>
              <a:t>Kyoto </a:t>
            </a:r>
            <a:r>
              <a:rPr kumimoji="1" lang="en-US" altLang="ja-JP" sz="40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Times New Roman" panose="02020603050405020304" pitchFamily="18" charset="0"/>
              </a:rPr>
              <a:t>many times</a:t>
            </a:r>
            <a:r>
              <a:rPr kumimoji="1" lang="en-US" altLang="ja-JP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Times New Roman" panose="02020603050405020304" pitchFamily="18" charset="0"/>
              </a:rPr>
              <a:t>.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Arial" panose="020B0604020202020204" pitchFamily="34" charset="0"/>
              </a:rPr>
              <a:t>﻿</a:t>
            </a:r>
            <a:endParaRPr lang="ja-JP" altLang="en-US" dirty="0"/>
          </a:p>
        </p:txBody>
      </p:sp>
      <p:sp>
        <p:nvSpPr>
          <p:cNvPr id="19" name="字幕 10">
            <a:extLst>
              <a:ext uri="{FF2B5EF4-FFF2-40B4-BE49-F238E27FC236}">
                <a16:creationId xmlns:a16="http://schemas.microsoft.com/office/drawing/2014/main" id="{A07D349F-1517-48D9-816B-B8D8EF515C77}"/>
              </a:ext>
            </a:extLst>
          </p:cNvPr>
          <p:cNvSpPr txBox="1">
            <a:spLocks/>
          </p:cNvSpPr>
          <p:nvPr/>
        </p:nvSpPr>
        <p:spPr>
          <a:xfrm>
            <a:off x="0" y="1224000"/>
            <a:ext cx="9144000" cy="5634000"/>
          </a:xfrm>
          <a:prstGeom prst="rect">
            <a:avLst/>
          </a:prstGeom>
          <a:solidFill>
            <a:schemeClr val="bg1">
              <a:alpha val="0"/>
            </a:schemeClr>
          </a:solidFill>
          <a:effectLst/>
        </p:spPr>
        <p:txBody>
          <a:bodyPr vert="horz" lIns="252000" tIns="1836000" rIns="252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  <a:tabLst>
                <a:tab pos="444500" algn="l"/>
                <a:tab pos="1427163" algn="l"/>
              </a:tabLst>
            </a:pPr>
            <a:r>
              <a:rPr lang="ja-JP" altLang="en-US" sz="3800" b="1" dirty="0">
                <a:solidFill>
                  <a:srgbClr val="8A3F0C"/>
                </a:solidFill>
                <a:cs typeface="Arial" panose="020B0604020202020204" pitchFamily="34" charset="0"/>
              </a:rPr>
              <a:t>●</a:t>
            </a:r>
            <a:r>
              <a:rPr lang="en-US" altLang="ja-JP" sz="4000" kern="100" dirty="0">
                <a:solidFill>
                  <a:prstClr val="black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I</a:t>
            </a:r>
            <a:r>
              <a:rPr lang="en-US" altLang="ja-JP" sz="4000" b="1" kern="100" dirty="0">
                <a:solidFill>
                  <a:prstClr val="black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've been to </a:t>
            </a:r>
            <a:r>
              <a:rPr lang="en-US" altLang="ja-JP" sz="4000" kern="100" dirty="0">
                <a:solidFill>
                  <a:prstClr val="black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Kyoto </a:t>
            </a:r>
            <a:r>
              <a:rPr lang="en-US" altLang="ja-JP" sz="4000" i="1" kern="100" dirty="0">
                <a:solidFill>
                  <a:prstClr val="black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many times</a:t>
            </a:r>
            <a:r>
              <a:rPr lang="en-US" altLang="ja-JP" sz="4000" kern="100" dirty="0">
                <a:solidFill>
                  <a:prstClr val="black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.</a:t>
            </a:r>
            <a:r>
              <a:rPr lang="en-US" altLang="ja-JP" sz="4000" b="1" dirty="0">
                <a:solidFill>
                  <a:prstClr val="black"/>
                </a:solidFill>
                <a:cs typeface="Arial" panose="020B0604020202020204" pitchFamily="34" charset="0"/>
              </a:rPr>
              <a:t>﻿</a:t>
            </a:r>
            <a:endParaRPr lang="ja-JP" altLang="en-US" sz="4000" dirty="0">
              <a:solidFill>
                <a:prstClr val="black"/>
              </a:solidFill>
            </a:endParaRPr>
          </a:p>
          <a:p>
            <a:pPr lvl="0" indent="541338" algn="l">
              <a:lnSpc>
                <a:spcPct val="100000"/>
              </a:lnSpc>
              <a:spcBef>
                <a:spcPts val="1800"/>
              </a:spcBef>
            </a:pPr>
            <a:r>
              <a:rPr lang="ja-JP" altLang="en-US" sz="3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Arial" panose="020B0604020202020204" pitchFamily="34" charset="0"/>
              </a:rPr>
              <a:t>私は京都には何度も行ったことがある。</a:t>
            </a:r>
            <a:endParaRPr lang="ja-JP" altLang="en-US" sz="1800" dirty="0">
              <a:solidFill>
                <a:prstClr val="black"/>
              </a:solidFill>
            </a:endParaRPr>
          </a:p>
        </p:txBody>
      </p:sp>
      <p:pic>
        <p:nvPicPr>
          <p:cNvPr id="2" name="AD_disc1b-68-2-64k">
            <a:hlinkClick r:id="" action="ppaction://media"/>
            <a:extLst>
              <a:ext uri="{FF2B5EF4-FFF2-40B4-BE49-F238E27FC236}">
                <a16:creationId xmlns:a16="http://schemas.microsoft.com/office/drawing/2014/main" id="{533C63DA-9675-45ED-BB3A-02B0017B91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00000" y="684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0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M-shipment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Y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M-shipment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S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M-shipment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W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M-shipment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WDYT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M-shipment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5202</TotalTime>
  <Words>2181</Words>
  <PresentationFormat>画面に合わせる (4:3)</PresentationFormat>
  <Paragraphs>168</Paragraphs>
  <Slides>40</Slides>
  <Notes>0</Notes>
  <HiddenSlides>0</HiddenSlides>
  <MMClips>16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40</vt:i4>
      </vt:variant>
    </vt:vector>
  </HeadingPairs>
  <TitlesOfParts>
    <vt:vector size="50" baseType="lpstr">
      <vt:lpstr>ＭＳ Ｐゴシック</vt:lpstr>
      <vt:lpstr>Arial</vt:lpstr>
      <vt:lpstr>Arial Narrow</vt:lpstr>
      <vt:lpstr>Calibri</vt:lpstr>
      <vt:lpstr>Century</vt:lpstr>
      <vt:lpstr>TITLE</vt:lpstr>
      <vt:lpstr>BYS</vt:lpstr>
      <vt:lpstr>LSa</vt:lpstr>
      <vt:lpstr>LWa</vt:lpstr>
      <vt:lpstr>WDYT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数研出版株式会社</dc:creator>
  <dcterms:created xsi:type="dcterms:W3CDTF">2016-11-21T00:54:32Z</dcterms:created>
  <dcterms:modified xsi:type="dcterms:W3CDTF">2022-01-19T17:24:49Z</dcterms:modified>
</cp:coreProperties>
</file>