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handoutMasterIdLst>
    <p:handoutMasterId r:id="rId21"/>
  </p:handoutMasterIdLst>
  <p:sldIdLst>
    <p:sldId id="256" r:id="rId2"/>
    <p:sldId id="341" r:id="rId3"/>
    <p:sldId id="382" r:id="rId4"/>
    <p:sldId id="385" r:id="rId5"/>
    <p:sldId id="374" r:id="rId6"/>
    <p:sldId id="378" r:id="rId7"/>
    <p:sldId id="376" r:id="rId8"/>
    <p:sldId id="379" r:id="rId9"/>
    <p:sldId id="383" r:id="rId10"/>
    <p:sldId id="377" r:id="rId11"/>
    <p:sldId id="384" r:id="rId12"/>
    <p:sldId id="355" r:id="rId13"/>
    <p:sldId id="386" r:id="rId14"/>
    <p:sldId id="381" r:id="rId15"/>
    <p:sldId id="387" r:id="rId16"/>
    <p:sldId id="359" r:id="rId17"/>
    <p:sldId id="361" r:id="rId18"/>
    <p:sldId id="362" r:id="rId19"/>
    <p:sldId id="364" r:id="rId2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日向 真琴" initials="日向" lastIdx="3" clrIdx="0">
    <p:extLst>
      <p:ext uri="{19B8F6BF-5375-455C-9EA6-DF929625EA0E}">
        <p15:presenceInfo xmlns:p15="http://schemas.microsoft.com/office/powerpoint/2012/main" userId="c4bccf56aed085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16C"/>
    <a:srgbClr val="EC6E66"/>
    <a:srgbClr val="EC6D65"/>
    <a:srgbClr val="F7BEBB"/>
    <a:srgbClr val="F0827C"/>
    <a:srgbClr val="F9CDCB"/>
    <a:srgbClr val="ABC0E4"/>
    <a:srgbClr val="EB5B55"/>
    <a:srgbClr val="FFD966"/>
    <a:srgbClr val="ECCC4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DA7C0-9B4B-4F51-849F-8936CDBCABDC}" type="datetimeFigureOut">
              <a:rPr kumimoji="1" lang="ja-JP" altLang="en-US" smtClean="0"/>
              <a:pPr/>
              <a:t>2022/1/18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87C-4306-4C54-8F54-DB527C259C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325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10E6A0-97B3-4AD2-BEB1-690D1A10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00" y="2059200"/>
            <a:ext cx="8355600" cy="4351338"/>
          </a:xfrm>
        </p:spPr>
        <p:txBody>
          <a:bodyPr/>
          <a:lstStyle>
            <a:lvl2pPr>
              <a:spcBef>
                <a:spcPts val="750"/>
              </a:spcBef>
              <a:defRPr/>
            </a:lvl2pPr>
            <a:lvl3pPr marL="0">
              <a:spcBef>
                <a:spcPts val="750"/>
              </a:spcBef>
              <a:defRPr/>
            </a:lvl3pPr>
            <a:lvl4pPr>
              <a:spcBef>
                <a:spcPts val="750"/>
              </a:spcBef>
              <a:defRPr/>
            </a:lvl4pPr>
            <a:lvl5pPr>
              <a:spcBef>
                <a:spcPts val="750"/>
              </a:spcBef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59C016-7F03-4D19-A9FA-3620DB87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921-B947-4951-BCC0-AA377E4FA02C}" type="datetimeFigureOut">
              <a:rPr kumimoji="1" lang="ja-JP" altLang="en-US" smtClean="0"/>
              <a:pPr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BAE34C-EB34-409F-9018-580C76AA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546C6F-E185-47F0-9137-66EE1D13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9726" y="6356351"/>
            <a:ext cx="2545624" cy="365125"/>
          </a:xfrm>
        </p:spPr>
        <p:txBody>
          <a:bodyPr/>
          <a:lstStyle/>
          <a:p>
            <a:r>
              <a:rPr lang="en-US" altLang="ja-JP" dirty="0"/>
              <a:t>BIG DIPPER English Logic and Expression 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918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10E6A0-97B3-4AD2-BEB1-690D1A10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00" y="2059200"/>
            <a:ext cx="8355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59C016-7F03-4D19-A9FA-3620DB87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921-B947-4951-BCC0-AA377E4FA02C}" type="datetimeFigureOut">
              <a:rPr kumimoji="1" lang="ja-JP" altLang="en-US" smtClean="0"/>
              <a:pPr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BAE34C-EB34-409F-9018-580C76AA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546C6F-E185-47F0-9137-66EE1D13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9726" y="6356351"/>
            <a:ext cx="2545624" cy="365125"/>
          </a:xfrm>
        </p:spPr>
        <p:txBody>
          <a:bodyPr/>
          <a:lstStyle/>
          <a:p>
            <a:r>
              <a:rPr lang="en-US" altLang="ja-JP" dirty="0"/>
              <a:t>BIG DIPPER English Logic and Expression Ⅰ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AFEBED-58C4-4F01-A142-E9A8C79E8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0" y="1767996"/>
            <a:ext cx="1538154" cy="58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02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Use It!1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10E6A0-97B3-4AD2-BEB1-690D1A10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00" y="2059200"/>
            <a:ext cx="8355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59C016-7F03-4D19-A9FA-3620DB87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921-B947-4951-BCC0-AA377E4FA02C}" type="datetimeFigureOut">
              <a:rPr kumimoji="1" lang="ja-JP" altLang="en-US" smtClean="0"/>
              <a:pPr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BAE34C-EB34-409F-9018-580C76AA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546C6F-E185-47F0-9137-66EE1D13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9726" y="6356351"/>
            <a:ext cx="2545624" cy="365125"/>
          </a:xfrm>
        </p:spPr>
        <p:txBody>
          <a:bodyPr/>
          <a:lstStyle/>
          <a:p>
            <a:r>
              <a:rPr lang="en-US" altLang="ja-JP" dirty="0"/>
              <a:t>BIG DIPPER English Logic and Expression Ⅰ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1762244"/>
            <a:ext cx="2620814" cy="4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Use It!1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10E6A0-97B3-4AD2-BEB1-690D1A10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00" y="2059200"/>
            <a:ext cx="8355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59C016-7F03-4D19-A9FA-3620DB87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921-B947-4951-BCC0-AA377E4FA02C}" type="datetimeFigureOut">
              <a:rPr kumimoji="1" lang="ja-JP" altLang="en-US" smtClean="0"/>
              <a:pPr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BAE34C-EB34-409F-9018-580C76AA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546C6F-E185-47F0-9137-66EE1D13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9726" y="6356351"/>
            <a:ext cx="2545624" cy="365125"/>
          </a:xfrm>
        </p:spPr>
        <p:txBody>
          <a:bodyPr/>
          <a:lstStyle/>
          <a:p>
            <a:r>
              <a:rPr lang="en-US" altLang="ja-JP" dirty="0"/>
              <a:t>BIG DIPPER English Logic and Expression Ⅰ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1764029"/>
            <a:ext cx="2675415" cy="4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and Express!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10E6A0-97B3-4AD2-BEB1-690D1A10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00" y="2059200"/>
            <a:ext cx="8355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59C016-7F03-4D19-A9FA-3620DB87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921-B947-4951-BCC0-AA377E4FA02C}" type="datetimeFigureOut">
              <a:rPr kumimoji="1" lang="ja-JP" altLang="en-US" smtClean="0"/>
              <a:pPr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BAE34C-EB34-409F-9018-580C76AA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546C6F-E185-47F0-9137-66EE1D13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9726" y="6356351"/>
            <a:ext cx="2545624" cy="365125"/>
          </a:xfrm>
        </p:spPr>
        <p:txBody>
          <a:bodyPr/>
          <a:lstStyle/>
          <a:p>
            <a:r>
              <a:rPr lang="en-US" altLang="ja-JP" dirty="0"/>
              <a:t>BIG DIPPER English Logic and Expression Ⅰ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6C6E453-D983-48AE-BBA9-D2BE2152B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400" y="1612408"/>
            <a:ext cx="2503200" cy="2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 and Produc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10E6A0-97B3-4AD2-BEB1-690D1A10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00" y="2059200"/>
            <a:ext cx="8355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59C016-7F03-4D19-A9FA-3620DB87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921-B947-4951-BCC0-AA377E4FA02C}" type="datetimeFigureOut">
              <a:rPr kumimoji="1" lang="ja-JP" altLang="en-US" smtClean="0"/>
              <a:pPr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BAE34C-EB34-409F-9018-580C76AA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546C6F-E185-47F0-9137-66EE1D13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9726" y="6356351"/>
            <a:ext cx="2545624" cy="365125"/>
          </a:xfrm>
        </p:spPr>
        <p:txBody>
          <a:bodyPr/>
          <a:lstStyle/>
          <a:p>
            <a:r>
              <a:rPr lang="en-US" altLang="ja-JP" dirty="0"/>
              <a:t>BIG DIPPER English Logic and Expression Ⅰ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C459CD-F1CC-4DB2-8723-3C14FB0A9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400" y="1648898"/>
            <a:ext cx="3049204" cy="4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20E70A-E319-415C-9E85-82728AEE0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D32955-4A82-48A3-9B52-C335759C8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8921-B947-4951-BCC0-AA377E4FA02C}" type="datetimeFigureOut">
              <a:rPr kumimoji="1" lang="ja-JP" altLang="en-US" smtClean="0"/>
              <a:pPr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173FA9-75E5-4A03-B7D9-F968A4722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48263A-57D8-4F0A-A9CF-701A06AAA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2C70E-6056-4766-A4F7-7D2983B1FB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D133ADA-091D-424C-AD76-859C929D2C37}"/>
              </a:ext>
            </a:extLst>
          </p:cNvPr>
          <p:cNvSpPr/>
          <p:nvPr userDrawn="1"/>
        </p:nvSpPr>
        <p:spPr>
          <a:xfrm>
            <a:off x="6818811" y="-13446"/>
            <a:ext cx="2325190" cy="1425388"/>
          </a:xfrm>
          <a:prstGeom prst="rect">
            <a:avLst/>
          </a:prstGeom>
          <a:solidFill>
            <a:srgbClr val="F37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1411A51-6876-4E46-9FCC-3D1921C91AE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91440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1" r:id="rId2"/>
    <p:sldLayoutId id="2147483762" r:id="rId3"/>
    <p:sldLayoutId id="2147483765" r:id="rId4"/>
    <p:sldLayoutId id="2147483763" r:id="rId5"/>
    <p:sldLayoutId id="214748376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257300" algn="l"/>
              </a:tabLst>
              <a:defRPr/>
            </a:pPr>
            <a:r>
              <a:rPr kumimoji="1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EC6E66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B.E.</a:t>
            </a:r>
            <a:r>
              <a:rPr lang="ja-JP" altLang="en-US" b="1">
                <a:solidFill>
                  <a:srgbClr val="EC6E66"/>
                </a:solidFill>
                <a:latin typeface="Arial" panose="020B0604020202020204"/>
                <a:ea typeface="ＭＳ Ｐゴシック" panose="020B0600070205080204" pitchFamily="50" charset="-128"/>
              </a:rPr>
              <a:t> </a:t>
            </a:r>
            <a:r>
              <a:rPr kumimoji="1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EC6E66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11</a:t>
            </a:r>
            <a:r>
              <a: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EC6E66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EC6E66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「～するとよい」「～しなければならない」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rgbClr val="EC6E66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indent="0" algn="l">
              <a:buNone/>
              <a:tabLst>
                <a:tab pos="444500" algn="l"/>
                <a:tab pos="1257300" algn="l"/>
              </a:tabLst>
            </a:pPr>
            <a:endParaRPr lang="en-US" altLang="ja-JP" sz="2800"/>
          </a:p>
          <a:p>
            <a:pPr marL="0" indent="0" algn="l">
              <a:buNone/>
              <a:tabLst>
                <a:tab pos="444500" algn="l"/>
                <a:tab pos="1257300" algn="l"/>
              </a:tabLst>
            </a:pPr>
            <a:r>
              <a:rPr lang="en-US" altLang="ja-JP" sz="3400">
                <a:solidFill>
                  <a:srgbClr val="EC6E66"/>
                </a:solidFill>
              </a:rPr>
              <a:t>❶ </a:t>
            </a:r>
            <a:r>
              <a:rPr lang="en-US" altLang="ja-JP" sz="3400"/>
              <a:t>You </a:t>
            </a:r>
            <a:r>
              <a:rPr lang="en-US" altLang="ja-JP" sz="3400" b="1"/>
              <a:t>should</a:t>
            </a:r>
            <a:r>
              <a:rPr lang="en-US" altLang="ja-JP" sz="3400"/>
              <a:t> go to this exhibition.	</a:t>
            </a:r>
          </a:p>
          <a:p>
            <a:pPr marL="0" indent="0" algn="r">
              <a:buNone/>
              <a:tabLst>
                <a:tab pos="444500" algn="l"/>
                <a:tab pos="1257300" algn="l"/>
              </a:tabLst>
            </a:pPr>
            <a:r>
              <a:rPr lang="ja-JP" altLang="en-US" sz="2800"/>
              <a:t>この展覧会に行くといいよ．</a:t>
            </a:r>
          </a:p>
          <a:p>
            <a:pPr marL="0" indent="0" algn="l">
              <a:buNone/>
              <a:tabLst>
                <a:tab pos="444500" algn="l"/>
                <a:tab pos="1257300" algn="l"/>
              </a:tabLst>
            </a:pPr>
            <a:endParaRPr lang="en-US" altLang="ja-JP" sz="2800"/>
          </a:p>
          <a:p>
            <a:pPr marL="0" indent="0" algn="l">
              <a:buNone/>
              <a:tabLst>
                <a:tab pos="444500" algn="l"/>
                <a:tab pos="1257300" algn="l"/>
              </a:tabLst>
            </a:pPr>
            <a:r>
              <a:rPr lang="ja-JP" altLang="en-US" sz="3400">
                <a:solidFill>
                  <a:srgbClr val="EC6E66"/>
                </a:solidFill>
              </a:rPr>
              <a:t>❷</a:t>
            </a:r>
            <a:r>
              <a:rPr lang="ja-JP" altLang="en-US" sz="3400"/>
              <a:t> </a:t>
            </a:r>
            <a:r>
              <a:rPr lang="en-US" altLang="ja-JP" sz="3400"/>
              <a:t>You </a:t>
            </a:r>
            <a:r>
              <a:rPr lang="en-US" altLang="ja-JP" sz="3400" b="1"/>
              <a:t>must</a:t>
            </a:r>
            <a:r>
              <a:rPr lang="en-US" altLang="ja-JP" sz="3400"/>
              <a:t> see these pictures.	</a:t>
            </a:r>
          </a:p>
          <a:p>
            <a:pPr marL="0" indent="0" algn="r">
              <a:buNone/>
              <a:tabLst>
                <a:tab pos="444500" algn="l"/>
                <a:tab pos="1257300" algn="l"/>
              </a:tabLst>
            </a:pPr>
            <a:r>
              <a:rPr lang="ja-JP" altLang="en-US" sz="2800"/>
              <a:t>これらの絵は見ておかないといけないよ．</a:t>
            </a:r>
          </a:p>
          <a:p>
            <a:pPr marL="0" indent="0" algn="l">
              <a:buNone/>
              <a:tabLst>
                <a:tab pos="444500" algn="l"/>
                <a:tab pos="1257300" algn="l"/>
              </a:tabLst>
            </a:pPr>
            <a:endParaRPr lang="en-US" altLang="ja-JP" sz="2800" dirty="0"/>
          </a:p>
        </p:txBody>
      </p:sp>
      <p:pic>
        <p:nvPicPr>
          <p:cNvPr id="2" name="Lesson 9_B.E. 11">
            <a:hlinkClick r:id="" action="ppaction://media"/>
            <a:extLst>
              <a:ext uri="{FF2B5EF4-FFF2-40B4-BE49-F238E27FC236}">
                <a16:creationId xmlns:a16="http://schemas.microsoft.com/office/drawing/2014/main" id="{C9405B68-B944-4E7B-8234-6969A41A40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8400" y="1847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noFill/>
          <a:ln w="28575">
            <a:noFill/>
          </a:ln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l">
              <a:buNone/>
              <a:tabLst>
                <a:tab pos="444500" algn="l"/>
                <a:tab pos="1427163" algn="l"/>
              </a:tabLst>
            </a:pPr>
            <a:endParaRPr lang="en-US" altLang="ja-JP" sz="4000" dirty="0">
              <a:solidFill>
                <a:schemeClr val="accent6"/>
              </a:solidFill>
            </a:endParaRPr>
          </a:p>
          <a:p>
            <a:pPr marL="685800" indent="-514350">
              <a:buAutoNum type="arabicParenBoth"/>
              <a:tabLst>
                <a:tab pos="444500" algn="l"/>
                <a:tab pos="1427163" algn="l"/>
              </a:tabLst>
            </a:pPr>
            <a:r>
              <a:rPr lang="en-US" altLang="ja-JP" sz="3400" dirty="0"/>
              <a:t> Saya looked ill last week.</a:t>
            </a:r>
            <a:r>
              <a:rPr lang="ja-JP" altLang="en-US" sz="3400" dirty="0"/>
              <a:t>　　</a:t>
            </a:r>
            <a:r>
              <a:rPr lang="en-US" altLang="ja-JP" sz="3400" dirty="0"/>
              <a:t> </a:t>
            </a:r>
          </a:p>
          <a:p>
            <a:pPr>
              <a:buNone/>
              <a:tabLst>
                <a:tab pos="444500" algn="l"/>
                <a:tab pos="1427163" algn="l"/>
              </a:tabLst>
            </a:pPr>
            <a:r>
              <a:rPr lang="ja-JP" altLang="en-US" sz="3400" dirty="0"/>
              <a:t>　　 </a:t>
            </a:r>
            <a:r>
              <a:rPr lang="en-US" altLang="ja-JP" sz="3400" dirty="0"/>
              <a:t>She </a:t>
            </a:r>
            <a:r>
              <a:rPr lang="en-US" altLang="ja-JP" sz="3400" u="sng" dirty="0"/>
              <a:t>                         </a:t>
            </a:r>
            <a:r>
              <a:rPr lang="en-US" altLang="ja-JP" sz="3400" dirty="0"/>
              <a:t> a cold.</a:t>
            </a:r>
          </a:p>
          <a:p>
            <a:pPr algn="r">
              <a:buNone/>
              <a:tabLst>
                <a:tab pos="444500" algn="l"/>
                <a:tab pos="1427163" algn="l"/>
              </a:tabLst>
            </a:pPr>
            <a:r>
              <a:rPr lang="en-US" altLang="ja-JP" sz="2800" dirty="0"/>
              <a:t>〔〜</a:t>
            </a:r>
            <a:r>
              <a:rPr lang="ja-JP" altLang="en-US" sz="2800" dirty="0"/>
              <a:t>したかもしれない</a:t>
            </a:r>
            <a:r>
              <a:rPr lang="en-US" altLang="ja-JP" sz="2800" dirty="0"/>
              <a:t>〕</a:t>
            </a:r>
            <a:endParaRPr lang="en-US" altLang="ja-JP" sz="3400" dirty="0"/>
          </a:p>
          <a:p>
            <a:pPr>
              <a:spcBef>
                <a:spcPts val="3000"/>
              </a:spcBef>
              <a:buNone/>
              <a:tabLst>
                <a:tab pos="444500" algn="l"/>
                <a:tab pos="1427163" algn="l"/>
              </a:tabLst>
            </a:pPr>
            <a:r>
              <a:rPr lang="en-US" altLang="ja-JP" sz="3400" dirty="0"/>
              <a:t>(2) The drama was exciting.  </a:t>
            </a:r>
          </a:p>
          <a:p>
            <a:pPr>
              <a:buNone/>
              <a:tabLst>
                <a:tab pos="444500" algn="l"/>
                <a:tab pos="1427163" algn="l"/>
              </a:tabLst>
            </a:pPr>
            <a:r>
              <a:rPr lang="en-US" altLang="ja-JP" sz="3400" dirty="0"/>
              <a:t>      You </a:t>
            </a:r>
            <a:r>
              <a:rPr lang="en-US" altLang="ja-JP" sz="3400" u="sng" dirty="0"/>
              <a:t>                                                </a:t>
            </a:r>
            <a:r>
              <a:rPr lang="en-US" altLang="ja-JP" sz="3400" dirty="0"/>
              <a:t> it.</a:t>
            </a:r>
          </a:p>
          <a:p>
            <a:pPr algn="r">
              <a:buNone/>
              <a:tabLst>
                <a:tab pos="444500" algn="l"/>
                <a:tab pos="1427163" algn="l"/>
              </a:tabLst>
            </a:pPr>
            <a:r>
              <a:rPr lang="en-US" altLang="ja-JP" sz="2800" dirty="0"/>
              <a:t>〔〜</a:t>
            </a:r>
            <a:r>
              <a:rPr lang="ja-JP" altLang="en-US" sz="2800" dirty="0"/>
              <a:t>すべきだったのに</a:t>
            </a:r>
            <a:r>
              <a:rPr lang="en-US" altLang="ja-JP" sz="2800" dirty="0"/>
              <a:t>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E9E54E-4095-43F1-B235-B54312A6496E}"/>
              </a:ext>
            </a:extLst>
          </p:cNvPr>
          <p:cNvSpPr txBox="1"/>
          <p:nvPr/>
        </p:nvSpPr>
        <p:spPr>
          <a:xfrm>
            <a:off x="2333465" y="3160979"/>
            <a:ext cx="29526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dirty="0">
                <a:solidFill>
                  <a:srgbClr val="FF0000"/>
                </a:solidFill>
              </a:rPr>
              <a:t>may have had</a:t>
            </a:r>
            <a:endParaRPr kumimoji="1" lang="ja-JP" altLang="en-US" sz="3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702933-D349-49DB-BE8D-9F0BB2365DA9}"/>
              </a:ext>
            </a:extLst>
          </p:cNvPr>
          <p:cNvSpPr txBox="1"/>
          <p:nvPr/>
        </p:nvSpPr>
        <p:spPr>
          <a:xfrm>
            <a:off x="2426230" y="5058681"/>
            <a:ext cx="59083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dirty="0">
                <a:solidFill>
                  <a:srgbClr val="FF0000"/>
                </a:solidFill>
              </a:rPr>
              <a:t>should have watched[seen]</a:t>
            </a:r>
            <a:endParaRPr kumimoji="1" lang="ja-JP" alt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24259FD-7780-4459-9BF1-D10BA82C8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en-US" altLang="ja-JP" sz="3400" dirty="0"/>
          </a:p>
          <a:p>
            <a:pPr>
              <a:buNone/>
            </a:pPr>
            <a:r>
              <a:rPr kumimoji="1" lang="en-US" altLang="ja-JP" sz="3400" dirty="0"/>
              <a:t>(3) Jim didn’t answer the phone.  </a:t>
            </a:r>
          </a:p>
          <a:p>
            <a:pPr>
              <a:buNone/>
            </a:pPr>
            <a:r>
              <a:rPr kumimoji="1" lang="ja-JP" altLang="en-US" sz="3400" dirty="0"/>
              <a:t>　   </a:t>
            </a:r>
            <a:r>
              <a:rPr kumimoji="1" lang="en-US" altLang="ja-JP" sz="3400" dirty="0"/>
              <a:t>He </a:t>
            </a:r>
            <a:r>
              <a:rPr kumimoji="1" lang="en-US" altLang="ja-JP" sz="3400" u="sng" dirty="0"/>
              <a:t>                                  </a:t>
            </a:r>
            <a:r>
              <a:rPr kumimoji="1" lang="en-US" altLang="ja-JP" sz="3400" dirty="0"/>
              <a:t> sleeping. </a:t>
            </a:r>
          </a:p>
          <a:p>
            <a:pPr algn="r">
              <a:buNone/>
            </a:pPr>
            <a:r>
              <a:rPr kumimoji="1" lang="en-US" altLang="ja-JP" sz="2800" dirty="0"/>
              <a:t>〔〜</a:t>
            </a:r>
            <a:r>
              <a:rPr kumimoji="1" lang="ja-JP" altLang="en-US" sz="2800" dirty="0"/>
              <a:t>していたにちがいない</a:t>
            </a:r>
            <a:r>
              <a:rPr kumimoji="1" lang="en-US" altLang="ja-JP" sz="2800" dirty="0"/>
              <a:t>〕</a:t>
            </a:r>
            <a:endParaRPr kumimoji="1" lang="ja-JP" altLang="en-US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C1442D-3AB6-4CBE-A045-54B33292CA21}"/>
              </a:ext>
            </a:extLst>
          </p:cNvPr>
          <p:cNvSpPr txBox="1"/>
          <p:nvPr/>
        </p:nvSpPr>
        <p:spPr>
          <a:xfrm>
            <a:off x="2451921" y="3712080"/>
            <a:ext cx="33776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dirty="0">
                <a:solidFill>
                  <a:srgbClr val="FF0000"/>
                </a:solidFill>
              </a:rPr>
              <a:t>must have been</a:t>
            </a:r>
            <a:endParaRPr kumimoji="1" lang="ja-JP" alt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xfrm>
            <a:off x="392400" y="2059200"/>
            <a:ext cx="8355600" cy="4500626"/>
          </a:xfrm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 lnSpcReduction="10000"/>
          </a:bodyPr>
          <a:lstStyle/>
          <a:p>
            <a:pPr marL="0" indent="-720000" algn="l">
              <a:lnSpc>
                <a:spcPct val="100000"/>
              </a:lnSpc>
              <a:buNone/>
            </a:pPr>
            <a:r>
              <a:rPr lang="en-US" altLang="ja-JP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</a:t>
            </a:r>
            <a:r>
              <a:rPr lang="en-US" altLang="ja-JP" sz="2800" dirty="0"/>
              <a:t>Look at the pictures and complete the sentences.</a:t>
            </a:r>
          </a:p>
          <a:p>
            <a:pPr marL="0" indent="-720000" algn="l">
              <a:buNone/>
            </a:pPr>
            <a:r>
              <a:rPr lang="en-US" altLang="ja-JP" sz="2800" dirty="0"/>
              <a:t>    Use the words below.    〔(1) → B.E. 11〕</a:t>
            </a:r>
          </a:p>
          <a:p>
            <a:pPr marL="0" indent="-720000" algn="r">
              <a:lnSpc>
                <a:spcPct val="100000"/>
              </a:lnSpc>
              <a:buNone/>
            </a:pPr>
            <a:r>
              <a:rPr lang="en-US" altLang="ja-JP" sz="2600" dirty="0"/>
              <a:t>*should, must, have to</a:t>
            </a:r>
            <a:r>
              <a:rPr lang="ja-JP" altLang="en-US" sz="2600" dirty="0"/>
              <a:t>を使ってみよう．</a:t>
            </a:r>
            <a:endParaRPr lang="en-US" altLang="ja-JP" sz="2600" dirty="0"/>
          </a:p>
          <a:p>
            <a:pPr marL="0" indent="-720000">
              <a:lnSpc>
                <a:spcPct val="100000"/>
              </a:lnSpc>
              <a:buNone/>
            </a:pPr>
            <a:endParaRPr lang="en-US" altLang="ja-JP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lnSpc>
                <a:spcPct val="100000"/>
              </a:lnSpc>
              <a:buNone/>
            </a:pP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lnSpc>
                <a:spcPct val="100000"/>
              </a:lnSpc>
              <a:buNone/>
            </a:pP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lnSpc>
                <a:spcPct val="100000"/>
              </a:lnSpc>
              <a:buNone/>
            </a:pP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514350">
              <a:lnSpc>
                <a:spcPct val="100000"/>
              </a:lnSpc>
              <a:buAutoNum type="arabicParenBoth"/>
            </a:pPr>
            <a:r>
              <a:rPr lang="en-US" altLang="ja-JP" sz="3200" dirty="0"/>
              <a:t> We </a:t>
            </a:r>
            <a:r>
              <a:rPr lang="en-US" altLang="ja-JP" sz="3200" u="sng" dirty="0"/>
              <a:t>                                               </a:t>
            </a:r>
            <a:r>
              <a:rPr lang="en-US" altLang="ja-JP" sz="3200" dirty="0"/>
              <a:t>.  </a:t>
            </a:r>
          </a:p>
          <a:p>
            <a:pPr marL="0" lvl="1">
              <a:lnSpc>
                <a:spcPct val="100000"/>
              </a:lnSpc>
              <a:buNone/>
            </a:pPr>
            <a:r>
              <a:rPr lang="en-US" altLang="ja-JP" sz="3200" dirty="0"/>
              <a:t>      The meeting will begin soon.</a:t>
            </a:r>
          </a:p>
          <a:p>
            <a:pPr marL="0" indent="-720000">
              <a:lnSpc>
                <a:spcPct val="100000"/>
              </a:lnSpc>
              <a:buNone/>
            </a:pP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720000">
              <a:lnSpc>
                <a:spcPct val="100000"/>
              </a:lnSpc>
              <a:buNone/>
            </a:pP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720000" algn="r">
              <a:lnSpc>
                <a:spcPct val="100000"/>
              </a:lnSpc>
              <a:buNone/>
            </a:pPr>
            <a:endParaRPr lang="en-US" altLang="ja-JP" sz="2800" dirty="0"/>
          </a:p>
          <a:p>
            <a:pPr algn="r"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A91D15-F989-4188-A44E-DDA56A69600A}"/>
              </a:ext>
            </a:extLst>
          </p:cNvPr>
          <p:cNvSpPr txBox="1"/>
          <p:nvPr/>
        </p:nvSpPr>
        <p:spPr>
          <a:xfrm>
            <a:off x="1734003" y="5263140"/>
            <a:ext cx="546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 </a:t>
            </a:r>
            <a:r>
              <a:rPr kumimoji="1" lang="en-US" altLang="ja-JP" sz="3200" dirty="0">
                <a:solidFill>
                  <a:srgbClr val="FF0000"/>
                </a:solidFill>
              </a:rPr>
              <a:t>must[have to, should] hurry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03B78A-A0EB-4168-98B4-029AD7115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43" y="3398098"/>
            <a:ext cx="2267712" cy="19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xfrm>
            <a:off x="392400" y="2059199"/>
            <a:ext cx="8355600" cy="4580139"/>
          </a:xfrm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 fontScale="92500"/>
          </a:bodyPr>
          <a:lstStyle/>
          <a:p>
            <a:pPr marL="0" indent="-720000" algn="l">
              <a:lnSpc>
                <a:spcPct val="100000"/>
              </a:lnSpc>
              <a:buNone/>
            </a:pPr>
            <a:r>
              <a:rPr lang="en-US" altLang="ja-JP" sz="3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</a:t>
            </a:r>
            <a:r>
              <a:rPr lang="en-US" altLang="ja-JP" sz="3000" dirty="0"/>
              <a:t>Look at the pictures and complete the sentences.</a:t>
            </a:r>
          </a:p>
          <a:p>
            <a:pPr marL="0" indent="-720000" algn="l">
              <a:lnSpc>
                <a:spcPct val="80000"/>
              </a:lnSpc>
              <a:buNone/>
            </a:pPr>
            <a:r>
              <a:rPr lang="en-US" altLang="ja-JP" sz="3000" dirty="0"/>
              <a:t>    Use the words below.    〔(2) → B.E. 11〕</a:t>
            </a:r>
          </a:p>
          <a:p>
            <a:pPr marL="0" indent="-720000" algn="r">
              <a:lnSpc>
                <a:spcPct val="100000"/>
              </a:lnSpc>
              <a:buNone/>
            </a:pPr>
            <a:r>
              <a:rPr lang="en-US" altLang="ja-JP" sz="2800" dirty="0"/>
              <a:t>*should, must, have to</a:t>
            </a:r>
            <a:r>
              <a:rPr lang="ja-JP" altLang="en-US" sz="2800" dirty="0"/>
              <a:t>を使ってみよう．</a:t>
            </a:r>
            <a:endParaRPr lang="en-US" altLang="ja-JP" sz="2800" dirty="0"/>
          </a:p>
          <a:p>
            <a:pPr marL="0" indent="-720000">
              <a:lnSpc>
                <a:spcPct val="100000"/>
              </a:lnSpc>
              <a:buNone/>
            </a:pPr>
            <a:endParaRPr lang="en-US" altLang="ja-JP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720000">
              <a:lnSpc>
                <a:spcPct val="100000"/>
              </a:lnSpc>
              <a:buNone/>
            </a:pPr>
            <a:endParaRPr lang="en-US" altLang="ja-JP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720000">
              <a:lnSpc>
                <a:spcPct val="100000"/>
              </a:lnSpc>
              <a:buNone/>
            </a:pPr>
            <a:endParaRPr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720000">
              <a:lnSpc>
                <a:spcPct val="100000"/>
              </a:lnSpc>
              <a:buNone/>
            </a:pPr>
            <a:endParaRPr lang="en-US" altLang="ja-JP" sz="2800" dirty="0"/>
          </a:p>
          <a:p>
            <a:pPr marL="0" indent="-720000">
              <a:lnSpc>
                <a:spcPct val="100000"/>
              </a:lnSpc>
              <a:buNone/>
            </a:pPr>
            <a:r>
              <a:rPr lang="en-US" altLang="ja-JP" dirty="0"/>
              <a:t>(2) You</a:t>
            </a:r>
            <a:r>
              <a:rPr lang="ja-JP" altLang="en-US" dirty="0"/>
              <a:t> </a:t>
            </a:r>
            <a:r>
              <a:rPr lang="en-US" altLang="ja-JP" u="sng" dirty="0"/>
              <a:t>                                         </a:t>
            </a:r>
            <a:r>
              <a:rPr lang="en-US" altLang="ja-JP" dirty="0"/>
              <a:t> the museum</a:t>
            </a:r>
          </a:p>
          <a:p>
            <a:pPr marL="0" indent="-720000">
              <a:lnSpc>
                <a:spcPct val="100000"/>
              </a:lnSpc>
              <a:buNone/>
            </a:pPr>
            <a:r>
              <a:rPr lang="en-US" altLang="ja-JP" dirty="0"/>
              <a:t>     exhibits.</a:t>
            </a:r>
          </a:p>
          <a:p>
            <a:pPr marL="0" indent="-720000">
              <a:lnSpc>
                <a:spcPct val="100000"/>
              </a:lnSpc>
              <a:buNone/>
            </a:pP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720000" algn="r">
              <a:lnSpc>
                <a:spcPct val="100000"/>
              </a:lnSpc>
              <a:buNone/>
            </a:pPr>
            <a:endParaRPr lang="en-US" altLang="ja-JP" sz="2800" dirty="0"/>
          </a:p>
          <a:p>
            <a:pPr algn="r"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A52284-3E49-4B39-9A45-0EF2CE320E6D}"/>
              </a:ext>
            </a:extLst>
          </p:cNvPr>
          <p:cNvSpPr txBox="1"/>
          <p:nvPr/>
        </p:nvSpPr>
        <p:spPr>
          <a:xfrm>
            <a:off x="1884242" y="5291506"/>
            <a:ext cx="4344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>
                <a:solidFill>
                  <a:srgbClr val="FF0000"/>
                </a:solidFill>
              </a:rPr>
              <a:t>mustn’t[shouldn’t] touch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BBB33E-D585-41B1-8EFA-A7CE96DB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70" y="3402496"/>
            <a:ext cx="2365239" cy="20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 fontScale="92500" lnSpcReduction="20000"/>
          </a:bodyPr>
          <a:lstStyle/>
          <a:p>
            <a:pPr marL="0" indent="-720000" algn="l">
              <a:lnSpc>
                <a:spcPct val="100000"/>
              </a:lnSpc>
              <a:buNone/>
            </a:pPr>
            <a:r>
              <a:rPr lang="en-US" altLang="ja-JP" sz="3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</a:t>
            </a:r>
            <a:r>
              <a:rPr lang="en-US" altLang="ja-JP" sz="3000" dirty="0"/>
              <a:t>Look at the pictures and complete the sentences.</a:t>
            </a:r>
          </a:p>
          <a:p>
            <a:pPr marL="0" indent="-720000" algn="l">
              <a:lnSpc>
                <a:spcPct val="100000"/>
              </a:lnSpc>
              <a:buNone/>
            </a:pPr>
            <a:r>
              <a:rPr lang="en-US" altLang="ja-JP" sz="3000" dirty="0"/>
              <a:t>    Use the words below.  〔(3) → B.E. 12〕</a:t>
            </a:r>
          </a:p>
          <a:p>
            <a:pPr marL="0" indent="-720000" algn="r">
              <a:lnSpc>
                <a:spcPct val="100000"/>
              </a:lnSpc>
              <a:buNone/>
            </a:pPr>
            <a:r>
              <a:rPr lang="en-US" altLang="ja-JP" sz="2400" dirty="0"/>
              <a:t>*〈may[must, should]+have+</a:t>
            </a:r>
            <a:r>
              <a:rPr lang="ja-JP" altLang="en-US" sz="2400" dirty="0"/>
              <a:t>過去分詞</a:t>
            </a:r>
            <a:r>
              <a:rPr lang="en-US" altLang="ja-JP" sz="2400" dirty="0"/>
              <a:t>〉</a:t>
            </a:r>
            <a:r>
              <a:rPr lang="ja-JP" altLang="en-US" sz="2400" dirty="0"/>
              <a:t>を使ってみよう．</a:t>
            </a:r>
          </a:p>
          <a:p>
            <a:pPr marL="0" indent="-720000" algn="l">
              <a:lnSpc>
                <a:spcPct val="100000"/>
              </a:lnSpc>
              <a:buNone/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r>
              <a:rPr lang="en-US" altLang="ja-JP" sz="3500" dirty="0"/>
              <a:t>(3) Bob hasn’t arrived yet.  	 </a:t>
            </a:r>
          </a:p>
          <a:p>
            <a:pPr>
              <a:buNone/>
              <a:tabLst>
                <a:tab pos="444500" algn="l"/>
                <a:tab pos="1427163" algn="l"/>
              </a:tabLst>
            </a:pPr>
            <a:r>
              <a:rPr lang="en-US" altLang="ja-JP" sz="3500" dirty="0"/>
              <a:t>     </a:t>
            </a:r>
            <a:r>
              <a:rPr lang="en-US" altLang="ja-JP" sz="3500" u="sng" dirty="0"/>
              <a:t>                                              </a:t>
            </a:r>
            <a:r>
              <a:rPr lang="en-US" altLang="ja-JP" sz="3500" dirty="0"/>
              <a:t> the bus.</a:t>
            </a:r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0DB390-B9BD-4C86-91B3-2BCD486F6139}"/>
              </a:ext>
            </a:extLst>
          </p:cNvPr>
          <p:cNvSpPr txBox="1"/>
          <p:nvPr/>
        </p:nvSpPr>
        <p:spPr>
          <a:xfrm>
            <a:off x="1175142" y="5497516"/>
            <a:ext cx="529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He may[must] have missed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410DED-D317-4E7E-9FB0-742D4DFEB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75" y="3275968"/>
            <a:ext cx="2137877" cy="19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xfrm>
            <a:off x="392400" y="2059200"/>
            <a:ext cx="8355600" cy="4527130"/>
          </a:xfrm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 fontScale="92500" lnSpcReduction="10000"/>
          </a:bodyPr>
          <a:lstStyle/>
          <a:p>
            <a:pPr marL="0" indent="-720000" algn="l">
              <a:lnSpc>
                <a:spcPct val="100000"/>
              </a:lnSpc>
              <a:buNone/>
            </a:pPr>
            <a:r>
              <a:rPr lang="en-US" altLang="ja-JP" sz="3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</a:t>
            </a:r>
            <a:r>
              <a:rPr lang="en-US" altLang="ja-JP" sz="3000" dirty="0"/>
              <a:t>Look at the pictures and complete the sentences.</a:t>
            </a:r>
          </a:p>
          <a:p>
            <a:pPr marL="0" indent="-720000" algn="l">
              <a:buNone/>
            </a:pPr>
            <a:r>
              <a:rPr lang="en-US" altLang="ja-JP" sz="3000" dirty="0"/>
              <a:t>    Use the words below.  〔(4) → B.E. 12〕</a:t>
            </a:r>
          </a:p>
          <a:p>
            <a:pPr marL="0" indent="-720000" algn="r">
              <a:lnSpc>
                <a:spcPct val="100000"/>
              </a:lnSpc>
              <a:buNone/>
            </a:pPr>
            <a:r>
              <a:rPr lang="en-US" altLang="ja-JP" sz="2400" dirty="0"/>
              <a:t>*〈may[must, should]+have+</a:t>
            </a:r>
            <a:r>
              <a:rPr lang="ja-JP" altLang="en-US" sz="2400" dirty="0"/>
              <a:t>過去分詞</a:t>
            </a:r>
            <a:r>
              <a:rPr lang="en-US" altLang="ja-JP" sz="2400" dirty="0"/>
              <a:t>〉</a:t>
            </a:r>
            <a:r>
              <a:rPr lang="ja-JP" altLang="en-US" sz="2400" dirty="0"/>
              <a:t>を使ってみよう．</a:t>
            </a:r>
          </a:p>
          <a:p>
            <a:pPr marL="0" indent="-720000" algn="l">
              <a:lnSpc>
                <a:spcPct val="100000"/>
              </a:lnSpc>
              <a:buNone/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r>
              <a:rPr lang="en-US" altLang="ja-JP" dirty="0"/>
              <a:t>(4)  </a:t>
            </a:r>
            <a:r>
              <a:rPr lang="en-US" altLang="ja-JP" u="sng" dirty="0"/>
              <a:t>                                                     </a:t>
            </a:r>
            <a:r>
              <a:rPr lang="en-US" altLang="ja-JP" dirty="0"/>
              <a:t> more</a:t>
            </a:r>
          </a:p>
          <a:p>
            <a:pPr>
              <a:buNone/>
              <a:tabLst>
                <a:tab pos="444500" algn="l"/>
                <a:tab pos="1427163" algn="l"/>
              </a:tabLst>
            </a:pPr>
            <a:r>
              <a:rPr lang="en-US" altLang="ja-JP" dirty="0"/>
              <a:t>      before the concert.</a:t>
            </a:r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AAEA90-6C46-4300-82C0-CBFA2701202D}"/>
              </a:ext>
            </a:extLst>
          </p:cNvPr>
          <p:cNvSpPr txBox="1"/>
          <p:nvPr/>
        </p:nvSpPr>
        <p:spPr>
          <a:xfrm>
            <a:off x="1333409" y="5374863"/>
            <a:ext cx="6037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>
                <a:solidFill>
                  <a:srgbClr val="FF0000"/>
                </a:solidFill>
              </a:rPr>
              <a:t>I[The girl] should have practiced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5248664-D504-4211-9001-35874E62E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00" y="3389244"/>
            <a:ext cx="2295252" cy="20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altLang="ja-JP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 Express yourself!</a:t>
            </a:r>
          </a:p>
          <a:p>
            <a:pPr marL="0" indent="0" algn="l">
              <a:buNone/>
            </a:pPr>
            <a:endParaRPr lang="en-US" altLang="ja-JP" sz="28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altLang="ja-JP" sz="2800" dirty="0"/>
              <a:t>▶ Tell what happened and give your conclusion.</a:t>
            </a:r>
          </a:p>
          <a:p>
            <a:pPr marL="0" indent="0" algn="l">
              <a:buNone/>
            </a:pPr>
            <a:endParaRPr lang="en-US" altLang="ja-JP" sz="2800" dirty="0"/>
          </a:p>
          <a:p>
            <a:pPr marL="0" indent="0" algn="l">
              <a:buNone/>
            </a:pPr>
            <a:r>
              <a:rPr lang="en-US" altLang="ja-JP" sz="2800" dirty="0"/>
              <a:t>Ex.) John said he wanted to read the magazine, so</a:t>
            </a:r>
          </a:p>
          <a:p>
            <a:pPr marL="0" indent="0" algn="l">
              <a:buNone/>
            </a:pPr>
            <a:r>
              <a:rPr lang="en-US" altLang="ja-JP" sz="2800" dirty="0"/>
              <a:t>       he </a:t>
            </a:r>
            <a:r>
              <a:rPr lang="en-US" altLang="ja-JP" sz="2800" i="1" dirty="0"/>
              <a:t>may have bought </a:t>
            </a:r>
            <a:r>
              <a:rPr lang="en-US" altLang="ja-JP" sz="2800" dirty="0"/>
              <a:t>a copy. </a:t>
            </a:r>
          </a:p>
          <a:p>
            <a:pPr marL="0" indent="0" algn="l">
              <a:buNone/>
            </a:pPr>
            <a:r>
              <a:rPr lang="en-US" altLang="ja-JP" sz="2800" dirty="0"/>
              <a:t>       She had walked about five kilometers, so she </a:t>
            </a:r>
            <a:r>
              <a:rPr lang="en-US" altLang="ja-JP" sz="2800" i="1" dirty="0"/>
              <a:t>must </a:t>
            </a:r>
          </a:p>
          <a:p>
            <a:pPr marL="0" indent="0" algn="l">
              <a:buNone/>
            </a:pPr>
            <a:r>
              <a:rPr lang="en-US" altLang="ja-JP" sz="2800" i="1" dirty="0"/>
              <a:t>       have been</a:t>
            </a:r>
            <a:r>
              <a:rPr lang="en-US" altLang="ja-JP" sz="2800" dirty="0"/>
              <a:t> very tired. </a:t>
            </a:r>
          </a:p>
          <a:p>
            <a:pPr marL="0" indent="0" algn="l">
              <a:buNone/>
            </a:pPr>
            <a:r>
              <a:rPr lang="en-US" altLang="ja-JP" sz="2800" dirty="0"/>
              <a:t>       I had a very bad score on the exam. I </a:t>
            </a:r>
            <a:r>
              <a:rPr lang="en-US" altLang="ja-JP" sz="2800" i="1" dirty="0"/>
              <a:t>should have</a:t>
            </a:r>
          </a:p>
          <a:p>
            <a:pPr marL="0" indent="0" algn="l">
              <a:buNone/>
            </a:pPr>
            <a:r>
              <a:rPr lang="en-US" altLang="ja-JP" sz="2800" i="1" dirty="0"/>
              <a:t>       studied</a:t>
            </a:r>
            <a:r>
              <a:rPr lang="en-US" altLang="ja-JP" sz="2800" dirty="0"/>
              <a:t> harder.</a:t>
            </a:r>
          </a:p>
          <a:p>
            <a:pPr marL="0" indent="0" algn="l">
              <a:buNone/>
            </a:pPr>
            <a:endParaRPr lang="en-US" altLang="ja-JP" sz="28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altLang="ja-JP" sz="2800" dirty="0"/>
          </a:p>
          <a:p>
            <a:pPr algn="l"/>
            <a:endParaRPr lang="en-US" altLang="ja-JP" sz="2800" dirty="0"/>
          </a:p>
          <a:p>
            <a:pPr algn="r"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09888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/>
          </a:bodyPr>
          <a:lstStyle/>
          <a:p>
            <a:pPr algn="l"/>
            <a:endParaRPr lang="en-US" altLang="ja-JP" sz="4000" dirty="0">
              <a:solidFill>
                <a:schemeClr val="accent6"/>
              </a:solidFill>
            </a:endParaRPr>
          </a:p>
          <a:p>
            <a:pPr marL="0" indent="0" algn="l">
              <a:lnSpc>
                <a:spcPct val="150000"/>
              </a:lnSpc>
              <a:buNone/>
              <a:tabLst>
                <a:tab pos="444500" algn="l"/>
                <a:tab pos="1257300" algn="l"/>
              </a:tabLst>
            </a:pPr>
            <a:r>
              <a:rPr lang="en-US" altLang="ja-JP" sz="2800" b="1" dirty="0">
                <a:solidFill>
                  <a:srgbClr val="000066"/>
                </a:solidFill>
              </a:rPr>
              <a:t>1</a:t>
            </a:r>
            <a:r>
              <a:rPr lang="ja-JP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2800" b="1" dirty="0">
                <a:solidFill>
                  <a:srgbClr val="000066"/>
                </a:solidFill>
              </a:rPr>
              <a:t>Listen to the dialog between Lily and Takumi. </a:t>
            </a:r>
            <a:r>
              <a:rPr lang="ja-JP" altLang="en-US" sz="2800" b="1" dirty="0">
                <a:solidFill>
                  <a:srgbClr val="000066"/>
                </a:solidFill>
              </a:rPr>
              <a:t>　</a:t>
            </a:r>
            <a:endParaRPr lang="en-US" altLang="ja-JP" sz="2800" b="1" dirty="0">
              <a:solidFill>
                <a:srgbClr val="000066"/>
              </a:solidFill>
            </a:endParaRPr>
          </a:p>
          <a:p>
            <a:pPr marL="0" indent="0" algn="l">
              <a:lnSpc>
                <a:spcPct val="150000"/>
              </a:lnSpc>
              <a:buNone/>
              <a:tabLst>
                <a:tab pos="444500" algn="l"/>
                <a:tab pos="1257300" algn="l"/>
              </a:tabLst>
            </a:pPr>
            <a:r>
              <a:rPr lang="en-US" altLang="ja-JP" sz="2800" b="1" dirty="0">
                <a:solidFill>
                  <a:srgbClr val="000066"/>
                </a:solidFill>
              </a:rPr>
              <a:t>    Write down some key words. </a:t>
            </a:r>
          </a:p>
          <a:p>
            <a:pPr algn="l"/>
            <a:endParaRPr lang="en-US" altLang="ja-JP" sz="2800" dirty="0"/>
          </a:p>
          <a:p>
            <a:pPr algn="l"/>
            <a:endParaRPr lang="en-US" altLang="ja-JP" sz="2800" dirty="0"/>
          </a:p>
          <a:p>
            <a:pPr algn="r"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  <p:pic>
        <p:nvPicPr>
          <p:cNvPr id="4" name="Lesson 9_I&amp;P">
            <a:hlinkClick r:id="" action="ppaction://media"/>
            <a:extLst>
              <a:ext uri="{FF2B5EF4-FFF2-40B4-BE49-F238E27FC236}">
                <a16:creationId xmlns:a16="http://schemas.microsoft.com/office/drawing/2014/main" id="{E59A0236-FB7C-4570-BEBF-0EADE2316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3200" y="23242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xfrm>
            <a:off x="392400" y="2059199"/>
            <a:ext cx="8355600" cy="4580139"/>
          </a:xfrm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 fontScale="92500"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2700" b="1" dirty="0">
                <a:solidFill>
                  <a:srgbClr val="000066"/>
                </a:solidFill>
              </a:rPr>
              <a:t>2 </a:t>
            </a:r>
            <a:r>
              <a:rPr lang="ja-JP" altLang="en-US" sz="2700" b="1" dirty="0">
                <a:solidFill>
                  <a:srgbClr val="000066"/>
                </a:solidFill>
              </a:rPr>
              <a:t> </a:t>
            </a:r>
            <a:r>
              <a:rPr lang="en-US" altLang="ja-JP" sz="2700" b="1" dirty="0">
                <a:solidFill>
                  <a:srgbClr val="000066"/>
                </a:solidFill>
              </a:rPr>
              <a:t>Work in pairs.  Refer to 1 and reproduce the dialog.</a:t>
            </a:r>
            <a:endParaRPr lang="en-US" altLang="ja-JP" sz="2700" dirty="0"/>
          </a:p>
          <a:p>
            <a:pPr algn="l">
              <a:buNone/>
            </a:pPr>
            <a:r>
              <a:rPr lang="en-US" altLang="ja-JP" sz="3100" dirty="0"/>
              <a:t>Lily:  </a:t>
            </a:r>
            <a:r>
              <a:rPr lang="en-US" altLang="ja-JP" sz="3100" u="sng" dirty="0"/>
              <a:t>                                  </a:t>
            </a:r>
            <a:r>
              <a:rPr lang="en-US" altLang="ja-JP" sz="3100" dirty="0"/>
              <a:t> to Ueno Zoo?</a:t>
            </a:r>
          </a:p>
          <a:p>
            <a:pPr algn="l">
              <a:buNone/>
            </a:pPr>
            <a:r>
              <a:rPr lang="en-US" altLang="ja-JP" sz="3100" dirty="0"/>
              <a:t>Takumi: No, </a:t>
            </a:r>
            <a:r>
              <a:rPr lang="en-US" altLang="ja-JP" sz="3100" u="sng" dirty="0"/>
              <a:t>                           </a:t>
            </a:r>
            <a:r>
              <a:rPr lang="en-US" altLang="ja-JP" sz="3100" dirty="0"/>
              <a:t> there.</a:t>
            </a:r>
          </a:p>
          <a:p>
            <a:pPr algn="l">
              <a:buNone/>
            </a:pPr>
            <a:r>
              <a:rPr lang="en-US" altLang="ja-JP" sz="3100" dirty="0"/>
              <a:t>L: It’s great.  You </a:t>
            </a:r>
            <a:r>
              <a:rPr lang="en-US" altLang="ja-JP" sz="3100" u="sng" dirty="0"/>
              <a:t>                                    </a:t>
            </a:r>
            <a:r>
              <a:rPr lang="en-US" altLang="ja-JP" sz="3100" dirty="0"/>
              <a:t>.</a:t>
            </a:r>
          </a:p>
          <a:p>
            <a:pPr algn="l">
              <a:buNone/>
            </a:pPr>
            <a:r>
              <a:rPr lang="en-US" altLang="ja-JP" sz="3100" dirty="0"/>
              <a:t>T: </a:t>
            </a:r>
            <a:r>
              <a:rPr lang="en-US" altLang="ja-JP" sz="3100" u="sng" dirty="0"/>
              <a:t>                                      </a:t>
            </a:r>
            <a:r>
              <a:rPr lang="en-US" altLang="ja-JP" sz="3100" dirty="0"/>
              <a:t> in the zoo do you like</a:t>
            </a:r>
          </a:p>
          <a:p>
            <a:pPr algn="l">
              <a:buNone/>
            </a:pPr>
            <a:r>
              <a:rPr lang="en-US" altLang="ja-JP" sz="3100" dirty="0"/>
              <a:t>    best?</a:t>
            </a:r>
          </a:p>
          <a:p>
            <a:pPr algn="l">
              <a:buNone/>
            </a:pPr>
            <a:r>
              <a:rPr lang="en-US" altLang="ja-JP" sz="3100" dirty="0"/>
              <a:t>L: I love the pandas.  You </a:t>
            </a:r>
            <a:r>
              <a:rPr lang="en-US" altLang="ja-JP" sz="3100" u="sng" dirty="0"/>
              <a:t>                          </a:t>
            </a:r>
            <a:r>
              <a:rPr lang="en-US" altLang="ja-JP" sz="3100" dirty="0"/>
              <a:t>. </a:t>
            </a:r>
          </a:p>
          <a:p>
            <a:pPr algn="l">
              <a:buNone/>
            </a:pPr>
            <a:r>
              <a:rPr lang="en-US" altLang="ja-JP" sz="3100" dirty="0"/>
              <a:t>    They are so cute.</a:t>
            </a:r>
          </a:p>
          <a:p>
            <a:pPr algn="l">
              <a:buNone/>
            </a:pPr>
            <a:r>
              <a:rPr lang="en-US" altLang="ja-JP" sz="3100" dirty="0"/>
              <a:t>T: Pandas?  I’ve always </a:t>
            </a:r>
            <a:r>
              <a:rPr lang="en-US" altLang="ja-JP" sz="3100" u="sng" dirty="0"/>
              <a:t>                                     </a:t>
            </a:r>
            <a:r>
              <a:rPr lang="en-US" altLang="ja-JP" sz="3100" dirty="0"/>
              <a:t> !</a:t>
            </a:r>
          </a:p>
          <a:p>
            <a:pPr algn="l">
              <a:buNone/>
            </a:pPr>
            <a:endParaRPr lang="en-US" altLang="ja-JP" sz="2800" dirty="0"/>
          </a:p>
          <a:p>
            <a:pPr algn="r"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F2001-0625-477A-B9D8-E881BD08008E}"/>
              </a:ext>
            </a:extLst>
          </p:cNvPr>
          <p:cNvSpPr txBox="1"/>
          <p:nvPr/>
        </p:nvSpPr>
        <p:spPr>
          <a:xfrm>
            <a:off x="1490840" y="2479357"/>
            <a:ext cx="38214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900" dirty="0">
                <a:solidFill>
                  <a:srgbClr val="FF0000"/>
                </a:solidFill>
              </a:rPr>
              <a:t>Have you ever been</a:t>
            </a:r>
            <a:endParaRPr kumimoji="1" lang="ja-JP" altLang="en-US" sz="29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AB71A2-82D4-4C90-9AEA-7DBCE5EBEC3C}"/>
              </a:ext>
            </a:extLst>
          </p:cNvPr>
          <p:cNvSpPr txBox="1"/>
          <p:nvPr/>
        </p:nvSpPr>
        <p:spPr>
          <a:xfrm>
            <a:off x="4918256" y="5025570"/>
            <a:ext cx="26547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900" dirty="0">
                <a:solidFill>
                  <a:srgbClr val="FF0000"/>
                </a:solidFill>
              </a:rPr>
              <a:t>must see them</a:t>
            </a:r>
            <a:endParaRPr kumimoji="1" lang="ja-JP" altLang="en-US" sz="29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7DBDEE-C504-4E6C-9689-39F3152B6235}"/>
              </a:ext>
            </a:extLst>
          </p:cNvPr>
          <p:cNvSpPr txBox="1"/>
          <p:nvPr/>
        </p:nvSpPr>
        <p:spPr>
          <a:xfrm>
            <a:off x="4570200" y="6010933"/>
            <a:ext cx="40211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900" dirty="0">
                <a:solidFill>
                  <a:srgbClr val="FF0000"/>
                </a:solidFill>
              </a:rPr>
              <a:t>wanted to see a panda</a:t>
            </a:r>
            <a:endParaRPr kumimoji="1" lang="ja-JP" altLang="en-US" sz="29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54E966-AB1F-42C9-9A27-545E909A2650}"/>
              </a:ext>
            </a:extLst>
          </p:cNvPr>
          <p:cNvSpPr txBox="1"/>
          <p:nvPr/>
        </p:nvSpPr>
        <p:spPr>
          <a:xfrm>
            <a:off x="2745060" y="3042999"/>
            <a:ext cx="32346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900" dirty="0">
                <a:solidFill>
                  <a:srgbClr val="FF0000"/>
                </a:solidFill>
              </a:rPr>
              <a:t>I’ve never been</a:t>
            </a:r>
            <a:endParaRPr kumimoji="1" lang="ja-JP" altLang="en-US" sz="29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C4B862-C33C-4BF1-8DF0-7D58E1ACB591}"/>
              </a:ext>
            </a:extLst>
          </p:cNvPr>
          <p:cNvSpPr txBox="1"/>
          <p:nvPr/>
        </p:nvSpPr>
        <p:spPr>
          <a:xfrm>
            <a:off x="3567411" y="3476800"/>
            <a:ext cx="381056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900" dirty="0">
                <a:solidFill>
                  <a:srgbClr val="FF0000"/>
                </a:solidFill>
              </a:rPr>
              <a:t>should go sometime</a:t>
            </a:r>
            <a:endParaRPr kumimoji="1" lang="ja-JP" altLang="en-US" sz="29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4539DF-678B-484E-8D0B-1C1CD5FF6583}"/>
              </a:ext>
            </a:extLst>
          </p:cNvPr>
          <p:cNvSpPr txBox="1"/>
          <p:nvPr/>
        </p:nvSpPr>
        <p:spPr>
          <a:xfrm>
            <a:off x="1162702" y="4041770"/>
            <a:ext cx="38105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900" dirty="0">
                <a:solidFill>
                  <a:srgbClr val="FF0000"/>
                </a:solidFill>
              </a:rPr>
              <a:t>Which of the animals</a:t>
            </a:r>
            <a:endParaRPr kumimoji="1" lang="ja-JP" altLang="en-US" sz="2900" dirty="0">
              <a:solidFill>
                <a:srgbClr val="FF0000"/>
              </a:solidFill>
            </a:endParaRPr>
          </a:p>
        </p:txBody>
      </p:sp>
      <p:pic>
        <p:nvPicPr>
          <p:cNvPr id="4" name="Lesson 9_I&amp;P">
            <a:hlinkClick r:id="" action="ppaction://media"/>
            <a:extLst>
              <a:ext uri="{FF2B5EF4-FFF2-40B4-BE49-F238E27FC236}">
                <a16:creationId xmlns:a16="http://schemas.microsoft.com/office/drawing/2014/main" id="{97EE9919-B40C-4DAB-8A79-7960BBB32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3200" y="1635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ja-JP" sz="2800" b="1" dirty="0">
                <a:solidFill>
                  <a:srgbClr val="000066"/>
                </a:solidFill>
              </a:rPr>
              <a:t>3 Work in groups.</a:t>
            </a:r>
          </a:p>
          <a:p>
            <a:pPr marL="0" indent="0" algn="l">
              <a:buNone/>
            </a:pPr>
            <a:endParaRPr lang="en-US" altLang="ja-JP" sz="2800" b="1" dirty="0">
              <a:solidFill>
                <a:srgbClr val="000066"/>
              </a:solidFill>
            </a:endParaRPr>
          </a:p>
          <a:p>
            <a:pPr marL="0" indent="0" algn="l">
              <a:buNone/>
            </a:pPr>
            <a:r>
              <a:rPr lang="en-US" altLang="ja-JP" sz="2800" b="1" dirty="0">
                <a:solidFill>
                  <a:srgbClr val="000066"/>
                </a:solidFill>
              </a:rPr>
              <a:t>a  </a:t>
            </a:r>
            <a:r>
              <a:rPr lang="en-US" altLang="ja-JP" sz="2800" dirty="0"/>
              <a:t>Students A and B will make a dialog of their own</a:t>
            </a:r>
          </a:p>
          <a:p>
            <a:pPr marL="0" indent="0" algn="l">
              <a:buNone/>
            </a:pPr>
            <a:r>
              <a:rPr lang="ja-JP" altLang="en-US" sz="2800" dirty="0"/>
              <a:t>　</a:t>
            </a:r>
            <a:r>
              <a:rPr lang="en-US" altLang="ja-JP" sz="2800" dirty="0"/>
              <a:t> similar to the one in 2 and present it to students</a:t>
            </a:r>
          </a:p>
          <a:p>
            <a:pPr marL="0" indent="0" algn="l">
              <a:buNone/>
            </a:pPr>
            <a:r>
              <a:rPr lang="ja-JP" altLang="en-US" sz="2800" dirty="0"/>
              <a:t>　</a:t>
            </a:r>
            <a:r>
              <a:rPr lang="en-US" altLang="ja-JP" sz="2800" dirty="0"/>
              <a:t> C and D.</a:t>
            </a:r>
          </a:p>
          <a:p>
            <a:pPr marL="0" indent="0" algn="l">
              <a:buNone/>
            </a:pPr>
            <a:endParaRPr lang="en-US" altLang="ja-JP" sz="2800" b="1" dirty="0">
              <a:solidFill>
                <a:srgbClr val="000066"/>
              </a:solidFill>
            </a:endParaRPr>
          </a:p>
          <a:p>
            <a:pPr marL="0" indent="0" algn="l">
              <a:buNone/>
            </a:pPr>
            <a:r>
              <a:rPr lang="en-US" altLang="ja-JP" sz="2800" b="1" dirty="0">
                <a:solidFill>
                  <a:srgbClr val="000066"/>
                </a:solidFill>
              </a:rPr>
              <a:t>b  </a:t>
            </a:r>
            <a:r>
              <a:rPr lang="en-US" altLang="ja-JP" sz="2800" dirty="0"/>
              <a:t>C and D will ask questions or make comments</a:t>
            </a:r>
          </a:p>
          <a:p>
            <a:pPr marL="0" indent="0" algn="l">
              <a:buNone/>
            </a:pPr>
            <a:r>
              <a:rPr lang="ja-JP" altLang="en-US" sz="2800" dirty="0"/>
              <a:t>　　</a:t>
            </a:r>
            <a:r>
              <a:rPr lang="en-US" altLang="ja-JP" sz="2800" dirty="0"/>
              <a:t>about the dialog.</a:t>
            </a:r>
            <a:r>
              <a:rPr lang="ja-JP" altLang="en-US" sz="2800"/>
              <a:t>　</a:t>
            </a:r>
            <a:r>
              <a:rPr lang="en-US" altLang="ja-JP" sz="2800"/>
              <a:t>(</a:t>
            </a:r>
            <a:r>
              <a:rPr lang="en-US" altLang="ja-JP" sz="2800" dirty="0"/>
              <a:t>Then switch roles.)</a:t>
            </a:r>
          </a:p>
          <a:p>
            <a:pPr marL="0" indent="0" algn="l">
              <a:buNone/>
            </a:pPr>
            <a:endParaRPr lang="en-US" altLang="ja-JP" sz="2800" dirty="0"/>
          </a:p>
          <a:p>
            <a:pPr marL="0" indent="0" algn="l">
              <a:buNone/>
            </a:pPr>
            <a:endParaRPr lang="en-US" altLang="ja-JP" sz="1600" b="1" dirty="0">
              <a:solidFill>
                <a:srgbClr val="000066"/>
              </a:solidFill>
            </a:endParaRPr>
          </a:p>
          <a:p>
            <a:pPr algn="l"/>
            <a:endParaRPr lang="en-US" altLang="ja-JP" sz="2800" dirty="0"/>
          </a:p>
          <a:p>
            <a:pPr algn="l"/>
            <a:endParaRPr lang="en-US" altLang="ja-JP" sz="2800" dirty="0"/>
          </a:p>
          <a:p>
            <a:pPr algn="r"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99689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noFill/>
          <a:ln w="28575">
            <a:noFill/>
          </a:ln>
          <a:effectLst>
            <a:softEdge rad="38100"/>
          </a:effectLst>
        </p:spPr>
        <p:txBody>
          <a:bodyPr>
            <a:normAutofit/>
          </a:bodyPr>
          <a:lstStyle/>
          <a:p>
            <a:pPr algn="l">
              <a:tabLst>
                <a:tab pos="444500" algn="l"/>
                <a:tab pos="1427163" algn="l"/>
              </a:tabLst>
            </a:pPr>
            <a:endParaRPr lang="en-US" altLang="ja-JP" sz="4000" dirty="0">
              <a:solidFill>
                <a:schemeClr val="accent6"/>
              </a:solidFill>
            </a:endParaRPr>
          </a:p>
          <a:p>
            <a:pPr algn="l">
              <a:lnSpc>
                <a:spcPct val="150000"/>
              </a:lnSpc>
              <a:buNone/>
              <a:tabLst>
                <a:tab pos="444500" algn="l"/>
                <a:tab pos="1427163" algn="l"/>
              </a:tabLst>
            </a:pPr>
            <a:r>
              <a:rPr lang="ja-JP" altLang="en-US" sz="2800" dirty="0"/>
              <a:t>「～するとよい，～すべきである」は</a:t>
            </a:r>
            <a:r>
              <a:rPr lang="en-US" altLang="ja-JP" sz="2800" b="1" dirty="0"/>
              <a:t>should</a:t>
            </a:r>
            <a:r>
              <a:rPr lang="ja-JP" altLang="en-US" sz="2800" dirty="0"/>
              <a:t>を，「～しなければならない」は</a:t>
            </a:r>
            <a:r>
              <a:rPr lang="en-US" altLang="ja-JP" sz="2800" b="1" dirty="0"/>
              <a:t>must</a:t>
            </a:r>
            <a:r>
              <a:rPr lang="ja-JP" altLang="en-US" sz="2800" dirty="0"/>
              <a:t>を用いて表します．</a:t>
            </a:r>
            <a:endParaRPr lang="en-US" altLang="ja-JP" sz="2800" dirty="0"/>
          </a:p>
          <a:p>
            <a:pPr algn="l">
              <a:lnSpc>
                <a:spcPct val="150000"/>
              </a:lnSpc>
              <a:buNone/>
              <a:tabLst>
                <a:tab pos="444500" algn="l"/>
                <a:tab pos="1427163" algn="l"/>
              </a:tabLst>
            </a:pPr>
            <a:r>
              <a:rPr lang="en-US" altLang="ja-JP" sz="2800" b="1" dirty="0"/>
              <a:t>must</a:t>
            </a:r>
            <a:r>
              <a:rPr lang="ja-JP" altLang="en-US" sz="2800" dirty="0"/>
              <a:t>のほうが，</a:t>
            </a:r>
            <a:r>
              <a:rPr lang="en-US" altLang="ja-JP" sz="2800" b="1" dirty="0"/>
              <a:t>should</a:t>
            </a:r>
            <a:r>
              <a:rPr lang="ja-JP" altLang="en-US" sz="2800" dirty="0"/>
              <a:t>よりも意味が強くなります．</a:t>
            </a:r>
          </a:p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2800" dirty="0">
              <a:solidFill>
                <a:schemeClr val="accent6"/>
              </a:solidFill>
            </a:endParaRPr>
          </a:p>
          <a:p>
            <a:pPr algn="r"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68676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noFill/>
          <a:ln w="28575">
            <a:noFill/>
          </a:ln>
          <a:effectLst>
            <a:softEdge rad="38100"/>
          </a:effectLst>
        </p:spPr>
        <p:txBody>
          <a:bodyPr>
            <a:normAutofit/>
          </a:bodyPr>
          <a:lstStyle/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2800" dirty="0">
              <a:solidFill>
                <a:schemeClr val="accent6"/>
              </a:solidFill>
            </a:endParaRPr>
          </a:p>
          <a:p>
            <a:pPr marL="17145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▶「～しなければならない」は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have to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を用いて表す　</a:t>
            </a:r>
            <a:br>
              <a:rPr lang="en-US" altLang="ja-JP" sz="28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50" charset="-128"/>
              </a:rPr>
            </a:br>
            <a:r>
              <a:rPr lang="ja-JP" altLang="en-US" sz="28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50" charset="-128"/>
              </a:rPr>
              <a:t>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こともできます．</a:t>
            </a:r>
          </a:p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2800" dirty="0">
              <a:solidFill>
                <a:schemeClr val="accent6"/>
              </a:solidFill>
            </a:endParaRPr>
          </a:p>
          <a:p>
            <a:pPr algn="l">
              <a:buNone/>
              <a:tabLst>
                <a:tab pos="444500" algn="l"/>
                <a:tab pos="1427163" algn="l"/>
              </a:tabLst>
            </a:pPr>
            <a:r>
              <a:rPr lang="en-US" altLang="ja-JP" dirty="0"/>
              <a:t>We </a:t>
            </a:r>
            <a:r>
              <a:rPr lang="en-US" altLang="ja-JP" b="1" dirty="0"/>
              <a:t>had to </a:t>
            </a:r>
            <a:r>
              <a:rPr lang="en-US" altLang="ja-JP" dirty="0"/>
              <a:t>visit him </a:t>
            </a:r>
            <a:r>
              <a:rPr lang="en-US" altLang="ja-JP" i="1" dirty="0"/>
              <a:t>yesterday</a:t>
            </a:r>
            <a:r>
              <a:rPr lang="en-US" altLang="ja-JP" dirty="0"/>
              <a:t>.</a:t>
            </a:r>
          </a:p>
          <a:p>
            <a:pPr algn="r">
              <a:buNone/>
              <a:tabLst>
                <a:tab pos="444500" algn="l"/>
                <a:tab pos="1427163" algn="l"/>
              </a:tabLst>
            </a:pPr>
            <a:r>
              <a:rPr lang="en-US" altLang="ja-JP" sz="2800" dirty="0"/>
              <a:t>〔</a:t>
            </a:r>
            <a:r>
              <a:rPr lang="ja-JP" altLang="en-US" sz="2800" dirty="0"/>
              <a:t>過去を表す場合は</a:t>
            </a:r>
            <a:r>
              <a:rPr lang="en-US" altLang="ja-JP" sz="2800" dirty="0"/>
              <a:t>×must〕</a:t>
            </a:r>
            <a:endParaRPr lang="en-US" altLang="ja-JP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1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8980DC2-6912-4729-846F-189DBC607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427163" algn="l"/>
              </a:tabLst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17145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▶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must not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［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mustn’t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］は「～してはいけない」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禁止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，  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 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do not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don’t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]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have to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は「～しなくてもよい」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不必 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要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の意味になります．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997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noFill/>
          <a:ln w="28575">
            <a:noFill/>
          </a:ln>
          <a:effectLst>
            <a:softEdge rad="38100"/>
          </a:effectLst>
        </p:spPr>
        <p:txBody>
          <a:bodyPr>
            <a:normAutofit/>
          </a:bodyPr>
          <a:lstStyle/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2800" dirty="0">
              <a:solidFill>
                <a:schemeClr val="accent6"/>
              </a:solidFill>
            </a:endParaRPr>
          </a:p>
          <a:p>
            <a:pPr marL="685800" indent="-514350" algn="l">
              <a:buAutoNum type="arabicParenBoth"/>
              <a:tabLst>
                <a:tab pos="444500" algn="l"/>
                <a:tab pos="1427163" algn="l"/>
              </a:tabLst>
            </a:pPr>
            <a:r>
              <a:rPr lang="ja-JP" altLang="en-US" sz="2800" dirty="0"/>
              <a:t>ある映画を見るように </a:t>
            </a:r>
            <a:endParaRPr lang="en-US" altLang="ja-JP" sz="2800" dirty="0"/>
          </a:p>
          <a:p>
            <a:pPr algn="l">
              <a:buNone/>
              <a:tabLst>
                <a:tab pos="444500" algn="l"/>
                <a:tab pos="1427163" algn="l"/>
              </a:tabLst>
            </a:pPr>
            <a:r>
              <a:rPr lang="ja-JP" altLang="en-US" sz="2800" dirty="0"/>
              <a:t>     ①勧めるとき   ②強く勧めるとき</a:t>
            </a:r>
            <a:endParaRPr lang="en-US" altLang="ja-JP" sz="3200" dirty="0">
              <a:solidFill>
                <a:schemeClr val="accent6"/>
              </a:solidFill>
            </a:endParaRPr>
          </a:p>
          <a:p>
            <a:pPr algn="l">
              <a:spcBef>
                <a:spcPts val="3000"/>
              </a:spcBef>
              <a:buNone/>
              <a:tabLst>
                <a:tab pos="444500" algn="l"/>
                <a:tab pos="1427163" algn="l"/>
              </a:tabLst>
            </a:pPr>
            <a:r>
              <a:rPr lang="ja-JP" altLang="en-US" sz="3200" dirty="0"/>
              <a:t>　　</a:t>
            </a:r>
            <a:r>
              <a:rPr lang="en-US" altLang="ja-JP" sz="3400" dirty="0"/>
              <a:t>The movie is great.  </a:t>
            </a:r>
          </a:p>
          <a:p>
            <a:pPr algn="l">
              <a:buNone/>
              <a:tabLst>
                <a:tab pos="444500" algn="l"/>
                <a:tab pos="1427163" algn="l"/>
              </a:tabLst>
            </a:pPr>
            <a:r>
              <a:rPr lang="ja-JP" altLang="en-US" sz="3400" dirty="0"/>
              <a:t>　　</a:t>
            </a:r>
            <a:r>
              <a:rPr lang="en-US" altLang="ja-JP" sz="3400" dirty="0"/>
              <a:t>① You </a:t>
            </a:r>
            <a:r>
              <a:rPr lang="ja-JP" altLang="en-US" sz="3400" u="sng" dirty="0"/>
              <a:t>　　　　　　　　　　　　　　　 </a:t>
            </a:r>
            <a:r>
              <a:rPr lang="en-US" altLang="ja-JP" sz="3400" dirty="0"/>
              <a:t>.</a:t>
            </a:r>
            <a:r>
              <a:rPr lang="ja-JP" altLang="en-US" sz="3400" dirty="0"/>
              <a:t>　　　　　　　　　　　　　　</a:t>
            </a:r>
            <a:r>
              <a:rPr lang="en-US" altLang="ja-JP" sz="3400" dirty="0"/>
              <a:t>  </a:t>
            </a:r>
          </a:p>
          <a:p>
            <a:pPr algn="l">
              <a:spcBef>
                <a:spcPts val="2000"/>
              </a:spcBef>
              <a:buNone/>
              <a:tabLst>
                <a:tab pos="444500" algn="l"/>
                <a:tab pos="1427163" algn="l"/>
              </a:tabLst>
            </a:pPr>
            <a:r>
              <a:rPr lang="ja-JP" altLang="en-US" sz="3400" dirty="0"/>
              <a:t>　　</a:t>
            </a:r>
            <a:r>
              <a:rPr lang="en-US" altLang="ja-JP" sz="3400" dirty="0"/>
              <a:t>② You</a:t>
            </a:r>
            <a:r>
              <a:rPr lang="ja-JP" altLang="en-US" sz="3400" dirty="0"/>
              <a:t> </a:t>
            </a:r>
            <a:r>
              <a:rPr lang="en-US" altLang="ja-JP" sz="3400" u="sng" dirty="0"/>
              <a:t>                                     </a:t>
            </a:r>
            <a:r>
              <a:rPr lang="en-US" altLang="ja-JP" sz="3200" dirty="0"/>
              <a:t>.</a:t>
            </a:r>
          </a:p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3200" dirty="0">
              <a:solidFill>
                <a:schemeClr val="accent6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153A22-1D32-42E8-A7D6-B8618C5A06C4}"/>
              </a:ext>
            </a:extLst>
          </p:cNvPr>
          <p:cNvSpPr txBox="1"/>
          <p:nvPr/>
        </p:nvSpPr>
        <p:spPr>
          <a:xfrm>
            <a:off x="2856033" y="4265187"/>
            <a:ext cx="41013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dirty="0">
                <a:solidFill>
                  <a:srgbClr val="FF0000"/>
                </a:solidFill>
              </a:rPr>
              <a:t>should see[watch] it</a:t>
            </a:r>
            <a:endParaRPr kumimoji="1" lang="ja-JP" altLang="en-US" sz="3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DDF26D-23C9-49C2-BD26-75806602D733}"/>
              </a:ext>
            </a:extLst>
          </p:cNvPr>
          <p:cNvSpPr txBox="1"/>
          <p:nvPr/>
        </p:nvSpPr>
        <p:spPr>
          <a:xfrm>
            <a:off x="2856033" y="4983703"/>
            <a:ext cx="37965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dirty="0">
                <a:solidFill>
                  <a:srgbClr val="FF0000"/>
                </a:solidFill>
              </a:rPr>
              <a:t>must see[watch] it</a:t>
            </a:r>
            <a:endParaRPr kumimoji="1" lang="ja-JP" alt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noFill/>
          <a:ln w="28575">
            <a:noFill/>
          </a:ln>
          <a:effectLst>
            <a:softEdge rad="38100"/>
          </a:effectLst>
        </p:spPr>
        <p:txBody>
          <a:bodyPr>
            <a:normAutofit/>
          </a:bodyPr>
          <a:lstStyle/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2800" dirty="0">
              <a:solidFill>
                <a:schemeClr val="accent6"/>
              </a:solidFill>
            </a:endParaRPr>
          </a:p>
          <a:p>
            <a:pPr algn="l">
              <a:buNone/>
              <a:tabLst>
                <a:tab pos="444500" algn="l"/>
                <a:tab pos="1427163" algn="l"/>
              </a:tabLst>
            </a:pPr>
            <a:r>
              <a:rPr lang="en-US" altLang="ja-JP" sz="2800" dirty="0"/>
              <a:t>(2) </a:t>
            </a:r>
            <a:r>
              <a:rPr lang="ja-JP" altLang="en-US" sz="2800" dirty="0"/>
              <a:t>生徒が職員室への入室を禁止されているとき</a:t>
            </a:r>
          </a:p>
          <a:p>
            <a:pPr algn="l">
              <a:buNone/>
              <a:tabLst>
                <a:tab pos="444500" algn="l"/>
                <a:tab pos="1427163" algn="l"/>
              </a:tabLst>
            </a:pPr>
            <a:r>
              <a:rPr lang="en-US" altLang="ja-JP" dirty="0"/>
              <a:t>   </a:t>
            </a:r>
          </a:p>
          <a:p>
            <a:pPr algn="l">
              <a:buNone/>
              <a:tabLst>
                <a:tab pos="444500" algn="l"/>
                <a:tab pos="1427163" algn="l"/>
              </a:tabLst>
            </a:pPr>
            <a:r>
              <a:rPr lang="en-US" altLang="ja-JP" sz="3400" dirty="0"/>
              <a:t>Students </a:t>
            </a:r>
            <a:r>
              <a:rPr lang="en-US" altLang="ja-JP" sz="3400" u="sng" dirty="0"/>
              <a:t>                                            </a:t>
            </a:r>
            <a:r>
              <a:rPr lang="en-US" altLang="ja-JP" sz="3400" dirty="0"/>
              <a:t> the </a:t>
            </a:r>
          </a:p>
          <a:p>
            <a:pPr algn="l">
              <a:buNone/>
              <a:tabLst>
                <a:tab pos="444500" algn="l"/>
                <a:tab pos="1427163" algn="l"/>
              </a:tabLst>
            </a:pPr>
            <a:r>
              <a:rPr lang="en-US" altLang="ja-JP" sz="3400" dirty="0"/>
              <a:t>staff room this week.</a:t>
            </a:r>
          </a:p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2800" dirty="0">
              <a:solidFill>
                <a:schemeClr val="accent6"/>
              </a:solidFill>
            </a:endParaRPr>
          </a:p>
          <a:p>
            <a:pPr algn="l">
              <a:buNone/>
              <a:tabLst>
                <a:tab pos="444500" algn="l"/>
                <a:tab pos="1427163" algn="l"/>
              </a:tabLst>
            </a:pPr>
            <a:endParaRPr lang="en-US" altLang="ja-JP" sz="2800" dirty="0">
              <a:solidFill>
                <a:schemeClr val="accent6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5167CE-DB0F-4989-BCDA-CE0A70A7CF11}"/>
              </a:ext>
            </a:extLst>
          </p:cNvPr>
          <p:cNvSpPr txBox="1"/>
          <p:nvPr/>
        </p:nvSpPr>
        <p:spPr>
          <a:xfrm>
            <a:off x="2897858" y="3486796"/>
            <a:ext cx="468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dirty="0">
                <a:solidFill>
                  <a:srgbClr val="FF0000"/>
                </a:solidFill>
              </a:rPr>
              <a:t>must not[mustn’t] enter</a:t>
            </a:r>
            <a:endParaRPr kumimoji="1" lang="ja-JP" alt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xfrm>
            <a:off x="392400" y="1974574"/>
            <a:ext cx="8355600" cy="4435964"/>
          </a:xfrm>
          <a:solidFill>
            <a:schemeClr val="bg1"/>
          </a:solidFill>
          <a:ln w="28575">
            <a:noFill/>
          </a:ln>
          <a:effectLst>
            <a:softEdge rad="38100"/>
          </a:effectLst>
        </p:spPr>
        <p:txBody>
          <a:bodyPr>
            <a:normAutofit fontScale="85000" lnSpcReduction="10000"/>
          </a:bodyPr>
          <a:lstStyle/>
          <a:p>
            <a:pPr marL="0" lvl="0">
              <a:buNone/>
              <a:tabLst>
                <a:tab pos="444500" algn="l"/>
                <a:tab pos="1257300" algn="l"/>
              </a:tabLst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EC6E66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B.E. 12 </a:t>
            </a:r>
            <a:r>
              <a:rPr kumimoji="1" lang="ja-JP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EC6E66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「～だったにちがいない」「 ～すべきだった</a:t>
            </a:r>
            <a:r>
              <a:rPr lang="ja-JP" altLang="en-US" sz="2900" b="1" dirty="0">
                <a:solidFill>
                  <a:srgbClr val="EC6E66"/>
                </a:solidFill>
              </a:rPr>
              <a:t>のに」など</a:t>
            </a:r>
            <a:endParaRPr kumimoji="1" lang="en-US" altLang="ja-JP" sz="2900" b="1" i="0" u="none" strike="noStrike" kern="1200" cap="none" spc="0" normalizeH="0" baseline="0" noProof="0" dirty="0">
              <a:ln>
                <a:noFill/>
              </a:ln>
              <a:solidFill>
                <a:srgbClr val="EC6E66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257300" algn="l"/>
              </a:tabLst>
              <a:defRPr/>
            </a:pPr>
            <a:r>
              <a:rPr lang="en-US" altLang="ja-JP" sz="2600" b="1" dirty="0">
                <a:solidFill>
                  <a:srgbClr val="EC6E66"/>
                </a:solidFill>
                <a:latin typeface="Arial" panose="020B0604020202020204"/>
                <a:ea typeface="ＭＳ Ｐゴシック" panose="020B0600070205080204" pitchFamily="50" charset="-128"/>
              </a:rPr>
              <a:t>                                                                               </a:t>
            </a:r>
            <a:endParaRPr lang="en-US" altLang="ja-JP" sz="4000" b="1" dirty="0">
              <a:solidFill>
                <a:srgbClr val="EC6E66"/>
              </a:solidFill>
              <a:latin typeface="Arial" panose="020B0604020202020204"/>
              <a:ea typeface="ＭＳ Ｐゴシック" panose="020B0600070205080204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257300" algn="l"/>
              </a:tabLst>
              <a:defRPr/>
            </a:pPr>
            <a:r>
              <a:rPr lang="ja-JP" altLang="en-US" sz="4000" dirty="0">
                <a:solidFill>
                  <a:srgbClr val="EC6E66"/>
                </a:solidFill>
              </a:rPr>
              <a:t>❸</a:t>
            </a:r>
            <a:r>
              <a:rPr kumimoji="1" lang="en-US" altLang="ja-JP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 Tom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may have arrived </a:t>
            </a:r>
            <a:r>
              <a:rPr kumimoji="1" lang="en-US" altLang="ja-JP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there early.	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257300" algn="l"/>
              </a:tabLst>
              <a:defRPr/>
            </a:pPr>
            <a:r>
              <a:rPr kumimoji="1" lang="ja-JP" altLang="en-US" sz="3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トムはそこに早く着いたのかもしれない．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257300" algn="l"/>
              </a:tabLst>
              <a:defRPr/>
            </a:pPr>
            <a:r>
              <a:rPr lang="ja-JP" altLang="en-US" sz="4000" dirty="0">
                <a:solidFill>
                  <a:srgbClr val="EC6E66"/>
                </a:solidFill>
              </a:rPr>
              <a:t>❹ </a:t>
            </a:r>
            <a:r>
              <a:rPr kumimoji="1" lang="en-US" altLang="ja-JP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He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must have enjoyed </a:t>
            </a:r>
            <a:r>
              <a:rPr kumimoji="1" lang="en-US" altLang="ja-JP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the exhibition.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257300" algn="l"/>
              </a:tabLst>
              <a:defRPr/>
            </a:pPr>
            <a:r>
              <a:rPr kumimoji="1" lang="ja-JP" altLang="en-US" sz="3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彼はその展覧会を楽しんだにちがいない．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257300" algn="l"/>
              </a:tabLst>
              <a:defRPr/>
            </a:pPr>
            <a:r>
              <a:rPr lang="ja-JP" altLang="en-US" sz="4000" dirty="0">
                <a:solidFill>
                  <a:srgbClr val="EC6E66"/>
                </a:solidFill>
              </a:rPr>
              <a:t>❺ </a:t>
            </a:r>
            <a:r>
              <a:rPr kumimoji="1" lang="en-US" altLang="ja-JP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We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should have visited </a:t>
            </a:r>
            <a:r>
              <a:rPr kumimoji="1" lang="en-US" altLang="ja-JP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it last week.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4500" algn="l"/>
                <a:tab pos="1257300" algn="l"/>
              </a:tabLst>
              <a:defRPr/>
            </a:pPr>
            <a:r>
              <a:rPr kumimoji="1" lang="ja-JP" altLang="en-US" sz="3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私たちは先週そこを訪れるべきだった．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algn="r"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  <p:pic>
        <p:nvPicPr>
          <p:cNvPr id="2" name="Lesson 9_B.E. 12">
            <a:hlinkClick r:id="" action="ppaction://media"/>
            <a:extLst>
              <a:ext uri="{FF2B5EF4-FFF2-40B4-BE49-F238E27FC236}">
                <a16:creationId xmlns:a16="http://schemas.microsoft.com/office/drawing/2014/main" id="{30CAF849-645E-4151-BA52-57E1B7922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0922" y="2332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xfrm>
            <a:off x="394200" y="2059200"/>
            <a:ext cx="8355600" cy="4351338"/>
          </a:xfrm>
          <a:noFill/>
          <a:ln w="28575">
            <a:noFill/>
          </a:ln>
          <a:effectLst>
            <a:softEdge rad="38100"/>
          </a:effectLst>
        </p:spPr>
        <p:txBody>
          <a:bodyPr>
            <a:normAutofit/>
          </a:bodyPr>
          <a:lstStyle/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  <a:p>
            <a:pPr>
              <a:lnSpc>
                <a:spcPct val="150000"/>
              </a:lnSpc>
              <a:buNone/>
              <a:tabLst>
                <a:tab pos="444500" algn="l"/>
                <a:tab pos="1427163" algn="l"/>
              </a:tabLst>
            </a:pPr>
            <a:r>
              <a:rPr lang="ja-JP" altLang="en-US" sz="2800" dirty="0"/>
              <a:t>過去のことについて，「～だった</a:t>
            </a:r>
            <a:r>
              <a:rPr lang="en-US" altLang="ja-JP" sz="2800" dirty="0"/>
              <a:t>[</a:t>
            </a:r>
            <a:r>
              <a:rPr lang="ja-JP" altLang="en-US" sz="2800" dirty="0"/>
              <a:t>した</a:t>
            </a:r>
            <a:r>
              <a:rPr lang="en-US" altLang="ja-JP" sz="2800" dirty="0"/>
              <a:t>]</a:t>
            </a:r>
            <a:r>
              <a:rPr lang="ja-JP" altLang="en-US" sz="2800" dirty="0"/>
              <a:t>にちがいない╱かもしれない」と推量する場合は</a:t>
            </a:r>
            <a:r>
              <a:rPr lang="en-US" altLang="ja-JP" sz="2800" dirty="0"/>
              <a:t>〈</a:t>
            </a:r>
            <a:r>
              <a:rPr lang="en-US" altLang="ja-JP" sz="2800" b="1" dirty="0"/>
              <a:t>must</a:t>
            </a:r>
            <a:r>
              <a:rPr lang="en-US" altLang="ja-JP" sz="2800" dirty="0"/>
              <a:t>[</a:t>
            </a:r>
            <a:r>
              <a:rPr lang="en-US" altLang="ja-JP" sz="2800" b="1" dirty="0"/>
              <a:t>may</a:t>
            </a:r>
            <a:r>
              <a:rPr lang="en-US" altLang="ja-JP" sz="2800" dirty="0"/>
              <a:t>] </a:t>
            </a:r>
            <a:r>
              <a:rPr lang="en-US" altLang="ja-JP" sz="2800" b="1" dirty="0"/>
              <a:t>have</a:t>
            </a:r>
            <a:r>
              <a:rPr lang="ja-JP" altLang="en-US" sz="2800" dirty="0"/>
              <a:t>＋過去分詞</a:t>
            </a:r>
            <a:r>
              <a:rPr lang="en-US" altLang="ja-JP" sz="2800" dirty="0"/>
              <a:t>〉</a:t>
            </a:r>
            <a:r>
              <a:rPr lang="ja-JP" altLang="en-US" sz="2800" dirty="0"/>
              <a:t>で表します．また，</a:t>
            </a:r>
            <a:r>
              <a:rPr lang="en-US" altLang="ja-JP" sz="2800" dirty="0"/>
              <a:t>〈</a:t>
            </a:r>
            <a:r>
              <a:rPr lang="en-US" altLang="ja-JP" sz="2800" b="1" dirty="0"/>
              <a:t>should</a:t>
            </a:r>
            <a:r>
              <a:rPr lang="ja-JP" altLang="en-US" sz="2800" dirty="0"/>
              <a:t>＋</a:t>
            </a:r>
            <a:r>
              <a:rPr lang="en-US" altLang="ja-JP" sz="2800" b="1" dirty="0"/>
              <a:t>have</a:t>
            </a:r>
            <a:r>
              <a:rPr lang="ja-JP" altLang="en-US" sz="2800" dirty="0"/>
              <a:t>＋過去分詞</a:t>
            </a:r>
            <a:r>
              <a:rPr lang="en-US" altLang="ja-JP" sz="2800" dirty="0"/>
              <a:t>〉</a:t>
            </a:r>
            <a:r>
              <a:rPr lang="ja-JP" altLang="en-US" sz="2800" dirty="0"/>
              <a:t>は，「～すべきだったのに」と過去のことについての後悔などを表します．</a:t>
            </a:r>
          </a:p>
          <a:p>
            <a:pPr>
              <a:buNone/>
              <a:tabLst>
                <a:tab pos="444500" algn="l"/>
                <a:tab pos="1427163" algn="l"/>
              </a:tabLst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26192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4800B5B-1646-449F-9EA5-EDB5D0388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r>
              <a:rPr kumimoji="1" lang="en-US" altLang="ja-JP" sz="3400" dirty="0"/>
              <a:t>▶ Sam was with us last night, so you </a:t>
            </a:r>
          </a:p>
          <a:p>
            <a:pPr>
              <a:buNone/>
            </a:pPr>
            <a:r>
              <a:rPr lang="en-US" altLang="ja-JP" sz="3400" b="1" dirty="0"/>
              <a:t>   </a:t>
            </a:r>
            <a:r>
              <a:rPr kumimoji="1" lang="en-US" altLang="ja-JP" sz="3400" b="1" dirty="0"/>
              <a:t>can’t have seen </a:t>
            </a:r>
            <a:r>
              <a:rPr kumimoji="1" lang="en-US" altLang="ja-JP" sz="3400" dirty="0"/>
              <a:t>him at the station.</a:t>
            </a:r>
          </a:p>
          <a:p>
            <a:pPr algn="r">
              <a:buNone/>
            </a:pPr>
            <a:r>
              <a:rPr kumimoji="1" lang="en-US" altLang="ja-JP" sz="2800" dirty="0"/>
              <a:t>〔〜</a:t>
            </a:r>
            <a:r>
              <a:rPr kumimoji="1" lang="ja-JP" altLang="en-US" sz="2800" dirty="0"/>
              <a:t>したはずがない</a:t>
            </a:r>
            <a:r>
              <a:rPr kumimoji="1" lang="en-US" altLang="ja-JP" sz="2800" dirty="0"/>
              <a:t>〕</a:t>
            </a:r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01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927</Words>
  <PresentationFormat>画面に合わせる (4:3)</PresentationFormat>
  <Paragraphs>151</Paragraphs>
  <Slides>19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数研出版株式会社</dc:creator>
  <cp:lastPrinted>2017-01-23T10:07:26Z</cp:lastPrinted>
  <dcterms:created xsi:type="dcterms:W3CDTF">2016-11-21T00:54:32Z</dcterms:created>
  <dcterms:modified xsi:type="dcterms:W3CDTF">2022-01-18T02:21:22Z</dcterms:modified>
</cp:coreProperties>
</file>