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88" r:id="rId2"/>
    <p:sldId id="294" r:id="rId3"/>
    <p:sldId id="299" r:id="rId4"/>
    <p:sldId id="307" r:id="rId5"/>
    <p:sldId id="300" r:id="rId6"/>
    <p:sldId id="310" r:id="rId7"/>
    <p:sldId id="311" r:id="rId8"/>
    <p:sldId id="312" r:id="rId9"/>
    <p:sldId id="313" r:id="rId10"/>
  </p:sldIdLst>
  <p:sldSz cx="12192000" cy="68580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/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4790" autoAdjust="0"/>
  </p:normalViewPr>
  <p:slideViewPr>
    <p:cSldViewPr snapToGrid="0" showGuides="1">
      <p:cViewPr varScale="1">
        <p:scale>
          <a:sx n="83" d="100"/>
          <a:sy n="83" d="100"/>
        </p:scale>
        <p:origin x="126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273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5F8CF5-B14E-494A-8C79-2ADEE60FC157}" type="datetimeFigureOut">
              <a:rPr lang="ja-JP" altLang="en-US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D1C5C3F-5D18-47EF-8F50-29761D2851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695473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16D1214-EF40-4880-941D-163F95858272}" type="datetimeFigureOut">
              <a:rPr lang="ja-JP" altLang="en-US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41A5C3-A7F3-4A46-A353-86589CDC89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79856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593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1020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8764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0212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3321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358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7538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8095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A2711-63E5-4777-BD00-D4D9B0C5EE1F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ja-JP" altLang="en-US"/>
          </a:p>
        </p:txBody>
      </p:sp>
      <p:sp>
        <p:nvSpPr>
          <p:cNvPr id="15365" name="フッター プレースホルダー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15366" name="ヘッダー プレースホルダー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/>
              <a:t>Lesson 1  Washoku</a:t>
            </a:r>
            <a:r>
              <a:rPr lang="ja-JP" altLang="en-US"/>
              <a:t>ー</a:t>
            </a:r>
            <a:r>
              <a:rPr lang="en-US" altLang="ja-JP"/>
              <a:t>Japanese Food Culture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2388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4E0F6-7DCE-4560-9CCE-B012E8397C5C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663C9-7AB1-4972-BB6D-9830AF1596E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565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220267-DEFF-4755-A706-CE34E2C71335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35A73-FA24-4959-80F0-8FCAC8086F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608095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B4299E-E5F0-4237-9D95-AC3073DEF1B7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7473C-E263-4F6A-A70B-3FE68CBB43B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01236-DB6C-4255-9A68-C6F34D102C9A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633F6-354C-495A-BBB6-72E1E438DE4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521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C961B-8C4B-4606-B087-82C0EE8FB24E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C27CF-65A7-410A-9BF5-59540B0577F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974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1E5F4-96E4-4C01-A040-B8D9EA913335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37BDE-9691-445F-9996-B24B9D98948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13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495F9-4041-4A8D-919B-3C635EEABC0C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8AE17-8B13-46B6-BAA4-A75D2C4DBFF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013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A1E99-9281-4B86-9F25-1A17F2B1A5B5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2267A-509A-4EA6-A05B-103C25414FD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971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52BA4-989E-4CA1-9DB7-C36795E3B114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AA019-775D-4DED-B43C-D7E43280E5E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064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220267-DEFF-4755-A706-CE34E2C71335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35A73-FA24-4959-80F0-8FCAC8086F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55832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DF46E1-6675-43F3-A006-43F818665801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0F31B-2B0E-4F9B-956C-646BD370CBF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519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220267-DEFF-4755-A706-CE34E2C71335}" type="datetime1">
              <a:rPr lang="ja-JP" altLang="en-US" smtClean="0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Revised POLESTAR English Communication I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435A73-FA24-4959-80F0-8FCAC8086F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625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本文10">
            <a:extLst>
              <a:ext uri="{FF2B5EF4-FFF2-40B4-BE49-F238E27FC236}">
                <a16:creationId xmlns:a16="http://schemas.microsoft.com/office/drawing/2014/main" id="{F68F5325-BFE7-4EB5-9588-FE09ECD8C6D9}"/>
              </a:ext>
            </a:extLst>
          </p:cNvPr>
          <p:cNvSpPr txBox="1"/>
          <p:nvPr/>
        </p:nvSpPr>
        <p:spPr>
          <a:xfrm>
            <a:off x="391069" y="1759504"/>
            <a:ext cx="11665463" cy="7271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Use the outlines below to prepare for your presentation.</a:t>
            </a:r>
            <a:endParaRPr lang="ja-JP" altLang="ja-JP" sz="3000" kern="1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EE52B08-D728-4AC0-9A30-6D82D641A0A2}"/>
              </a:ext>
            </a:extLst>
          </p:cNvPr>
          <p:cNvGrpSpPr/>
          <p:nvPr/>
        </p:nvGrpSpPr>
        <p:grpSpPr>
          <a:xfrm>
            <a:off x="391070" y="1251377"/>
            <a:ext cx="3361779" cy="455623"/>
            <a:chOff x="1283368" y="2396606"/>
            <a:chExt cx="2616080" cy="455623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B1E68C4-FD6F-4D5D-B679-5E514CA997EA}"/>
                </a:ext>
              </a:extLst>
            </p:cNvPr>
            <p:cNvSpPr/>
            <p:nvPr/>
          </p:nvSpPr>
          <p:spPr>
            <a:xfrm>
              <a:off x="1283368" y="2398515"/>
              <a:ext cx="1056817" cy="45371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STEP 1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5125E92-A02A-4019-AD4A-0423168639F7}"/>
                </a:ext>
              </a:extLst>
            </p:cNvPr>
            <p:cNvSpPr/>
            <p:nvPr/>
          </p:nvSpPr>
          <p:spPr>
            <a:xfrm>
              <a:off x="2341173" y="2396606"/>
              <a:ext cx="1558275" cy="45371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Preparing</a:t>
              </a:r>
              <a:endPara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F5D0F4-177C-4C9C-BD05-3AD9F679DD3C}"/>
              </a:ext>
            </a:extLst>
          </p:cNvPr>
          <p:cNvSpPr txBox="1"/>
          <p:nvPr/>
        </p:nvSpPr>
        <p:spPr>
          <a:xfrm>
            <a:off x="5463823" y="903699"/>
            <a:ext cx="672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製品版では，写真・図版等の資料も表示されます。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本文10">
            <a:extLst>
              <a:ext uri="{FF2B5EF4-FFF2-40B4-BE49-F238E27FC236}">
                <a16:creationId xmlns:a16="http://schemas.microsoft.com/office/drawing/2014/main" id="{F3C11632-3920-4A7C-A817-9786E4EB84B1}"/>
              </a:ext>
            </a:extLst>
          </p:cNvPr>
          <p:cNvSpPr txBox="1"/>
          <p:nvPr/>
        </p:nvSpPr>
        <p:spPr>
          <a:xfrm>
            <a:off x="210398" y="2462019"/>
            <a:ext cx="11962425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In 1993, she </a:t>
            </a:r>
            <a:r>
              <a:rPr lang="en-US" altLang="ja-JP" sz="2400" u="sng" kern="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	                               </a:t>
            </a:r>
            <a:r>
              <a:rPr lang="en-US" altLang="ja-JP" sz="2400" u="sng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                                                                 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7215" y="6493526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タイトル">
            <a:extLst>
              <a:ext uri="{FF2B5EF4-FFF2-40B4-BE49-F238E27FC236}">
                <a16:creationId xmlns:a16="http://schemas.microsoft.com/office/drawing/2014/main" id="{B12C6C67-FBED-44B9-A0A6-2E0C3BA70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BE0F22B-DDB5-4413-B888-CE4B35DFDA38}"/>
              </a:ext>
            </a:extLst>
          </p:cNvPr>
          <p:cNvSpPr/>
          <p:nvPr/>
        </p:nvSpPr>
        <p:spPr>
          <a:xfrm>
            <a:off x="210398" y="89944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1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本文10">
            <a:extLst>
              <a:ext uri="{FF2B5EF4-FFF2-40B4-BE49-F238E27FC236}">
                <a16:creationId xmlns:a16="http://schemas.microsoft.com/office/drawing/2014/main" id="{2F9413CC-4928-4543-9B5B-C6E0C6DF062C}"/>
              </a:ext>
            </a:extLst>
          </p:cNvPr>
          <p:cNvSpPr txBox="1"/>
          <p:nvPr/>
        </p:nvSpPr>
        <p:spPr>
          <a:xfrm>
            <a:off x="1298344" y="5720024"/>
            <a:ext cx="9786530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[ activist, Fukushima, trainee, experience, read, educational ]</a:t>
            </a:r>
          </a:p>
        </p:txBody>
      </p:sp>
      <p:sp>
        <p:nvSpPr>
          <p:cNvPr id="14" name="本文10">
            <a:extLst>
              <a:ext uri="{FF2B5EF4-FFF2-40B4-BE49-F238E27FC236}">
                <a16:creationId xmlns:a16="http://schemas.microsoft.com/office/drawing/2014/main" id="{F1F16F20-23C8-45D3-AD05-EB71ADB3D0A8}"/>
              </a:ext>
            </a:extLst>
          </p:cNvPr>
          <p:cNvSpPr txBox="1"/>
          <p:nvPr/>
        </p:nvSpPr>
        <p:spPr>
          <a:xfrm>
            <a:off x="210398" y="4750191"/>
            <a:ext cx="11962424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She was impressed </a:t>
            </a:r>
            <a:r>
              <a:rPr lang="en-US" altLang="ja-JP" sz="2400" u="sng" kern="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5</a:t>
            </a:r>
            <a:r>
              <a:rPr lang="en-US" altLang="ja-JP" sz="2400" u="sng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                                                                               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本文10">
            <a:extLst>
              <a:ext uri="{FF2B5EF4-FFF2-40B4-BE49-F238E27FC236}">
                <a16:creationId xmlns:a16="http://schemas.microsoft.com/office/drawing/2014/main" id="{A964F45E-1CB7-4689-BB2E-9E421176DB82}"/>
              </a:ext>
            </a:extLst>
          </p:cNvPr>
          <p:cNvSpPr txBox="1"/>
          <p:nvPr/>
        </p:nvSpPr>
        <p:spPr>
          <a:xfrm>
            <a:off x="210398" y="1695929"/>
            <a:ext cx="11962425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Marie Louise Kambenga is </a:t>
            </a:r>
            <a:r>
              <a:rPr lang="en-US" altLang="ja-JP" sz="2400" u="sng" kern="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lang="en-US" altLang="ja-JP" sz="2400" u="sng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	                                                                         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本文10">
            <a:extLst>
              <a:ext uri="{FF2B5EF4-FFF2-40B4-BE49-F238E27FC236}">
                <a16:creationId xmlns:a16="http://schemas.microsoft.com/office/drawing/2014/main" id="{1CB00F90-0168-4104-9268-5A1B19D8453F}"/>
              </a:ext>
            </a:extLst>
          </p:cNvPr>
          <p:cNvSpPr txBox="1"/>
          <p:nvPr/>
        </p:nvSpPr>
        <p:spPr>
          <a:xfrm>
            <a:off x="210397" y="3233870"/>
            <a:ext cx="11962425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Life in Japan </a:t>
            </a:r>
            <a:r>
              <a:rPr lang="en-US" altLang="ja-JP" sz="2400" u="sng" kern="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3</a:t>
            </a:r>
            <a:r>
              <a:rPr lang="en-US" altLang="ja-JP" sz="2400" u="sng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	                                                                                       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本文10">
            <a:extLst>
              <a:ext uri="{FF2B5EF4-FFF2-40B4-BE49-F238E27FC236}">
                <a16:creationId xmlns:a16="http://schemas.microsoft.com/office/drawing/2014/main" id="{B27165A6-BF39-4D8C-90EE-0768F5E22B65}"/>
              </a:ext>
            </a:extLst>
          </p:cNvPr>
          <p:cNvSpPr txBox="1"/>
          <p:nvPr/>
        </p:nvSpPr>
        <p:spPr>
          <a:xfrm>
            <a:off x="2819084" y="2544308"/>
            <a:ext cx="90150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came to Fukushima as a trainee to study dressmaking</a:t>
            </a:r>
          </a:p>
        </p:txBody>
      </p:sp>
      <p:sp>
        <p:nvSpPr>
          <p:cNvPr id="18" name="本文10">
            <a:extLst>
              <a:ext uri="{FF2B5EF4-FFF2-40B4-BE49-F238E27FC236}">
                <a16:creationId xmlns:a16="http://schemas.microsoft.com/office/drawing/2014/main" id="{70626C90-825B-45FC-8AD4-51A8453B22EE}"/>
              </a:ext>
            </a:extLst>
          </p:cNvPr>
          <p:cNvSpPr txBox="1"/>
          <p:nvPr/>
        </p:nvSpPr>
        <p:spPr>
          <a:xfrm>
            <a:off x="4583533" y="1631554"/>
            <a:ext cx="567017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 peace activist from Rwanda</a:t>
            </a:r>
          </a:p>
        </p:txBody>
      </p:sp>
      <p:sp>
        <p:nvSpPr>
          <p:cNvPr id="20" name="本文10">
            <a:extLst>
              <a:ext uri="{FF2B5EF4-FFF2-40B4-BE49-F238E27FC236}">
                <a16:creationId xmlns:a16="http://schemas.microsoft.com/office/drawing/2014/main" id="{64789102-14C7-4746-A025-CFF0DB88017F}"/>
              </a:ext>
            </a:extLst>
          </p:cNvPr>
          <p:cNvSpPr txBox="1"/>
          <p:nvPr/>
        </p:nvSpPr>
        <p:spPr>
          <a:xfrm>
            <a:off x="3736623" y="4841835"/>
            <a:ext cx="76990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with Japan’s educational system (, especially free public education for all children)</a:t>
            </a:r>
          </a:p>
        </p:txBody>
      </p:sp>
      <p:sp>
        <p:nvSpPr>
          <p:cNvPr id="22" name="本文10">
            <a:extLst>
              <a:ext uri="{FF2B5EF4-FFF2-40B4-BE49-F238E27FC236}">
                <a16:creationId xmlns:a16="http://schemas.microsoft.com/office/drawing/2014/main" id="{3FEFA410-7246-456E-8C98-DEE80F05477A}"/>
              </a:ext>
            </a:extLst>
          </p:cNvPr>
          <p:cNvSpPr txBox="1"/>
          <p:nvPr/>
        </p:nvSpPr>
        <p:spPr>
          <a:xfrm>
            <a:off x="2830373" y="3184872"/>
            <a:ext cx="728078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was a completely new experience for her</a:t>
            </a:r>
          </a:p>
        </p:txBody>
      </p:sp>
      <p:sp>
        <p:nvSpPr>
          <p:cNvPr id="23" name="本文10">
            <a:extLst>
              <a:ext uri="{FF2B5EF4-FFF2-40B4-BE49-F238E27FC236}">
                <a16:creationId xmlns:a16="http://schemas.microsoft.com/office/drawing/2014/main" id="{DC365C7C-AF0A-40BF-BF3F-3E921EB06FD6}"/>
              </a:ext>
            </a:extLst>
          </p:cNvPr>
          <p:cNvSpPr txBox="1"/>
          <p:nvPr/>
        </p:nvSpPr>
        <p:spPr>
          <a:xfrm>
            <a:off x="210398" y="4005721"/>
            <a:ext cx="11962424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She was amazed </a:t>
            </a:r>
            <a:r>
              <a:rPr lang="en-US" altLang="ja-JP" sz="2400" u="sng" kern="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4</a:t>
            </a:r>
            <a:r>
              <a:rPr lang="en-US" altLang="ja-JP" sz="2400" u="sng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	                                                                                  </a:t>
            </a: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本文10">
            <a:extLst>
              <a:ext uri="{FF2B5EF4-FFF2-40B4-BE49-F238E27FC236}">
                <a16:creationId xmlns:a16="http://schemas.microsoft.com/office/drawing/2014/main" id="{D8BA1EB3-B707-4FC5-AB17-61727F6F61E2}"/>
              </a:ext>
            </a:extLst>
          </p:cNvPr>
          <p:cNvSpPr txBox="1"/>
          <p:nvPr/>
        </p:nvSpPr>
        <p:spPr>
          <a:xfrm>
            <a:off x="3386665" y="4088628"/>
            <a:ext cx="85795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when she saw an elderly woman reading a newspaper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5957D4-E14D-4DA3-997D-364A7443325B}"/>
              </a:ext>
            </a:extLst>
          </p:cNvPr>
          <p:cNvSpPr txBox="1"/>
          <p:nvPr/>
        </p:nvSpPr>
        <p:spPr>
          <a:xfrm>
            <a:off x="5463823" y="819553"/>
            <a:ext cx="672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製品版では，</a:t>
            </a:r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Part 2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以降のスライドも表示できます。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14961B-18F1-4425-A681-2643905C5386}"/>
              </a:ext>
            </a:extLst>
          </p:cNvPr>
          <p:cNvSpPr/>
          <p:nvPr/>
        </p:nvSpPr>
        <p:spPr>
          <a:xfrm>
            <a:off x="1807728" y="938727"/>
            <a:ext cx="2045290" cy="543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OUTLINE</a:t>
            </a:r>
            <a:endParaRPr kumimoji="1" lang="ja-JP" altLang="en-US" sz="2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12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99FC96B-D331-4595-92B4-2F80A244F5E5}"/>
              </a:ext>
            </a:extLst>
          </p:cNvPr>
          <p:cNvSpPr/>
          <p:nvPr/>
        </p:nvSpPr>
        <p:spPr>
          <a:xfrm>
            <a:off x="3569186" y="3501173"/>
            <a:ext cx="2156177" cy="2741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写真・イラスト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10A31EC-B978-4CFC-8A09-408218F73EC5}"/>
              </a:ext>
            </a:extLst>
          </p:cNvPr>
          <p:cNvSpPr/>
          <p:nvPr/>
        </p:nvSpPr>
        <p:spPr>
          <a:xfrm>
            <a:off x="6436564" y="3501173"/>
            <a:ext cx="2156177" cy="2741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写真・イラスト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5C500C7-1DD8-4E32-B935-19BAAA470774}"/>
              </a:ext>
            </a:extLst>
          </p:cNvPr>
          <p:cNvSpPr/>
          <p:nvPr/>
        </p:nvSpPr>
        <p:spPr>
          <a:xfrm>
            <a:off x="9303942" y="3501173"/>
            <a:ext cx="2156177" cy="2741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写真・イラスト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BD88A6-59AD-42AE-A609-25B2C5FE40FD}"/>
              </a:ext>
            </a:extLst>
          </p:cNvPr>
          <p:cNvSpPr/>
          <p:nvPr/>
        </p:nvSpPr>
        <p:spPr>
          <a:xfrm>
            <a:off x="643467" y="3501173"/>
            <a:ext cx="2156177" cy="2741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リテリングに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有用な写真等が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表示されます</a:t>
            </a:r>
          </a:p>
        </p:txBody>
      </p:sp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11581AF-757E-4050-A571-A014A6B578B8}"/>
              </a:ext>
            </a:extLst>
          </p:cNvPr>
          <p:cNvGrpSpPr/>
          <p:nvPr/>
        </p:nvGrpSpPr>
        <p:grpSpPr>
          <a:xfrm>
            <a:off x="391070" y="1251377"/>
            <a:ext cx="3361779" cy="455623"/>
            <a:chOff x="1283368" y="2396606"/>
            <a:chExt cx="2616080" cy="455623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3857CB5-2ABB-4C8E-8175-1532A44EB543}"/>
                </a:ext>
              </a:extLst>
            </p:cNvPr>
            <p:cNvSpPr/>
            <p:nvPr/>
          </p:nvSpPr>
          <p:spPr>
            <a:xfrm>
              <a:off x="1283368" y="2398515"/>
              <a:ext cx="1056817" cy="45371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STEP 2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1B0A5C1-5D6C-4E72-950E-A6EEE6931940}"/>
                </a:ext>
              </a:extLst>
            </p:cNvPr>
            <p:cNvSpPr/>
            <p:nvPr/>
          </p:nvSpPr>
          <p:spPr>
            <a:xfrm>
              <a:off x="2341173" y="2396606"/>
              <a:ext cx="1558275" cy="45371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Retelling</a:t>
              </a:r>
              <a:endPara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13" name="本文10">
            <a:extLst>
              <a:ext uri="{FF2B5EF4-FFF2-40B4-BE49-F238E27FC236}">
                <a16:creationId xmlns:a16="http://schemas.microsoft.com/office/drawing/2014/main" id="{F9862EA6-F2BD-4DCF-9FD0-F3941AE855D0}"/>
              </a:ext>
            </a:extLst>
          </p:cNvPr>
          <p:cNvSpPr txBox="1"/>
          <p:nvPr/>
        </p:nvSpPr>
        <p:spPr>
          <a:xfrm>
            <a:off x="391069" y="1759504"/>
            <a:ext cx="11665463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ts val="4200"/>
              </a:lnSpc>
            </a:pP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Make a group of four people.  Take turns retelling each part of this lesson.</a:t>
            </a:r>
            <a:endParaRPr lang="ja-JP" altLang="ja-JP" sz="3000" kern="1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A0C2C4A1-AD28-40BC-9BD3-382802B40D4E}"/>
              </a:ext>
            </a:extLst>
          </p:cNvPr>
          <p:cNvSpPr/>
          <p:nvPr/>
        </p:nvSpPr>
        <p:spPr>
          <a:xfrm>
            <a:off x="210398" y="315709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1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28EA243-B492-492A-9294-3AF6A8BB0AD5}"/>
              </a:ext>
            </a:extLst>
          </p:cNvPr>
          <p:cNvSpPr/>
          <p:nvPr/>
        </p:nvSpPr>
        <p:spPr>
          <a:xfrm>
            <a:off x="3077776" y="315709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2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3919411-81E2-4A4B-88BF-AF02EBDA175C}"/>
              </a:ext>
            </a:extLst>
          </p:cNvPr>
          <p:cNvSpPr/>
          <p:nvPr/>
        </p:nvSpPr>
        <p:spPr>
          <a:xfrm>
            <a:off x="8812532" y="315709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4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CC62BF0-778A-462F-AEA6-5ACA34A6836E}"/>
              </a:ext>
            </a:extLst>
          </p:cNvPr>
          <p:cNvSpPr/>
          <p:nvPr/>
        </p:nvSpPr>
        <p:spPr>
          <a:xfrm>
            <a:off x="5945154" y="315709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3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259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本文10">
            <a:extLst>
              <a:ext uri="{FF2B5EF4-FFF2-40B4-BE49-F238E27FC236}">
                <a16:creationId xmlns:a16="http://schemas.microsoft.com/office/drawing/2014/main" id="{48500040-CB02-42E7-8DCA-AE977BAC0F32}"/>
              </a:ext>
            </a:extLst>
          </p:cNvPr>
          <p:cNvSpPr txBox="1"/>
          <p:nvPr/>
        </p:nvSpPr>
        <p:spPr>
          <a:xfrm>
            <a:off x="1476826" y="1413179"/>
            <a:ext cx="9238345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3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What was surprising for Louise in Japan?</a:t>
            </a:r>
          </a:p>
        </p:txBody>
      </p:sp>
      <p:sp>
        <p:nvSpPr>
          <p:cNvPr id="10" name="本文10">
            <a:extLst>
              <a:ext uri="{FF2B5EF4-FFF2-40B4-BE49-F238E27FC236}">
                <a16:creationId xmlns:a16="http://schemas.microsoft.com/office/drawing/2014/main" id="{BFC38A1A-CEA1-471C-973E-BB90FBC93598}"/>
              </a:ext>
            </a:extLst>
          </p:cNvPr>
          <p:cNvSpPr txBox="1"/>
          <p:nvPr/>
        </p:nvSpPr>
        <p:spPr>
          <a:xfrm>
            <a:off x="1298220" y="2334587"/>
            <a:ext cx="9595555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[ activist, Fukushima, trainee, experience, read, educational ]</a:t>
            </a:r>
          </a:p>
        </p:txBody>
      </p:sp>
      <p:sp>
        <p:nvSpPr>
          <p:cNvPr id="18" name="本文10">
            <a:extLst>
              <a:ext uri="{FF2B5EF4-FFF2-40B4-BE49-F238E27FC236}">
                <a16:creationId xmlns:a16="http://schemas.microsoft.com/office/drawing/2014/main" id="{45DF1B48-FE2B-4034-95DC-7E3FC13E346D}"/>
              </a:ext>
            </a:extLst>
          </p:cNvPr>
          <p:cNvSpPr txBox="1"/>
          <p:nvPr/>
        </p:nvSpPr>
        <p:spPr>
          <a:xfrm>
            <a:off x="2675468" y="3255996"/>
            <a:ext cx="9290438" cy="34740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800"/>
              </a:lnSpc>
            </a:pP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Marie Louise Kambenga is a peace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activist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from Rwanda.  In 1993, she came to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Fukushima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as a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trainee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to study dressmaking.  Life in Japan was a completely new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experience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for her.  </a:t>
            </a:r>
            <a:r>
              <a:rPr lang="en-US" altLang="ja-JP" sz="2400" u="sng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For example,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she was amazed when she saw an elderly woman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reading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a newspaper.  She was </a:t>
            </a:r>
            <a:r>
              <a:rPr lang="en-US" altLang="ja-JP" sz="2400" u="sng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also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impressed with Japan’s </a:t>
            </a:r>
            <a:r>
              <a:rPr lang="en-US" altLang="ja-JP" sz="24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educational</a:t>
            </a:r>
            <a:r>
              <a:rPr lang="en-US" altLang="ja-JP" sz="24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system, especially free public education for all children.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2AD9D5B-9F7A-4EC7-9A23-0F03E0A36952}"/>
              </a:ext>
            </a:extLst>
          </p:cNvPr>
          <p:cNvSpPr/>
          <p:nvPr/>
        </p:nvSpPr>
        <p:spPr>
          <a:xfrm>
            <a:off x="210398" y="899448"/>
            <a:ext cx="1569499" cy="5438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Part 1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9CDE65-E50D-49E2-B791-B8AA2087B1AA}"/>
              </a:ext>
            </a:extLst>
          </p:cNvPr>
          <p:cNvSpPr txBox="1"/>
          <p:nvPr/>
        </p:nvSpPr>
        <p:spPr>
          <a:xfrm>
            <a:off x="5463823" y="819553"/>
            <a:ext cx="672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製品版では，</a:t>
            </a:r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Part 2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以降のスライドも表示できます。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AE025AF-41C9-4C81-A676-60FCBD5A386D}"/>
              </a:ext>
            </a:extLst>
          </p:cNvPr>
          <p:cNvSpPr/>
          <p:nvPr/>
        </p:nvSpPr>
        <p:spPr>
          <a:xfrm>
            <a:off x="310443" y="3429000"/>
            <a:ext cx="2156177" cy="2741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リテリングに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有用な写真等が</a:t>
            </a:r>
            <a:endParaRPr kumimoji="1"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表示されます</a:t>
            </a:r>
          </a:p>
        </p:txBody>
      </p:sp>
    </p:spTree>
    <p:extLst>
      <p:ext uri="{BB962C8B-B14F-4D97-AF65-F5344CB8AC3E}">
        <p14:creationId xmlns:p14="http://schemas.microsoft.com/office/powerpoint/2010/main" val="248962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E590F22-B939-4A22-8B9A-E6927862B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30" y="1247273"/>
            <a:ext cx="11414940" cy="436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4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本文10">
            <a:extLst>
              <a:ext uri="{FF2B5EF4-FFF2-40B4-BE49-F238E27FC236}">
                <a16:creationId xmlns:a16="http://schemas.microsoft.com/office/drawing/2014/main" id="{FDCCC2D4-29B5-48DB-A3BA-3F5289E78EDD}"/>
              </a:ext>
            </a:extLst>
          </p:cNvPr>
          <p:cNvSpPr txBox="1"/>
          <p:nvPr/>
        </p:nvSpPr>
        <p:spPr>
          <a:xfrm>
            <a:off x="759920" y="3473435"/>
            <a:ext cx="10201592" cy="28046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3000" kern="1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A.	</a:t>
            </a: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What can you do to help people who are suffering?</a:t>
            </a:r>
          </a:p>
          <a:p>
            <a:pPr marL="530225" indent="-530225" algn="just">
              <a:lnSpc>
                <a:spcPct val="150000"/>
              </a:lnSpc>
            </a:pPr>
            <a:r>
              <a:rPr lang="en-US" altLang="ja-JP" sz="3000" kern="1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B.	</a:t>
            </a: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In addition to education, what do you think is necessary to  prevent future wars?</a:t>
            </a:r>
          </a:p>
          <a:p>
            <a:pPr algn="just">
              <a:lnSpc>
                <a:spcPct val="150000"/>
              </a:lnSpc>
            </a:pPr>
            <a:r>
              <a:rPr lang="en-US" altLang="ja-JP" sz="3000" kern="1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C.	</a:t>
            </a:r>
            <a:r>
              <a:rPr lang="en-US" altLang="ja-JP" sz="3000" kern="1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Any other ideas?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AD3F4FB-2DD4-40E8-BF70-BFD042CC249F}"/>
              </a:ext>
            </a:extLst>
          </p:cNvPr>
          <p:cNvGrpSpPr/>
          <p:nvPr/>
        </p:nvGrpSpPr>
        <p:grpSpPr>
          <a:xfrm>
            <a:off x="488494" y="2973862"/>
            <a:ext cx="11312435" cy="3339786"/>
            <a:chOff x="411313" y="1253286"/>
            <a:chExt cx="11312435" cy="3339786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AF49EB56-5091-4068-8093-87B79325F1F0}"/>
                </a:ext>
              </a:extLst>
            </p:cNvPr>
            <p:cNvSpPr/>
            <p:nvPr/>
          </p:nvSpPr>
          <p:spPr>
            <a:xfrm>
              <a:off x="411313" y="1253286"/>
              <a:ext cx="1825728" cy="45371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Questions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CCAAAC0E-9502-445A-88FE-3E03899DE152}"/>
                </a:ext>
              </a:extLst>
            </p:cNvPr>
            <p:cNvSpPr/>
            <p:nvPr/>
          </p:nvSpPr>
          <p:spPr>
            <a:xfrm>
              <a:off x="422602" y="1706999"/>
              <a:ext cx="11301146" cy="2886073"/>
            </a:xfrm>
            <a:prstGeom prst="rect">
              <a:avLst/>
            </a:prstGeom>
            <a:noFill/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A14731B-346E-48EE-9BCB-E0409A91637C}"/>
              </a:ext>
            </a:extLst>
          </p:cNvPr>
          <p:cNvGrpSpPr/>
          <p:nvPr/>
        </p:nvGrpSpPr>
        <p:grpSpPr>
          <a:xfrm>
            <a:off x="391070" y="1251377"/>
            <a:ext cx="3361779" cy="455623"/>
            <a:chOff x="1283368" y="2396606"/>
            <a:chExt cx="2616080" cy="455623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17C5523-E392-40E5-AA12-88631B4B7EDE}"/>
                </a:ext>
              </a:extLst>
            </p:cNvPr>
            <p:cNvSpPr/>
            <p:nvPr/>
          </p:nvSpPr>
          <p:spPr>
            <a:xfrm>
              <a:off x="1283368" y="2398515"/>
              <a:ext cx="1056817" cy="45371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STEP 3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39ECF3F6-3E3C-4964-9217-A494A297964D}"/>
                </a:ext>
              </a:extLst>
            </p:cNvPr>
            <p:cNvSpPr/>
            <p:nvPr/>
          </p:nvSpPr>
          <p:spPr>
            <a:xfrm>
              <a:off x="2341173" y="2396606"/>
              <a:ext cx="1558275" cy="45371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Expressing</a:t>
              </a:r>
              <a:endPara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21" name="本文10">
            <a:extLst>
              <a:ext uri="{FF2B5EF4-FFF2-40B4-BE49-F238E27FC236}">
                <a16:creationId xmlns:a16="http://schemas.microsoft.com/office/drawing/2014/main" id="{4CCCB9BC-5079-402C-A9CE-7901B4E1EE4C}"/>
              </a:ext>
            </a:extLst>
          </p:cNvPr>
          <p:cNvSpPr txBox="1"/>
          <p:nvPr/>
        </p:nvSpPr>
        <p:spPr>
          <a:xfrm>
            <a:off x="391069" y="1759504"/>
            <a:ext cx="11665463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ts val="4200"/>
              </a:lnSpc>
            </a:pP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Express your opinions on one of the following questions in more than 40 words.</a:t>
            </a:r>
          </a:p>
        </p:txBody>
      </p:sp>
    </p:spTree>
    <p:extLst>
      <p:ext uri="{BB962C8B-B14F-4D97-AF65-F5344CB8AC3E}">
        <p14:creationId xmlns:p14="http://schemas.microsoft.com/office/powerpoint/2010/main" val="100759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本文10">
            <a:extLst>
              <a:ext uri="{FF2B5EF4-FFF2-40B4-BE49-F238E27FC236}">
                <a16:creationId xmlns:a16="http://schemas.microsoft.com/office/drawing/2014/main" id="{F68F5325-BFE7-4EB5-9588-FE09ECD8C6D9}"/>
              </a:ext>
            </a:extLst>
          </p:cNvPr>
          <p:cNvSpPr txBox="1"/>
          <p:nvPr/>
        </p:nvSpPr>
        <p:spPr>
          <a:xfrm>
            <a:off x="391071" y="1909264"/>
            <a:ext cx="11255497" cy="7271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3000" kern="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Why do you think people continue to fight against each other?</a:t>
            </a: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5125E92-A02A-4019-AD4A-0423168639F7}"/>
              </a:ext>
            </a:extLst>
          </p:cNvPr>
          <p:cNvSpPr/>
          <p:nvPr/>
        </p:nvSpPr>
        <p:spPr>
          <a:xfrm>
            <a:off x="391072" y="1277506"/>
            <a:ext cx="1217012" cy="4537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Model</a:t>
            </a:r>
            <a:endParaRPr kumimoji="1" lang="ja-JP" altLang="en-US" sz="24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本文10">
            <a:extLst>
              <a:ext uri="{FF2B5EF4-FFF2-40B4-BE49-F238E27FC236}">
                <a16:creationId xmlns:a16="http://schemas.microsoft.com/office/drawing/2014/main" id="{72DCDCB7-797B-4C4D-BE32-847B637703E1}"/>
              </a:ext>
            </a:extLst>
          </p:cNvPr>
          <p:cNvSpPr txBox="1"/>
          <p:nvPr/>
        </p:nvSpPr>
        <p:spPr>
          <a:xfrm>
            <a:off x="391071" y="2786538"/>
            <a:ext cx="11428396" cy="28046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9239250" algn="l"/>
              </a:tabLst>
            </a:pP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― 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It seems to me that </a:t>
            </a: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religion is a big reason.  Some people believe that only their religion is the correct one and do not recognize others at all.  I think this has resulted in fighting or even wars around the world.             (41 words)</a:t>
            </a:r>
          </a:p>
        </p:txBody>
      </p:sp>
    </p:spTree>
    <p:extLst>
      <p:ext uri="{BB962C8B-B14F-4D97-AF65-F5344CB8AC3E}">
        <p14:creationId xmlns:p14="http://schemas.microsoft.com/office/powerpoint/2010/main" val="344485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本文10">
            <a:extLst>
              <a:ext uri="{FF2B5EF4-FFF2-40B4-BE49-F238E27FC236}">
                <a16:creationId xmlns:a16="http://schemas.microsoft.com/office/drawing/2014/main" id="{FDCCC2D4-29B5-48DB-A3BA-3F5289E78EDD}"/>
              </a:ext>
            </a:extLst>
          </p:cNvPr>
          <p:cNvSpPr txBox="1"/>
          <p:nvPr/>
        </p:nvSpPr>
        <p:spPr>
          <a:xfrm>
            <a:off x="759920" y="1887773"/>
            <a:ext cx="10165584" cy="21121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00B050"/>
              </a:buClr>
              <a:buFont typeface="ＭＳ ゴシック" panose="020B0609070205080204" pitchFamily="49" charset="-128"/>
              <a:buChar char="▶"/>
            </a:pP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 guess [suppose] …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…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だと推測する）</a:t>
            </a:r>
            <a:endParaRPr lang="en-US" altLang="ja-JP" sz="30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00B050"/>
              </a:buClr>
              <a:buFont typeface="ＭＳ ゴシック" panose="020B0609070205080204" pitchFamily="49" charset="-128"/>
              <a:buChar char="▶"/>
            </a:pP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It seems to me that …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（私には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…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だと思われる）</a:t>
            </a:r>
          </a:p>
          <a:p>
            <a:pPr marL="457200" indent="-457200" algn="just">
              <a:lnSpc>
                <a:spcPct val="150000"/>
              </a:lnSpc>
              <a:buClr>
                <a:srgbClr val="00B050"/>
              </a:buClr>
              <a:buFont typeface="ＭＳ ゴシック" panose="020B0609070205080204" pitchFamily="49" charset="-128"/>
              <a:buChar char="▶"/>
            </a:pP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～ 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may [might] </a:t>
            </a:r>
            <a:r>
              <a:rPr lang="en-US" altLang="ja-JP" sz="3000" b="1" i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do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（～は</a:t>
            </a:r>
            <a:r>
              <a:rPr lang="en-US" altLang="ja-JP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…</a:t>
            </a:r>
            <a:r>
              <a:rPr lang="ja-JP" altLang="en-US" sz="3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するかもしれない）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F49EB56-5091-4068-8093-87B79325F1F0}"/>
              </a:ext>
            </a:extLst>
          </p:cNvPr>
          <p:cNvSpPr/>
          <p:nvPr/>
        </p:nvSpPr>
        <p:spPr>
          <a:xfrm>
            <a:off x="402359" y="1253286"/>
            <a:ext cx="2123530" cy="4537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Expressions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CAAAC0E-9502-445A-88FE-3E03899DE152}"/>
              </a:ext>
            </a:extLst>
          </p:cNvPr>
          <p:cNvSpPr/>
          <p:nvPr/>
        </p:nvSpPr>
        <p:spPr>
          <a:xfrm>
            <a:off x="422602" y="1706999"/>
            <a:ext cx="11301146" cy="244878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6D3207-B742-4ECF-8381-28A49DD2CB60}"/>
              </a:ext>
            </a:extLst>
          </p:cNvPr>
          <p:cNvSpPr txBox="1"/>
          <p:nvPr/>
        </p:nvSpPr>
        <p:spPr>
          <a:xfrm>
            <a:off x="2758440" y="1146184"/>
            <a:ext cx="28015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3000" b="1" kern="100" dirty="0">
                <a:solidFill>
                  <a:srgbClr val="00B05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【推測する】</a:t>
            </a:r>
            <a:endParaRPr lang="ja-JP" altLang="en-US" sz="300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623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">
            <a:extLst>
              <a:ext uri="{FF2B5EF4-FFF2-40B4-BE49-F238E27FC236}">
                <a16:creationId xmlns:a16="http://schemas.microsoft.com/office/drawing/2014/main" id="{C2F3E148-A974-488B-BF44-BFBD7AAE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913813" y="6492875"/>
            <a:ext cx="32781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本文10">
            <a:extLst>
              <a:ext uri="{FF2B5EF4-FFF2-40B4-BE49-F238E27FC236}">
                <a16:creationId xmlns:a16="http://schemas.microsoft.com/office/drawing/2014/main" id="{F68F5325-BFE7-4EB5-9588-FE09ECD8C6D9}"/>
              </a:ext>
            </a:extLst>
          </p:cNvPr>
          <p:cNvSpPr txBox="1"/>
          <p:nvPr/>
        </p:nvSpPr>
        <p:spPr>
          <a:xfrm>
            <a:off x="336053" y="1093305"/>
            <a:ext cx="11255497" cy="7271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3000" kern="1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A.	</a:t>
            </a:r>
            <a:r>
              <a:rPr lang="en-US" altLang="ja-JP" sz="3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What can you do to help people who are suffering?</a:t>
            </a:r>
          </a:p>
        </p:txBody>
      </p:sp>
      <p:sp>
        <p:nvSpPr>
          <p:cNvPr id="15" name="タイトル">
            <a:extLst>
              <a:ext uri="{FF2B5EF4-FFF2-40B4-BE49-F238E27FC236}">
                <a16:creationId xmlns:a16="http://schemas.microsoft.com/office/drawing/2014/main" id="{39DB22D4-BDCE-4099-B951-D668D067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anchor="b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REPRODUCTION</a:t>
            </a:r>
            <a:endParaRPr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本文10">
            <a:extLst>
              <a:ext uri="{FF2B5EF4-FFF2-40B4-BE49-F238E27FC236}">
                <a16:creationId xmlns:a16="http://schemas.microsoft.com/office/drawing/2014/main" id="{72DCDCB7-797B-4C4D-BE32-847B637703E1}"/>
              </a:ext>
            </a:extLst>
          </p:cNvPr>
          <p:cNvSpPr txBox="1"/>
          <p:nvPr/>
        </p:nvSpPr>
        <p:spPr>
          <a:xfrm>
            <a:off x="336053" y="2176640"/>
            <a:ext cx="11255497" cy="41896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9239250" algn="l"/>
              </a:tabLst>
            </a:pPr>
            <a:r>
              <a:rPr lang="ja-JP" altLang="ja-JP" sz="30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（解答例）</a:t>
            </a:r>
          </a:p>
          <a:p>
            <a:pPr algn="just">
              <a:lnSpc>
                <a:spcPct val="150000"/>
              </a:lnSpc>
              <a:tabLst>
                <a:tab pos="9239250" algn="l"/>
              </a:tabLst>
            </a:pPr>
            <a:r>
              <a:rPr lang="en-US" altLang="ja-JP" sz="30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I think we should take some actions to help people who are suffering.  For example, we can make a donation to support refugees.  We can also post articles about them on SNS.  Our small actions </a:t>
            </a:r>
            <a:r>
              <a:rPr lang="en-US" altLang="ja-JP" sz="3000" b="1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may lead </a:t>
            </a:r>
            <a:r>
              <a:rPr lang="en-US" altLang="ja-JP" sz="30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to a big change in the world.  (44 words)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A485C-B186-4387-A9FD-B40ACB734857}"/>
              </a:ext>
            </a:extLst>
          </p:cNvPr>
          <p:cNvSpPr txBox="1"/>
          <p:nvPr/>
        </p:nvSpPr>
        <p:spPr>
          <a:xfrm>
            <a:off x="5463823" y="819553"/>
            <a:ext cx="672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製品版では，</a:t>
            </a:r>
            <a:r>
              <a:rPr kumimoji="1" lang="en-US" altLang="ja-JP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問題以外のスライドも表示できます。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103084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726</Words>
  <Application>Microsoft Office PowerPoint</Application>
  <PresentationFormat>ワイド画面</PresentationFormat>
  <Paragraphs>105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cp:revision>1</cp:revision>
  <dcterms:created xsi:type="dcterms:W3CDTF">2017-01-18T05:06:58Z</dcterms:created>
  <dcterms:modified xsi:type="dcterms:W3CDTF">2021-05-31T01:04:59Z</dcterms:modified>
</cp:coreProperties>
</file>