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80" r:id="rId2"/>
    <p:sldId id="260" r:id="rId3"/>
    <p:sldId id="281" r:id="rId4"/>
    <p:sldId id="291" r:id="rId5"/>
    <p:sldId id="292" r:id="rId6"/>
    <p:sldId id="293" r:id="rId7"/>
    <p:sldId id="290" r:id="rId8"/>
    <p:sldId id="287" r:id="rId9"/>
    <p:sldId id="288" r:id="rId10"/>
    <p:sldId id="285" r:id="rId11"/>
    <p:sldId id="289" r:id="rId12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/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790" autoAdjust="0"/>
  </p:normalViewPr>
  <p:slideViewPr>
    <p:cSldViewPr snapToGrid="0" showGuides="1">
      <p:cViewPr varScale="1">
        <p:scale>
          <a:sx n="65" d="100"/>
          <a:sy n="65" d="100"/>
        </p:scale>
        <p:origin x="9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73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A5F8CF5-B14E-494A-8C79-2ADEE60FC157}" type="datetimeFigureOut">
              <a:rPr lang="ja-JP" altLang="en-US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D1C5C3F-5D18-47EF-8F50-29761D2851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695473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6D1214-EF40-4880-941D-163F95858272}" type="datetimeFigureOut">
              <a:rPr lang="ja-JP" altLang="en-US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F41A5C3-A7F3-4A46-A353-86589CDC89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67985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7A2711-63E5-4777-BD00-D4D9B0C5EE1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ja-JP" altLang="en-US"/>
          </a:p>
        </p:txBody>
      </p:sp>
      <p:sp>
        <p:nvSpPr>
          <p:cNvPr id="15365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5366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5930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7A2711-63E5-4777-BD00-D4D9B0C5EE1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ja-JP" altLang="en-US"/>
          </a:p>
        </p:txBody>
      </p:sp>
      <p:sp>
        <p:nvSpPr>
          <p:cNvPr id="15365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5366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651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7A2711-63E5-4777-BD00-D4D9B0C5EE1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ja-JP" altLang="en-US"/>
          </a:p>
        </p:txBody>
      </p:sp>
      <p:sp>
        <p:nvSpPr>
          <p:cNvPr id="15365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5366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956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E6225-A838-4209-906F-A7FE05D1660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ja-JP" altLang="en-US"/>
          </a:p>
        </p:txBody>
      </p:sp>
      <p:sp>
        <p:nvSpPr>
          <p:cNvPr id="13317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3318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085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74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505E41-73BB-4BF8-81CA-176AE4CAA58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ja-JP" altLang="en-US"/>
          </a:p>
        </p:txBody>
      </p:sp>
      <p:sp>
        <p:nvSpPr>
          <p:cNvPr id="17413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7414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964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7A2711-63E5-4777-BD00-D4D9B0C5EE1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ja-JP" altLang="en-US"/>
          </a:p>
        </p:txBody>
      </p:sp>
      <p:sp>
        <p:nvSpPr>
          <p:cNvPr id="15365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5366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953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E6225-A838-4209-906F-A7FE05D1660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  <p:sp>
        <p:nvSpPr>
          <p:cNvPr id="13317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3318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738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74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505E41-73BB-4BF8-81CA-176AE4CAA58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/>
          </a:p>
        </p:txBody>
      </p:sp>
      <p:sp>
        <p:nvSpPr>
          <p:cNvPr id="17413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7414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411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74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505E41-73BB-4BF8-81CA-176AE4CAA58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/>
          </a:p>
        </p:txBody>
      </p:sp>
      <p:sp>
        <p:nvSpPr>
          <p:cNvPr id="17413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7414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095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7A2711-63E5-4777-BD00-D4D9B0C5EE1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ja-JP" altLang="en-US"/>
          </a:p>
        </p:txBody>
      </p:sp>
      <p:sp>
        <p:nvSpPr>
          <p:cNvPr id="15365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5366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266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7A2711-63E5-4777-BD00-D4D9B0C5EE1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ja-JP" altLang="en-US"/>
          </a:p>
        </p:txBody>
      </p:sp>
      <p:sp>
        <p:nvSpPr>
          <p:cNvPr id="15365" name="フッター プレースホルダー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15366" name="ヘッダー プレースホルダー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Lesson 1  Washoku</a:t>
            </a:r>
            <a:r>
              <a:rPr lang="ja-JP" altLang="en-US"/>
              <a:t>ー</a:t>
            </a:r>
            <a:r>
              <a:rPr lang="en-US" altLang="ja-JP"/>
              <a:t>Japanese Food Culture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593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4E0F6-7DCE-4560-9CCE-B012E8397C5C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63C9-7AB1-4972-BB6D-9830AF1596E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47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20267-DEFF-4755-A706-CE34E2C71335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5A73-FA24-4959-80F0-8FCAC8086FC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762247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4299E-E5F0-4237-9D95-AC3073DEF1B7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7473C-E263-4F6A-A70B-3FE68CBB43B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313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01236-DB6C-4255-9A68-C6F34D102C9A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633F6-354C-495A-BBB6-72E1E438DE4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82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C961B-8C4B-4606-B087-82C0EE8FB24E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C27CF-65A7-410A-9BF5-59540B0577F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658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1E5F4-96E4-4C01-A040-B8D9EA913335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37BDE-9691-445F-9996-B24B9D98948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278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495F9-4041-4A8D-919B-3C635EEABC0C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8AE17-8B13-46B6-BAA4-A75D2C4DBFF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901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7A1E99-9281-4B86-9F25-1A17F2B1A5B5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2267A-509A-4EA6-A05B-103C25414FD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684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52BA4-989E-4CA1-9DB7-C36795E3B114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AA019-775D-4DED-B43C-D7E43280E5E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67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20267-DEFF-4755-A706-CE34E2C71335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5A73-FA24-4959-80F0-8FCAC8086FC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113952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F46E1-6675-43F3-A006-43F818665801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0F31B-2B0E-4F9B-956C-646BD370CBF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044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20267-DEFF-4755-A706-CE34E2C71335}" type="datetime1">
              <a:rPr lang="ja-JP" altLang="en-US" smtClean="0"/>
              <a:pPr>
                <a:defRPr/>
              </a:pPr>
              <a:t>2022/4/5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Revised POLESTAR English Communication I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435A73-FA24-4959-80F0-8FCAC8086FC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692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"/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8" name="本文10">
            <a:extLst>
              <a:ext uri="{FF2B5EF4-FFF2-40B4-BE49-F238E27FC236}">
                <a16:creationId xmlns:a16="http://schemas.microsoft.com/office/drawing/2014/main" id="{F3C11632-3920-4A7C-A817-9786E4EB84B1}"/>
              </a:ext>
            </a:extLst>
          </p:cNvPr>
          <p:cNvSpPr txBox="1"/>
          <p:nvPr/>
        </p:nvSpPr>
        <p:spPr>
          <a:xfrm>
            <a:off x="666044" y="1233214"/>
            <a:ext cx="10972799" cy="44096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❶</a:t>
            </a:r>
            <a:r>
              <a:rPr lang="ja-JP" altLang="en-US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Have you ever heard of Rwanda? 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It is a country with great natural beauty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central Africa.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3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Marie Louise Kambenga, a peace activist,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is from Rwanda.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4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She was the only girl who graduated from high school in her village.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5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She studied home economics,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and after graduation, became a dressmaking teacher. 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6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her school, there was a Japanese volunteer.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7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She recommended Louise as a trainee in Japan.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フッタ">
            <a:extLst>
              <a:ext uri="{FF2B5EF4-FFF2-40B4-BE49-F238E27FC236}">
                <a16:creationId xmlns:a16="http://schemas.microsoft.com/office/drawing/2014/main" id="{C2F3E148-A974-488B-BF44-BFBD7AAE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913813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5-1-1_sentence">
            <a:hlinkClick r:id="" action="ppaction://media"/>
            <a:extLst>
              <a:ext uri="{FF2B5EF4-FFF2-40B4-BE49-F238E27FC236}">
                <a16:creationId xmlns:a16="http://schemas.microsoft.com/office/drawing/2014/main" id="{616D636D-F7B2-4854-8F94-2F5A19CBF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157" y="849934"/>
            <a:ext cx="432000" cy="4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本文10">
            <a:extLst>
              <a:ext uri="{FF2B5EF4-FFF2-40B4-BE49-F238E27FC236}">
                <a16:creationId xmlns:a16="http://schemas.microsoft.com/office/drawing/2014/main" id="{F68F5325-BFE7-4EB5-9588-FE09ECD8C6D9}"/>
              </a:ext>
            </a:extLst>
          </p:cNvPr>
          <p:cNvSpPr txBox="1"/>
          <p:nvPr/>
        </p:nvSpPr>
        <p:spPr>
          <a:xfrm>
            <a:off x="2401588" y="870108"/>
            <a:ext cx="8672812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Describe the pictures below to your partner.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本文10">
            <a:extLst>
              <a:ext uri="{FF2B5EF4-FFF2-40B4-BE49-F238E27FC236}">
                <a16:creationId xmlns:a16="http://schemas.microsoft.com/office/drawing/2014/main" id="{5E90D46C-D5FA-4B01-A567-CDC3A07771F6}"/>
              </a:ext>
            </a:extLst>
          </p:cNvPr>
          <p:cNvSpPr txBox="1"/>
          <p:nvPr/>
        </p:nvSpPr>
        <p:spPr>
          <a:xfrm>
            <a:off x="36566" y="3818884"/>
            <a:ext cx="4730044" cy="4943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[ home economics, dressmaking ]</a:t>
            </a:r>
            <a:endParaRPr lang="ja-JP" altLang="ja-JP" sz="1900" kern="10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B22F90-19DE-4914-B207-486415E2D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0" y="2111643"/>
            <a:ext cx="2399039" cy="1818879"/>
          </a:xfrm>
          <a:prstGeom prst="rect">
            <a:avLst/>
          </a:prstGeom>
        </p:spPr>
      </p:pic>
      <p:sp>
        <p:nvSpPr>
          <p:cNvPr id="27" name="本文10">
            <a:extLst>
              <a:ext uri="{FF2B5EF4-FFF2-40B4-BE49-F238E27FC236}">
                <a16:creationId xmlns:a16="http://schemas.microsoft.com/office/drawing/2014/main" id="{67F89C57-0EAD-49FF-BB93-06A39C6BC609}"/>
              </a:ext>
            </a:extLst>
          </p:cNvPr>
          <p:cNvSpPr txBox="1"/>
          <p:nvPr/>
        </p:nvSpPr>
        <p:spPr>
          <a:xfrm>
            <a:off x="856352" y="1457933"/>
            <a:ext cx="3382819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(1) Louise studied …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本文10">
            <a:extLst>
              <a:ext uri="{FF2B5EF4-FFF2-40B4-BE49-F238E27FC236}">
                <a16:creationId xmlns:a16="http://schemas.microsoft.com/office/drawing/2014/main" id="{57215862-0806-4BAE-ADEB-6C3C69C499A7}"/>
              </a:ext>
            </a:extLst>
          </p:cNvPr>
          <p:cNvSpPr txBox="1"/>
          <p:nvPr/>
        </p:nvSpPr>
        <p:spPr>
          <a:xfrm>
            <a:off x="327378" y="4617260"/>
            <a:ext cx="1145504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(1) Louise studied home economics, and after graduation, became a dressmaking teacher.</a:t>
            </a:r>
            <a:endParaRPr lang="ja-JP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本文10">
            <a:extLst>
              <a:ext uri="{FF2B5EF4-FFF2-40B4-BE49-F238E27FC236}">
                <a16:creationId xmlns:a16="http://schemas.microsoft.com/office/drawing/2014/main" id="{0EDAE319-FDD1-42BF-A73C-F2C8D911764E}"/>
              </a:ext>
            </a:extLst>
          </p:cNvPr>
          <p:cNvSpPr txBox="1"/>
          <p:nvPr/>
        </p:nvSpPr>
        <p:spPr>
          <a:xfrm>
            <a:off x="4541307" y="1445768"/>
            <a:ext cx="2486199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(2) Louise …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本文10">
            <a:extLst>
              <a:ext uri="{FF2B5EF4-FFF2-40B4-BE49-F238E27FC236}">
                <a16:creationId xmlns:a16="http://schemas.microsoft.com/office/drawing/2014/main" id="{AF37A3F4-C680-49F4-A373-960C5F373501}"/>
              </a:ext>
            </a:extLst>
          </p:cNvPr>
          <p:cNvSpPr txBox="1"/>
          <p:nvPr/>
        </p:nvSpPr>
        <p:spPr>
          <a:xfrm>
            <a:off x="4363490" y="3818884"/>
            <a:ext cx="3382819" cy="4943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[ amaze, elderly woman ]</a:t>
            </a:r>
            <a:endParaRPr lang="ja-JP" altLang="ja-JP" sz="1900" kern="10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</p:txBody>
      </p:sp>
      <p:sp>
        <p:nvSpPr>
          <p:cNvPr id="32" name="本文10">
            <a:extLst>
              <a:ext uri="{FF2B5EF4-FFF2-40B4-BE49-F238E27FC236}">
                <a16:creationId xmlns:a16="http://schemas.microsoft.com/office/drawing/2014/main" id="{F6D59C69-3B14-4C09-BEE1-2900AA4A6567}"/>
              </a:ext>
            </a:extLst>
          </p:cNvPr>
          <p:cNvSpPr txBox="1"/>
          <p:nvPr/>
        </p:nvSpPr>
        <p:spPr>
          <a:xfrm>
            <a:off x="8188602" y="3809665"/>
            <a:ext cx="3005964" cy="4943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[</a:t>
            </a:r>
            <a:r>
              <a:rPr lang="ja-JP" altLang="en-US" sz="1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 </a:t>
            </a:r>
            <a:r>
              <a:rPr lang="en-US" altLang="ja-JP" sz="19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Helvetica" panose="020B0604020202020204" pitchFamily="34" charset="0"/>
              </a:rPr>
              <a:t>impress, educational ]</a:t>
            </a:r>
            <a:endParaRPr lang="ja-JP" altLang="ja-JP" sz="1900" kern="100" dirty="0">
              <a:latin typeface="メイリオ" panose="020B0604030504040204" pitchFamily="50" charset="-128"/>
              <a:ea typeface="メイリオ" panose="020B0604030504040204" pitchFamily="50" charset="-128"/>
              <a:cs typeface="Helvetica" panose="020B0604020202020204" pitchFamily="34" charset="0"/>
            </a:endParaRPr>
          </a:p>
        </p:txBody>
      </p:sp>
      <p:sp>
        <p:nvSpPr>
          <p:cNvPr id="33" name="本文10">
            <a:extLst>
              <a:ext uri="{FF2B5EF4-FFF2-40B4-BE49-F238E27FC236}">
                <a16:creationId xmlns:a16="http://schemas.microsoft.com/office/drawing/2014/main" id="{9EAFC3FA-EAB7-4810-A51E-50319AD73000}"/>
              </a:ext>
            </a:extLst>
          </p:cNvPr>
          <p:cNvSpPr txBox="1"/>
          <p:nvPr/>
        </p:nvSpPr>
        <p:spPr>
          <a:xfrm>
            <a:off x="8317032" y="1446120"/>
            <a:ext cx="2622104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(3) Louise …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6B5B7593-8695-425F-9D5F-9CCBFC864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45" y="2111643"/>
            <a:ext cx="2430401" cy="1818881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F1F7831-7BA2-4813-8581-8995CDD02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12" y="2119368"/>
            <a:ext cx="2405144" cy="1780431"/>
          </a:xfrm>
          <a:prstGeom prst="rect">
            <a:avLst/>
          </a:prstGeom>
        </p:spPr>
      </p:pic>
      <p:sp>
        <p:nvSpPr>
          <p:cNvPr id="46" name="本文10">
            <a:extLst>
              <a:ext uri="{FF2B5EF4-FFF2-40B4-BE49-F238E27FC236}">
                <a16:creationId xmlns:a16="http://schemas.microsoft.com/office/drawing/2014/main" id="{76BD9051-D3AF-4EC7-BF73-0F658D4A825A}"/>
              </a:ext>
            </a:extLst>
          </p:cNvPr>
          <p:cNvSpPr txBox="1"/>
          <p:nvPr/>
        </p:nvSpPr>
        <p:spPr>
          <a:xfrm>
            <a:off x="327378" y="5213134"/>
            <a:ext cx="114550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(2) Louise was (really) amazed when she saw an elderly woman reading a newspaper.</a:t>
            </a:r>
            <a:endParaRPr lang="ja-JP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7" name="本文10">
            <a:extLst>
              <a:ext uri="{FF2B5EF4-FFF2-40B4-BE49-F238E27FC236}">
                <a16:creationId xmlns:a16="http://schemas.microsoft.com/office/drawing/2014/main" id="{D818E404-2127-4D6C-A892-49D385793552}"/>
              </a:ext>
            </a:extLst>
          </p:cNvPr>
          <p:cNvSpPr txBox="1"/>
          <p:nvPr/>
        </p:nvSpPr>
        <p:spPr>
          <a:xfrm>
            <a:off x="327378" y="5803969"/>
            <a:ext cx="1145504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(3) Louise was (also) impressed with Japan’s educational system, especially free public</a:t>
            </a:r>
          </a:p>
          <a:p>
            <a:pPr algn="just"/>
            <a:r>
              <a:rPr lang="en-US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   education for all children.</a:t>
            </a:r>
            <a:endParaRPr lang="ja-JP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タイトル">
            <a:extLst>
              <a:ext uri="{FF2B5EF4-FFF2-40B4-BE49-F238E27FC236}">
                <a16:creationId xmlns:a16="http://schemas.microsoft.com/office/drawing/2014/main" id="{E7C78B0D-1FE3-4748-958B-96855046D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E12E822-FB55-4E91-8A1B-E48B6EFC4E63}"/>
              </a:ext>
            </a:extLst>
          </p:cNvPr>
          <p:cNvSpPr/>
          <p:nvPr/>
        </p:nvSpPr>
        <p:spPr>
          <a:xfrm>
            <a:off x="891823" y="1022258"/>
            <a:ext cx="1401552" cy="345224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TASK 2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フッタ">
            <a:extLst>
              <a:ext uri="{FF2B5EF4-FFF2-40B4-BE49-F238E27FC236}">
                <a16:creationId xmlns:a16="http://schemas.microsoft.com/office/drawing/2014/main" id="{C2F3E148-A974-488B-BF44-BFBD7AAE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913813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2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">
            <a:extLst>
              <a:ext uri="{FF2B5EF4-FFF2-40B4-BE49-F238E27FC236}">
                <a16:creationId xmlns:a16="http://schemas.microsoft.com/office/drawing/2014/main" id="{C2F3E148-A974-488B-BF44-BFBD7AAE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913813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FAD3334-6C10-4203-8C5B-0A3860EEEE88}"/>
              </a:ext>
            </a:extLst>
          </p:cNvPr>
          <p:cNvSpPr/>
          <p:nvPr/>
        </p:nvSpPr>
        <p:spPr>
          <a:xfrm>
            <a:off x="903111" y="1022156"/>
            <a:ext cx="2134782" cy="3452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Your Opinion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本文10">
            <a:extLst>
              <a:ext uri="{FF2B5EF4-FFF2-40B4-BE49-F238E27FC236}">
                <a16:creationId xmlns:a16="http://schemas.microsoft.com/office/drawing/2014/main" id="{1E8C930A-3999-4719-9602-54C8BB270796}"/>
              </a:ext>
            </a:extLst>
          </p:cNvPr>
          <p:cNvSpPr txBox="1"/>
          <p:nvPr/>
        </p:nvSpPr>
        <p:spPr>
          <a:xfrm>
            <a:off x="903111" y="3019688"/>
            <a:ext cx="10114842" cy="28161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 think parents’ lack of awareness about education is a big reason.  In some African countries, many parents do not realize the value of education.  They make their children work instead of going to school.  </a:t>
            </a:r>
          </a:p>
          <a:p>
            <a:pPr algn="r">
              <a:lnSpc>
                <a:spcPct val="150000"/>
              </a:lnSpc>
            </a:pPr>
            <a:r>
              <a:rPr lang="en-US" altLang="ja-JP" sz="2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(35 words)</a:t>
            </a:r>
            <a:endParaRPr lang="ja-JP" altLang="ja-JP" sz="24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本文10">
            <a:extLst>
              <a:ext uri="{FF2B5EF4-FFF2-40B4-BE49-F238E27FC236}">
                <a16:creationId xmlns:a16="http://schemas.microsoft.com/office/drawing/2014/main" id="{5E90D46C-D5FA-4B01-A567-CDC3A07771F6}"/>
              </a:ext>
            </a:extLst>
          </p:cNvPr>
          <p:cNvSpPr txBox="1"/>
          <p:nvPr/>
        </p:nvSpPr>
        <p:spPr>
          <a:xfrm>
            <a:off x="903111" y="1465596"/>
            <a:ext cx="10114842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Rwanda, many children could not go to school for economic reasons.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What other reasons can you think of?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タイトル">
            <a:extLst>
              <a:ext uri="{FF2B5EF4-FFF2-40B4-BE49-F238E27FC236}">
                <a16:creationId xmlns:a16="http://schemas.microsoft.com/office/drawing/2014/main" id="{AE963636-193F-486D-BCD0-258D00370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2695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フッタ"/>
          <p:cNvSpPr>
            <a:spLocks noGrp="1"/>
          </p:cNvSpPr>
          <p:nvPr>
            <p:ph type="ftr" sz="quarter" idx="11"/>
          </p:nvPr>
        </p:nvSpPr>
        <p:spPr bwMode="auto">
          <a:xfrm>
            <a:off x="8913813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292" name="Part 1"/>
          <p:cNvSpPr txBox="1">
            <a:spLocks noChangeArrowheads="1"/>
          </p:cNvSpPr>
          <p:nvPr/>
        </p:nvSpPr>
        <p:spPr bwMode="auto">
          <a:xfrm>
            <a:off x="894113" y="880783"/>
            <a:ext cx="249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Phrase Reading</a:t>
            </a:r>
            <a:endParaRPr lang="ja-JP" altLang="en-US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本文10"/>
          <p:cNvSpPr txBox="1"/>
          <p:nvPr/>
        </p:nvSpPr>
        <p:spPr>
          <a:xfrm>
            <a:off x="666043" y="1232948"/>
            <a:ext cx="10972801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❶</a:t>
            </a:r>
            <a:r>
              <a:rPr lang="ja-JP" altLang="en-US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Have you ever heard of Rwanda?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It is a country with great natural beauty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in central Africa.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3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Marie Louise Kambenga,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peace activist,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/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is from Rwanda.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4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She was the only girl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who graduated from high school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in her village.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5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She studied home economics,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and after graduation,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became a dressmaking teacher.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6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her school,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there was a Japanese volunteer.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7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She recommended Louise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as a trainee in Japan.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タイトル">
            <a:extLst>
              <a:ext uri="{FF2B5EF4-FFF2-40B4-BE49-F238E27FC236}">
                <a16:creationId xmlns:a16="http://schemas.microsoft.com/office/drawing/2014/main" id="{92A418CE-112B-4B88-9A55-65BCCD283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  <p:pic>
        <p:nvPicPr>
          <p:cNvPr id="5" name="L05_Pt1_para1_ph">
            <a:hlinkClick r:id="" action="ppaction://media"/>
            <a:extLst>
              <a:ext uri="{FF2B5EF4-FFF2-40B4-BE49-F238E27FC236}">
                <a16:creationId xmlns:a16="http://schemas.microsoft.com/office/drawing/2014/main" id="{0D3467B2-87E7-43F7-8CEE-DF5D72BF7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156" y="850938"/>
            <a:ext cx="432000" cy="4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和訳"/>
          <p:cNvSpPr txBox="1"/>
          <p:nvPr/>
        </p:nvSpPr>
        <p:spPr>
          <a:xfrm>
            <a:off x="666044" y="1233949"/>
            <a:ext cx="109728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❶　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ルワンダについて聞いたことがあるだろうか。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それは中央アフリカにある自然がとても美しい国だ。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平和活動家であるマリールイズ・カンベンガは，ルワンダの出身だ。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彼女は村で高校を卒業した唯一の女性だった。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彼女は家政学を学び，卒業後は洋裁の教師になった。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6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彼女の学校には，日本人ボランティアがいた。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7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彼女はルイズを日本での研修生として推薦してくれた。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フッタ">
            <a:extLst>
              <a:ext uri="{FF2B5EF4-FFF2-40B4-BE49-F238E27FC236}">
                <a16:creationId xmlns:a16="http://schemas.microsoft.com/office/drawing/2014/main" id="{C3B35774-0294-4D6B-A862-A4329C4D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913813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">
            <a:extLst>
              <a:ext uri="{FF2B5EF4-FFF2-40B4-BE49-F238E27FC236}">
                <a16:creationId xmlns:a16="http://schemas.microsoft.com/office/drawing/2014/main" id="{226F18C2-E2BF-4393-A731-55A514974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本文10">
            <a:extLst>
              <a:ext uri="{FF2B5EF4-FFF2-40B4-BE49-F238E27FC236}">
                <a16:creationId xmlns:a16="http://schemas.microsoft.com/office/drawing/2014/main" id="{F3C11632-3920-4A7C-A817-9786E4EB84B1}"/>
              </a:ext>
            </a:extLst>
          </p:cNvPr>
          <p:cNvSpPr txBox="1"/>
          <p:nvPr/>
        </p:nvSpPr>
        <p:spPr>
          <a:xfrm>
            <a:off x="666045" y="1338641"/>
            <a:ext cx="10837333" cy="53463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4600"/>
              </a:lnSpc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❷</a:t>
            </a:r>
            <a:r>
              <a:rPr lang="ja-JP" altLang="en-US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8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1993, Louise came to Fukushima as a trainee to study dressmaking.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9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Living with a host family in Japan was a completely new experience for her. 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10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Louise was really amazed when she saw an elderly woman reading a newspaper. 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11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She had never seen such a thing! 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12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Louise was also impressed with Japan’s educational system, especially free public education for all children. 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13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Rwanda, many poor children could not go to school. 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14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1994, after an interesting 10-month experience, Louise returned to her husband and children in Rwanda.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フッタ">
            <a:extLst>
              <a:ext uri="{FF2B5EF4-FFF2-40B4-BE49-F238E27FC236}">
                <a16:creationId xmlns:a16="http://schemas.microsoft.com/office/drawing/2014/main" id="{C2F3E148-A974-488B-BF44-BFBD7AAE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913813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">
            <a:extLst>
              <a:ext uri="{FF2B5EF4-FFF2-40B4-BE49-F238E27FC236}">
                <a16:creationId xmlns:a16="http://schemas.microsoft.com/office/drawing/2014/main" id="{28C0CCE6-FDE8-4CC1-8666-D070EC93A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  <p:pic>
        <p:nvPicPr>
          <p:cNvPr id="7" name="5-1-2_sentence">
            <a:hlinkClick r:id="" action="ppaction://media"/>
            <a:extLst>
              <a:ext uri="{FF2B5EF4-FFF2-40B4-BE49-F238E27FC236}">
                <a16:creationId xmlns:a16="http://schemas.microsoft.com/office/drawing/2014/main" id="{B1B5B9E1-70E3-454A-8E46-8CE35296D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155" y="853907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17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16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Part 1"/>
          <p:cNvSpPr txBox="1">
            <a:spLocks noChangeArrowheads="1"/>
          </p:cNvSpPr>
          <p:nvPr/>
        </p:nvSpPr>
        <p:spPr bwMode="auto">
          <a:xfrm>
            <a:off x="894112" y="884325"/>
            <a:ext cx="2498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Phrase Reading</a:t>
            </a:r>
            <a:endParaRPr lang="ja-JP" altLang="en-US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本文10"/>
          <p:cNvSpPr txBox="1"/>
          <p:nvPr/>
        </p:nvSpPr>
        <p:spPr>
          <a:xfrm>
            <a:off x="666046" y="1345838"/>
            <a:ext cx="11029244" cy="53463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4600"/>
              </a:lnSpc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❷</a:t>
            </a:r>
            <a:r>
              <a:rPr lang="ja-JP" altLang="en-US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8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1993,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Louise came to Fukushima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as a trainee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to study dressmaking.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9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Living with a host family in Japan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was a completely new experience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for her.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10 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Louise was really amazed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when she saw an elderly woman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reading a newspaper.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11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She had never seen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such a thing!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12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Louise was also impressed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with Japan’s educational system,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especially free public education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for all children.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13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In Rwanda,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many poor children could not go to school.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14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In 1994,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after an interesting 10-month experience,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Louise returned to her husband and children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in Rwanda. </a:t>
            </a:r>
            <a:r>
              <a:rPr lang="en-US" altLang="ja-JP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//</a:t>
            </a:r>
            <a:endParaRPr lang="ja-JP" altLang="ja-JP" sz="24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タイトル">
            <a:extLst>
              <a:ext uri="{FF2B5EF4-FFF2-40B4-BE49-F238E27FC236}">
                <a16:creationId xmlns:a16="http://schemas.microsoft.com/office/drawing/2014/main" id="{8B6B8020-DE7D-468B-BD9A-75EEA3EB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  <p:pic>
        <p:nvPicPr>
          <p:cNvPr id="2" name="L05_Pt1_para2_ph">
            <a:hlinkClick r:id="" action="ppaction://media"/>
            <a:extLst>
              <a:ext uri="{FF2B5EF4-FFF2-40B4-BE49-F238E27FC236}">
                <a16:creationId xmlns:a16="http://schemas.microsoft.com/office/drawing/2014/main" id="{E1EF9B3E-2658-4F41-8C3E-C12FFDEB8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156" y="850458"/>
            <a:ext cx="432000" cy="432000"/>
          </a:xfrm>
          <a:prstGeom prst="rect">
            <a:avLst/>
          </a:prstGeom>
        </p:spPr>
      </p:pic>
      <p:sp>
        <p:nvSpPr>
          <p:cNvPr id="12291" name="フッタ"/>
          <p:cNvSpPr>
            <a:spLocks noGrp="1"/>
          </p:cNvSpPr>
          <p:nvPr>
            <p:ph type="ftr" sz="quarter" idx="11"/>
          </p:nvPr>
        </p:nvSpPr>
        <p:spPr bwMode="auto">
          <a:xfrm>
            <a:off x="8602133" y="6503108"/>
            <a:ext cx="353342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5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和訳"/>
          <p:cNvSpPr txBox="1"/>
          <p:nvPr/>
        </p:nvSpPr>
        <p:spPr>
          <a:xfrm>
            <a:off x="666045" y="1324261"/>
            <a:ext cx="10961511" cy="49552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❷　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8 </a:t>
            </a: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1993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年，ルイズは洋裁を学ぶために研修生として福島に来た。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9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日本でホストファミリーと暮らすことは彼女にとってまったく新しい経験だった。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en-US" altLang="ja-JP" sz="2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ルイズは年配の女性が新聞を読んでいるのを見て，とても驚嘆した。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11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彼女はそのようなものをまったく見たことがなかったのだ！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12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ルイズはまた，日本の教育システム，特にすべての子どもたちへの無料の義務教育に感銘を受けた。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13 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ルワンダでは，多くの貧乏な子どもたちは学校へ行けなかった。</a:t>
            </a:r>
            <a:r>
              <a:rPr lang="en-US" altLang="ja-JP" sz="2400" b="1" kern="1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14 </a:t>
            </a: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1994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年，興味深い</a:t>
            </a: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か月の経験を終えて，ルイズはルワンダの夫と子どもたちの元へ帰った。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フッタ">
            <a:extLst>
              <a:ext uri="{FF2B5EF4-FFF2-40B4-BE49-F238E27FC236}">
                <a16:creationId xmlns:a16="http://schemas.microsoft.com/office/drawing/2014/main" id="{C3B35774-0294-4D6B-A862-A4329C4D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913813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">
            <a:extLst>
              <a:ext uri="{FF2B5EF4-FFF2-40B4-BE49-F238E27FC236}">
                <a16:creationId xmlns:a16="http://schemas.microsoft.com/office/drawing/2014/main" id="{6A8771AF-61F5-4447-94D5-76F4F0749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299563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">
            <a:extLst>
              <a:ext uri="{FF2B5EF4-FFF2-40B4-BE49-F238E27FC236}">
                <a16:creationId xmlns:a16="http://schemas.microsoft.com/office/drawing/2014/main" id="{C3B35774-0294-4D6B-A862-A4329C4D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913813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74D6F90-2F24-4FF4-9FF8-BD2D3EC4B854}"/>
              </a:ext>
            </a:extLst>
          </p:cNvPr>
          <p:cNvSpPr/>
          <p:nvPr/>
        </p:nvSpPr>
        <p:spPr>
          <a:xfrm>
            <a:off x="848967" y="1010867"/>
            <a:ext cx="2433346" cy="345224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Listening Quiz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本文10">
            <a:extLst>
              <a:ext uri="{FF2B5EF4-FFF2-40B4-BE49-F238E27FC236}">
                <a16:creationId xmlns:a16="http://schemas.microsoft.com/office/drawing/2014/main" id="{5331C6ED-3BAC-4A10-ADCC-907A2573224E}"/>
              </a:ext>
            </a:extLst>
          </p:cNvPr>
          <p:cNvSpPr txBox="1"/>
          <p:nvPr/>
        </p:nvSpPr>
        <p:spPr>
          <a:xfrm>
            <a:off x="758478" y="1962992"/>
            <a:ext cx="1722255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(1) T  /  F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本文10">
            <a:extLst>
              <a:ext uri="{FF2B5EF4-FFF2-40B4-BE49-F238E27FC236}">
                <a16:creationId xmlns:a16="http://schemas.microsoft.com/office/drawing/2014/main" id="{18483DEB-60F3-48FA-902D-299FA20DADD7}"/>
              </a:ext>
            </a:extLst>
          </p:cNvPr>
          <p:cNvSpPr txBox="1"/>
          <p:nvPr/>
        </p:nvSpPr>
        <p:spPr>
          <a:xfrm>
            <a:off x="758479" y="3373622"/>
            <a:ext cx="1722254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(2) T  /  F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本文10">
            <a:extLst>
              <a:ext uri="{FF2B5EF4-FFF2-40B4-BE49-F238E27FC236}">
                <a16:creationId xmlns:a16="http://schemas.microsoft.com/office/drawing/2014/main" id="{4A318F22-5040-487B-A31A-19448AC813B2}"/>
              </a:ext>
            </a:extLst>
          </p:cNvPr>
          <p:cNvSpPr txBox="1"/>
          <p:nvPr/>
        </p:nvSpPr>
        <p:spPr>
          <a:xfrm>
            <a:off x="758478" y="4778245"/>
            <a:ext cx="1722253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(3) T  /  F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588F2A6-9FD7-4C30-8D12-0420B2EFC0FD}"/>
              </a:ext>
            </a:extLst>
          </p:cNvPr>
          <p:cNvSpPr/>
          <p:nvPr/>
        </p:nvSpPr>
        <p:spPr>
          <a:xfrm>
            <a:off x="2018743" y="2089059"/>
            <a:ext cx="409433" cy="391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72DFCB29-C132-45E7-9FDD-F70C09019C78}"/>
              </a:ext>
            </a:extLst>
          </p:cNvPr>
          <p:cNvSpPr/>
          <p:nvPr/>
        </p:nvSpPr>
        <p:spPr>
          <a:xfrm>
            <a:off x="1292654" y="3519076"/>
            <a:ext cx="409433" cy="391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02C9299-467F-4270-89A8-107850F02F37}"/>
              </a:ext>
            </a:extLst>
          </p:cNvPr>
          <p:cNvSpPr/>
          <p:nvPr/>
        </p:nvSpPr>
        <p:spPr>
          <a:xfrm>
            <a:off x="2018742" y="4893842"/>
            <a:ext cx="409433" cy="391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本文10">
            <a:extLst>
              <a:ext uri="{FF2B5EF4-FFF2-40B4-BE49-F238E27FC236}">
                <a16:creationId xmlns:a16="http://schemas.microsoft.com/office/drawing/2014/main" id="{27FDDEBE-ACD9-451F-8846-CBD9DF4B05ED}"/>
              </a:ext>
            </a:extLst>
          </p:cNvPr>
          <p:cNvSpPr txBox="1"/>
          <p:nvPr/>
        </p:nvSpPr>
        <p:spPr>
          <a:xfrm>
            <a:off x="2762959" y="2055145"/>
            <a:ext cx="719355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2400" kern="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In Louise’s village, there were a lot of girls who graduated from high school.</a:t>
            </a:r>
          </a:p>
        </p:txBody>
      </p:sp>
      <p:sp>
        <p:nvSpPr>
          <p:cNvPr id="19" name="本文10">
            <a:extLst>
              <a:ext uri="{FF2B5EF4-FFF2-40B4-BE49-F238E27FC236}">
                <a16:creationId xmlns:a16="http://schemas.microsoft.com/office/drawing/2014/main" id="{B6383CA6-D9C2-4873-A893-7362719307AC}"/>
              </a:ext>
            </a:extLst>
          </p:cNvPr>
          <p:cNvSpPr txBox="1"/>
          <p:nvPr/>
        </p:nvSpPr>
        <p:spPr>
          <a:xfrm>
            <a:off x="2762959" y="3575456"/>
            <a:ext cx="86229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2400" kern="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Louise came to Japan to study dressmaking.</a:t>
            </a:r>
          </a:p>
        </p:txBody>
      </p:sp>
      <p:sp>
        <p:nvSpPr>
          <p:cNvPr id="20" name="本文10">
            <a:extLst>
              <a:ext uri="{FF2B5EF4-FFF2-40B4-BE49-F238E27FC236}">
                <a16:creationId xmlns:a16="http://schemas.microsoft.com/office/drawing/2014/main" id="{5BF92FF3-4DE1-45B5-9844-F04EE8BC8499}"/>
              </a:ext>
            </a:extLst>
          </p:cNvPr>
          <p:cNvSpPr txBox="1"/>
          <p:nvPr/>
        </p:nvSpPr>
        <p:spPr>
          <a:xfrm>
            <a:off x="2762959" y="4858915"/>
            <a:ext cx="71935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ja-JP" sz="2400" kern="1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Louise never returned to her family in Rwanda.</a:t>
            </a:r>
          </a:p>
        </p:txBody>
      </p:sp>
      <p:sp>
        <p:nvSpPr>
          <p:cNvPr id="18" name="タイトル">
            <a:extLst>
              <a:ext uri="{FF2B5EF4-FFF2-40B4-BE49-F238E27FC236}">
                <a16:creationId xmlns:a16="http://schemas.microsoft.com/office/drawing/2014/main" id="{27234751-AFE5-4899-A8B4-782A887D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942FDD-7891-418B-A0F7-5DDD12C835CC}"/>
              </a:ext>
            </a:extLst>
          </p:cNvPr>
          <p:cNvSpPr txBox="1"/>
          <p:nvPr/>
        </p:nvSpPr>
        <p:spPr>
          <a:xfrm>
            <a:off x="4007555" y="1056022"/>
            <a:ext cx="542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サンプルのため，音声再生はできません。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B68474-B05A-467C-A170-390F8B3AD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02" y="963351"/>
            <a:ext cx="61105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">
            <a:extLst>
              <a:ext uri="{FF2B5EF4-FFF2-40B4-BE49-F238E27FC236}">
                <a16:creationId xmlns:a16="http://schemas.microsoft.com/office/drawing/2014/main" id="{C2F3E148-A974-488B-BF44-BFBD7AAE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911860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本文10">
            <a:extLst>
              <a:ext uri="{FF2B5EF4-FFF2-40B4-BE49-F238E27FC236}">
                <a16:creationId xmlns:a16="http://schemas.microsoft.com/office/drawing/2014/main" id="{F68F5325-BFE7-4EB5-9588-FE09ECD8C6D9}"/>
              </a:ext>
            </a:extLst>
          </p:cNvPr>
          <p:cNvSpPr txBox="1"/>
          <p:nvPr/>
        </p:nvSpPr>
        <p:spPr>
          <a:xfrm>
            <a:off x="3275389" y="850908"/>
            <a:ext cx="726427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Fill in the blanks below to complete the outline.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297AC8-3532-4BD1-AC69-D7BC84D1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22" y="1617884"/>
            <a:ext cx="8727671" cy="4487272"/>
          </a:xfrm>
          <a:prstGeom prst="rect">
            <a:avLst/>
          </a:prstGeom>
        </p:spPr>
      </p:pic>
      <p:sp>
        <p:nvSpPr>
          <p:cNvPr id="14" name="本文10">
            <a:extLst>
              <a:ext uri="{FF2B5EF4-FFF2-40B4-BE49-F238E27FC236}">
                <a16:creationId xmlns:a16="http://schemas.microsoft.com/office/drawing/2014/main" id="{FCDB09A0-8389-4738-B32A-5AC7BBE9E05D}"/>
              </a:ext>
            </a:extLst>
          </p:cNvPr>
          <p:cNvSpPr txBox="1"/>
          <p:nvPr/>
        </p:nvSpPr>
        <p:spPr>
          <a:xfrm>
            <a:off x="5519225" y="1570466"/>
            <a:ext cx="896303" cy="423193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peace</a:t>
            </a:r>
            <a:endParaRPr lang="ja-JP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本文10">
            <a:extLst>
              <a:ext uri="{FF2B5EF4-FFF2-40B4-BE49-F238E27FC236}">
                <a16:creationId xmlns:a16="http://schemas.microsoft.com/office/drawing/2014/main" id="{65336AD4-3882-4E9E-B44D-44BF45096F48}"/>
              </a:ext>
            </a:extLst>
          </p:cNvPr>
          <p:cNvSpPr txBox="1"/>
          <p:nvPr/>
        </p:nvSpPr>
        <p:spPr>
          <a:xfrm>
            <a:off x="4995485" y="2956190"/>
            <a:ext cx="1573086" cy="423193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kern="100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dressmaking</a:t>
            </a:r>
            <a:endParaRPr lang="ja-JP" altLang="ja-JP" sz="2000" kern="100" spc="-15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本文10">
            <a:extLst>
              <a:ext uri="{FF2B5EF4-FFF2-40B4-BE49-F238E27FC236}">
                <a16:creationId xmlns:a16="http://schemas.microsoft.com/office/drawing/2014/main" id="{F47292D0-5471-481E-AE8B-CD75414C8BC0}"/>
              </a:ext>
            </a:extLst>
          </p:cNvPr>
          <p:cNvSpPr txBox="1"/>
          <p:nvPr/>
        </p:nvSpPr>
        <p:spPr>
          <a:xfrm>
            <a:off x="7015957" y="4269118"/>
            <a:ext cx="1477109" cy="423193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newspaper</a:t>
            </a:r>
            <a:endParaRPr lang="ja-JP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本文10">
            <a:extLst>
              <a:ext uri="{FF2B5EF4-FFF2-40B4-BE49-F238E27FC236}">
                <a16:creationId xmlns:a16="http://schemas.microsoft.com/office/drawing/2014/main" id="{D552D59E-ABC2-4140-BF3A-A964DF569A7E}"/>
              </a:ext>
            </a:extLst>
          </p:cNvPr>
          <p:cNvSpPr txBox="1"/>
          <p:nvPr/>
        </p:nvSpPr>
        <p:spPr>
          <a:xfrm>
            <a:off x="5641588" y="4707490"/>
            <a:ext cx="728257" cy="423193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free</a:t>
            </a:r>
            <a:endParaRPr lang="ja-JP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本文10">
            <a:extLst>
              <a:ext uri="{FF2B5EF4-FFF2-40B4-BE49-F238E27FC236}">
                <a16:creationId xmlns:a16="http://schemas.microsoft.com/office/drawing/2014/main" id="{19944796-33D1-4481-BFE0-E70B279C62DA}"/>
              </a:ext>
            </a:extLst>
          </p:cNvPr>
          <p:cNvSpPr txBox="1"/>
          <p:nvPr/>
        </p:nvSpPr>
        <p:spPr>
          <a:xfrm>
            <a:off x="5572994" y="5156428"/>
            <a:ext cx="728258" cy="423193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0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poor</a:t>
            </a:r>
            <a:endParaRPr lang="ja-JP" altLang="ja-JP" sz="20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9D20918-93A6-49E4-9F62-12B2FDFF7F3A}"/>
              </a:ext>
            </a:extLst>
          </p:cNvPr>
          <p:cNvSpPr/>
          <p:nvPr/>
        </p:nvSpPr>
        <p:spPr>
          <a:xfrm>
            <a:off x="903111" y="1023582"/>
            <a:ext cx="2247671" cy="318861"/>
          </a:xfrm>
          <a:prstGeom prst="roundRect">
            <a:avLst/>
          </a:prstGeom>
          <a:solidFill>
            <a:srgbClr val="CC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OGIC FLOW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">
            <a:extLst>
              <a:ext uri="{FF2B5EF4-FFF2-40B4-BE49-F238E27FC236}">
                <a16:creationId xmlns:a16="http://schemas.microsoft.com/office/drawing/2014/main" id="{990814CB-E000-471F-A7AA-90CD999B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0807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本文10">
            <a:extLst>
              <a:ext uri="{FF2B5EF4-FFF2-40B4-BE49-F238E27FC236}">
                <a16:creationId xmlns:a16="http://schemas.microsoft.com/office/drawing/2014/main" id="{F68F5325-BFE7-4EB5-9588-FE09ECD8C6D9}"/>
              </a:ext>
            </a:extLst>
          </p:cNvPr>
          <p:cNvSpPr txBox="1"/>
          <p:nvPr/>
        </p:nvSpPr>
        <p:spPr>
          <a:xfrm>
            <a:off x="2416018" y="854601"/>
            <a:ext cx="8662112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Answer the questions. Check your answers with your partner.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本文10">
            <a:extLst>
              <a:ext uri="{FF2B5EF4-FFF2-40B4-BE49-F238E27FC236}">
                <a16:creationId xmlns:a16="http://schemas.microsoft.com/office/drawing/2014/main" id="{EE1913F7-10C6-424F-8086-7C4BCD3484CA}"/>
              </a:ext>
            </a:extLst>
          </p:cNvPr>
          <p:cNvSpPr txBox="1"/>
          <p:nvPr/>
        </p:nvSpPr>
        <p:spPr>
          <a:xfrm>
            <a:off x="1712191" y="2512676"/>
            <a:ext cx="8046719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(2) What did a Japanese volunteer do for Louise?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本文10">
            <a:extLst>
              <a:ext uri="{FF2B5EF4-FFF2-40B4-BE49-F238E27FC236}">
                <a16:creationId xmlns:a16="http://schemas.microsoft.com/office/drawing/2014/main" id="{1E8C930A-3999-4719-9602-54C8BB270796}"/>
              </a:ext>
            </a:extLst>
          </p:cNvPr>
          <p:cNvSpPr txBox="1"/>
          <p:nvPr/>
        </p:nvSpPr>
        <p:spPr>
          <a:xfrm>
            <a:off x="1336263" y="1968267"/>
            <a:ext cx="10679288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It is a country with great natural beauty.</a:t>
            </a:r>
            <a:endParaRPr lang="ja-JP" altLang="ja-JP" sz="2400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本文10">
            <a:extLst>
              <a:ext uri="{FF2B5EF4-FFF2-40B4-BE49-F238E27FC236}">
                <a16:creationId xmlns:a16="http://schemas.microsoft.com/office/drawing/2014/main" id="{5E90D46C-D5FA-4B01-A567-CDC3A07771F6}"/>
              </a:ext>
            </a:extLst>
          </p:cNvPr>
          <p:cNvSpPr txBox="1"/>
          <p:nvPr/>
        </p:nvSpPr>
        <p:spPr>
          <a:xfrm>
            <a:off x="861883" y="1458847"/>
            <a:ext cx="394773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(1) What is Rwanda like?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本文10">
            <a:extLst>
              <a:ext uri="{FF2B5EF4-FFF2-40B4-BE49-F238E27FC236}">
                <a16:creationId xmlns:a16="http://schemas.microsoft.com/office/drawing/2014/main" id="{631EF11A-5705-48DD-B5EB-54FA8BFDEEC0}"/>
              </a:ext>
            </a:extLst>
          </p:cNvPr>
          <p:cNvSpPr txBox="1"/>
          <p:nvPr/>
        </p:nvSpPr>
        <p:spPr>
          <a:xfrm>
            <a:off x="891823" y="4794780"/>
            <a:ext cx="10679288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(4) Why was Louise impressed with Japan’s free public education?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本文10">
            <a:extLst>
              <a:ext uri="{FF2B5EF4-FFF2-40B4-BE49-F238E27FC236}">
                <a16:creationId xmlns:a16="http://schemas.microsoft.com/office/drawing/2014/main" id="{49F54C56-00EC-4601-B648-F4C0DD855001}"/>
              </a:ext>
            </a:extLst>
          </p:cNvPr>
          <p:cNvSpPr txBox="1"/>
          <p:nvPr/>
        </p:nvSpPr>
        <p:spPr>
          <a:xfrm>
            <a:off x="1706524" y="3619301"/>
            <a:ext cx="7306198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(3) How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was Louise’s life in Japan?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本文10">
            <a:extLst>
              <a:ext uri="{FF2B5EF4-FFF2-40B4-BE49-F238E27FC236}">
                <a16:creationId xmlns:a16="http://schemas.microsoft.com/office/drawing/2014/main" id="{C7089C8B-E433-468A-B413-E8D03DEE058E}"/>
              </a:ext>
            </a:extLst>
          </p:cNvPr>
          <p:cNvSpPr txBox="1"/>
          <p:nvPr/>
        </p:nvSpPr>
        <p:spPr>
          <a:xfrm>
            <a:off x="1357424" y="3057085"/>
            <a:ext cx="10834575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She recommended Louise</a:t>
            </a:r>
            <a:r>
              <a:rPr lang="ja-JP" altLang="en-US" sz="2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[her] as a trainee in Japan.</a:t>
            </a:r>
          </a:p>
        </p:txBody>
      </p:sp>
      <p:sp>
        <p:nvSpPr>
          <p:cNvPr id="21" name="本文10">
            <a:extLst>
              <a:ext uri="{FF2B5EF4-FFF2-40B4-BE49-F238E27FC236}">
                <a16:creationId xmlns:a16="http://schemas.microsoft.com/office/drawing/2014/main" id="{CD5473D3-6E0A-4B03-AF2B-6ECE661A1189}"/>
              </a:ext>
            </a:extLst>
          </p:cNvPr>
          <p:cNvSpPr txBox="1"/>
          <p:nvPr/>
        </p:nvSpPr>
        <p:spPr>
          <a:xfrm>
            <a:off x="1357424" y="4227420"/>
            <a:ext cx="10834575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It was a completely new experience for her.</a:t>
            </a:r>
          </a:p>
        </p:txBody>
      </p:sp>
      <p:sp>
        <p:nvSpPr>
          <p:cNvPr id="22" name="本文10">
            <a:extLst>
              <a:ext uri="{FF2B5EF4-FFF2-40B4-BE49-F238E27FC236}">
                <a16:creationId xmlns:a16="http://schemas.microsoft.com/office/drawing/2014/main" id="{C51EAB3E-0822-4B48-9A18-8496E5C4397B}"/>
              </a:ext>
            </a:extLst>
          </p:cNvPr>
          <p:cNvSpPr txBox="1"/>
          <p:nvPr/>
        </p:nvSpPr>
        <p:spPr>
          <a:xfrm>
            <a:off x="1357425" y="5362140"/>
            <a:ext cx="9615375" cy="1154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(It was) Because, in Rwanda, many poor children could not go to school.</a:t>
            </a:r>
          </a:p>
        </p:txBody>
      </p:sp>
      <p:sp>
        <p:nvSpPr>
          <p:cNvPr id="14" name="タイトル">
            <a:extLst>
              <a:ext uri="{FF2B5EF4-FFF2-40B4-BE49-F238E27FC236}">
                <a16:creationId xmlns:a16="http://schemas.microsoft.com/office/drawing/2014/main" id="{F79241A4-9A12-4F09-8723-EE83DD79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09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Lesson 5  </a:t>
            </a:r>
            <a:r>
              <a:rPr lang="ja-JP" altLang="en-US" i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A Journey to Peace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　　　　　　　　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15" name="本文10">
            <a:extLst>
              <a:ext uri="{FF2B5EF4-FFF2-40B4-BE49-F238E27FC236}">
                <a16:creationId xmlns:a16="http://schemas.microsoft.com/office/drawing/2014/main" id="{AAE35EA4-00D3-46C7-A629-78C278C2DFB0}"/>
              </a:ext>
            </a:extLst>
          </p:cNvPr>
          <p:cNvSpPr txBox="1"/>
          <p:nvPr/>
        </p:nvSpPr>
        <p:spPr>
          <a:xfrm>
            <a:off x="1336263" y="2512676"/>
            <a:ext cx="8046719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(2) What did a Japanese volunteer do for Louise?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本文10">
            <a:extLst>
              <a:ext uri="{FF2B5EF4-FFF2-40B4-BE49-F238E27FC236}">
                <a16:creationId xmlns:a16="http://schemas.microsoft.com/office/drawing/2014/main" id="{42E30E46-C326-4342-BB09-3E70DBCD9A4C}"/>
              </a:ext>
            </a:extLst>
          </p:cNvPr>
          <p:cNvSpPr txBox="1"/>
          <p:nvPr/>
        </p:nvSpPr>
        <p:spPr>
          <a:xfrm>
            <a:off x="883215" y="2535628"/>
            <a:ext cx="8046719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(2) What did a Japanese volunteer do for Louise?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本文10">
            <a:extLst>
              <a:ext uri="{FF2B5EF4-FFF2-40B4-BE49-F238E27FC236}">
                <a16:creationId xmlns:a16="http://schemas.microsoft.com/office/drawing/2014/main" id="{D4209575-9630-4C65-83BE-B0690CB01D81}"/>
              </a:ext>
            </a:extLst>
          </p:cNvPr>
          <p:cNvSpPr txBox="1"/>
          <p:nvPr/>
        </p:nvSpPr>
        <p:spPr>
          <a:xfrm>
            <a:off x="891823" y="3665204"/>
            <a:ext cx="7306198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(3) How</a:t>
            </a:r>
            <a:r>
              <a:rPr lang="ja-JP" altLang="en-US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was Louise’s life in Japan?</a:t>
            </a:r>
            <a:endParaRPr lang="ja-JP" altLang="ja-JP" sz="2400" kern="1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A406301-4071-4516-B7E3-197EEE337E89}"/>
              </a:ext>
            </a:extLst>
          </p:cNvPr>
          <p:cNvSpPr/>
          <p:nvPr/>
        </p:nvSpPr>
        <p:spPr>
          <a:xfrm>
            <a:off x="891823" y="1022258"/>
            <a:ext cx="1401552" cy="345224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TASK 1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フッタ">
            <a:extLst>
              <a:ext uri="{FF2B5EF4-FFF2-40B4-BE49-F238E27FC236}">
                <a16:creationId xmlns:a16="http://schemas.microsoft.com/office/drawing/2014/main" id="{C2F3E148-A974-488B-BF44-BFBD7AAE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913813" y="6503108"/>
            <a:ext cx="3278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 MARBLE English Communication I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1337</Words>
  <Application>Microsoft Office PowerPoint</Application>
  <PresentationFormat>ワイド画面</PresentationFormat>
  <Paragraphs>107</Paragraphs>
  <Slides>11</Slides>
  <Notes>11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2021-05-26T21:34:47Z</dcterms:created>
  <dcterms:modified xsi:type="dcterms:W3CDTF">2022-04-05T04:54:03Z</dcterms:modified>
</cp:coreProperties>
</file>