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300" r:id="rId2"/>
    <p:sldId id="311" r:id="rId3"/>
    <p:sldId id="312" r:id="rId4"/>
    <p:sldId id="314" r:id="rId5"/>
    <p:sldId id="313" r:id="rId6"/>
  </p:sldIdLst>
  <p:sldSz cx="12192000" cy="6858000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/" invalEndChars="‘“（〔［｛〈《「『【￥＄$([\{｢￡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B646"/>
    <a:srgbClr val="FF33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90" autoAdjust="0"/>
  </p:normalViewPr>
  <p:slideViewPr>
    <p:cSldViewPr snapToGrid="0" showGuides="1">
      <p:cViewPr varScale="1">
        <p:scale>
          <a:sx n="65" d="100"/>
          <a:sy n="65" d="100"/>
        </p:scale>
        <p:origin x="85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2" d="100"/>
          <a:sy n="52" d="100"/>
        </p:scale>
        <p:origin x="2862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A5F8CF5-B14E-494A-8C79-2ADEE60FC157}" type="datetimeFigureOut">
              <a:rPr lang="ja-JP" altLang="en-US"/>
              <a:pPr>
                <a:defRPr/>
              </a:pPr>
              <a:t>2022/1/27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D1C5C3F-5D18-47EF-8F50-29761D2851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695473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16D1214-EF40-4880-941D-163F95858272}" type="datetimeFigureOut">
              <a:rPr lang="ja-JP" altLang="en-US"/>
              <a:pPr>
                <a:defRPr/>
              </a:pPr>
              <a:t>2022/1/27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F41A5C3-A7F3-4A46-A353-86589CDC898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679856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474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113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0445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17622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3135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t">
            <a:normAutofit/>
          </a:bodyPr>
          <a:lstStyle>
            <a:lvl1pPr marL="1350963" indent="-1350963">
              <a:defRPr sz="3600">
                <a:solidFill>
                  <a:srgbClr val="56B646"/>
                </a:solidFill>
              </a:defRPr>
            </a:lvl1pPr>
          </a:lstStyle>
          <a:p>
            <a:r>
              <a:rPr lang="en-US" altLang="ja-JP" dirty="0"/>
              <a:t>Part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3200" baseline="0"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8240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t">
            <a:normAutofit/>
          </a:bodyPr>
          <a:lstStyle>
            <a:lvl1pPr marL="1350963" indent="-1350963">
              <a:defRPr sz="3600">
                <a:solidFill>
                  <a:srgbClr val="56B646"/>
                </a:solidFill>
              </a:defRPr>
            </a:lvl1pPr>
          </a:lstStyle>
          <a:p>
            <a:r>
              <a:rPr lang="en-US" altLang="ja-JP" dirty="0"/>
              <a:t>Part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3200" baseline="0"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76A041-A7BD-45DD-9FB6-1340B1FB9F7D}"/>
              </a:ext>
            </a:extLst>
          </p:cNvPr>
          <p:cNvSpPr txBox="1"/>
          <p:nvPr userDrawn="1"/>
        </p:nvSpPr>
        <p:spPr>
          <a:xfrm>
            <a:off x="838200" y="1402075"/>
            <a:ext cx="2146049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solidFill>
                  <a:srgbClr val="BBC000"/>
                </a:solidFill>
              </a:rPr>
              <a:t>Phrase Reading</a:t>
            </a:r>
          </a:p>
          <a:p>
            <a:endParaRPr kumimoji="1" lang="ja-JP" altLang="en-US" sz="2400" dirty="0">
              <a:solidFill>
                <a:srgbClr val="BB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216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24084" y="365125"/>
            <a:ext cx="9729716" cy="576571"/>
          </a:xfrm>
        </p:spPr>
        <p:txBody>
          <a:bodyPr anchor="t">
            <a:normAutofit/>
          </a:bodyPr>
          <a:lstStyle>
            <a:lvl1pPr marL="1350963" indent="-1350963">
              <a:defRPr sz="3600">
                <a:solidFill>
                  <a:srgbClr val="56B646"/>
                </a:solidFill>
              </a:defRPr>
            </a:lvl1pPr>
          </a:lstStyle>
          <a:p>
            <a:r>
              <a:rPr lang="en-US" altLang="ja-JP" dirty="0"/>
              <a:t>Part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9116"/>
            <a:ext cx="10515600" cy="505784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3200" baseline="0"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109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6584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2782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9013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6840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67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4084" y="365125"/>
            <a:ext cx="972971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 dirty="0"/>
          </a:p>
        </p:txBody>
      </p:sp>
      <p:sp>
        <p:nvSpPr>
          <p:cNvPr id="7" name="タイトル 2">
            <a:extLst>
              <a:ext uri="{FF2B5EF4-FFF2-40B4-BE49-F238E27FC236}">
                <a16:creationId xmlns:a16="http://schemas.microsoft.com/office/drawing/2014/main" id="{9F0B7812-4904-4E4F-9D87-80EE1E57096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2" y="-1"/>
            <a:ext cx="1624086" cy="791571"/>
          </a:xfrm>
          <a:prstGeom prst="rect">
            <a:avLst/>
          </a:prstGeom>
          <a:solidFill>
            <a:srgbClr val="56B646"/>
          </a:solidFill>
          <a:ln>
            <a:noFil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2000" b="1" dirty="0">
                <a:solidFill>
                  <a:schemeClr val="tx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LESSON</a:t>
            </a:r>
            <a:r>
              <a:rPr lang="en-US" altLang="ja-JP" sz="2400" b="1" dirty="0">
                <a:solidFill>
                  <a:schemeClr val="tx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 </a:t>
            </a:r>
            <a:r>
              <a:rPr lang="en-US" altLang="ja-JP" sz="3200" b="1" dirty="0">
                <a:solidFill>
                  <a:schemeClr val="tx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1</a:t>
            </a:r>
            <a:endParaRPr lang="ja-JP" altLang="en-US" sz="6600" b="1" dirty="0">
              <a:solidFill>
                <a:schemeClr val="tx1"/>
              </a:solidFill>
              <a:latin typeface="Arial" panose="020B0604020202020204" pitchFamily="34" charset="0"/>
              <a:ea typeface="HGS創英角ｺﾞｼｯｸUB" panose="020B09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927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4" r:id="rId3"/>
    <p:sldLayoutId id="2147483685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</p:sldLayoutIdLst>
  <p:hf sldNum="0" hdr="0" dt="0"/>
  <p:txStyles>
    <p:titleStyle>
      <a:lvl1pPr marL="1706563" indent="-1706563"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rgbClr val="92D05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612B06-E054-497E-B34E-E30E48FC4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Main Information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C11E42-13C4-47FE-8D8B-3589CF22D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kumimoji="1" lang="en-US" altLang="ja-JP" sz="3800" b="1" dirty="0"/>
              <a:t>Make a summary of this lesson.</a:t>
            </a:r>
          </a:p>
          <a:p>
            <a:pPr marL="442913" indent="-442913"/>
            <a:r>
              <a:rPr lang="en-US" altLang="ja-JP" b="1" dirty="0">
                <a:solidFill>
                  <a:srgbClr val="56B646"/>
                </a:solidFill>
              </a:rPr>
              <a:t>Part 1  </a:t>
            </a:r>
            <a:r>
              <a:rPr lang="en-US" altLang="ja-JP" b="1" dirty="0"/>
              <a:t>Mr. Smith talks to class.</a:t>
            </a:r>
          </a:p>
          <a:p>
            <a:r>
              <a:rPr lang="en-US" altLang="ja-JP" dirty="0"/>
              <a:t>Many students in this class sometimes (①</a:t>
            </a:r>
            <a:r>
              <a:rPr lang="ja-JP" altLang="en-US" dirty="0"/>
              <a:t>　　　　　　</a:t>
            </a:r>
            <a:r>
              <a:rPr lang="en-US" altLang="ja-JP" dirty="0"/>
              <a:t>) breakfast.</a:t>
            </a:r>
          </a:p>
          <a:p>
            <a:pPr marL="442913" indent="-442913"/>
            <a:r>
              <a:rPr lang="en-US" altLang="ja-JP" dirty="0"/>
              <a:t>				</a:t>
            </a:r>
            <a:r>
              <a:rPr lang="ja-JP" altLang="en-US" dirty="0"/>
              <a:t>　　　　　　</a:t>
            </a:r>
            <a:r>
              <a:rPr lang="en-US" altLang="ja-JP" dirty="0"/>
              <a:t>↓</a:t>
            </a:r>
          </a:p>
          <a:p>
            <a:pPr marL="442913" indent="-442913"/>
            <a:r>
              <a:rPr lang="en-US" altLang="ja-JP" dirty="0"/>
              <a:t>1. They cannot do (②</a:t>
            </a:r>
            <a:r>
              <a:rPr lang="ja-JP" altLang="en-US" dirty="0"/>
              <a:t>　　　　　　</a:t>
            </a:r>
            <a:r>
              <a:rPr lang="en-US" altLang="ja-JP" dirty="0"/>
              <a:t>) at school.</a:t>
            </a:r>
          </a:p>
          <a:p>
            <a:pPr marL="442913" indent="-442913"/>
            <a:r>
              <a:rPr lang="en-US" altLang="ja-JP" dirty="0"/>
              <a:t>2. They will have (③</a:t>
            </a:r>
            <a:r>
              <a:rPr lang="ja-JP" altLang="en-US" dirty="0"/>
              <a:t>　　　　　　</a:t>
            </a:r>
            <a:r>
              <a:rPr lang="en-US" altLang="ja-JP" dirty="0"/>
              <a:t>) (④</a:t>
            </a:r>
            <a:r>
              <a:rPr lang="ja-JP" altLang="en-US" dirty="0"/>
              <a:t>　　　　　　</a:t>
            </a:r>
            <a:r>
              <a:rPr lang="en-US" altLang="ja-JP" dirty="0"/>
              <a:t>) in the future.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DADD0FA-ED38-45C0-883E-8D3F1363A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74C30BC-EE2B-463A-8CE2-CFA047F6EE05}"/>
              </a:ext>
            </a:extLst>
          </p:cNvPr>
          <p:cNvSpPr txBox="1"/>
          <p:nvPr/>
        </p:nvSpPr>
        <p:spPr>
          <a:xfrm>
            <a:off x="7782714" y="2713702"/>
            <a:ext cx="1228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skip</a:t>
            </a:r>
            <a:endParaRPr lang="ja-JP" alt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BE81A1A-C9E9-47E6-81E5-634E491D2273}"/>
              </a:ext>
            </a:extLst>
          </p:cNvPr>
          <p:cNvSpPr txBox="1"/>
          <p:nvPr/>
        </p:nvSpPr>
        <p:spPr>
          <a:xfrm>
            <a:off x="4655235" y="4107817"/>
            <a:ext cx="1096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</a:t>
            </a:r>
            <a:endParaRPr lang="ja-JP" alt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3AE595-8EB1-4CDB-9705-ADC8BAAFDE21}"/>
              </a:ext>
            </a:extLst>
          </p:cNvPr>
          <p:cNvSpPr txBox="1"/>
          <p:nvPr/>
        </p:nvSpPr>
        <p:spPr>
          <a:xfrm>
            <a:off x="4279156" y="4817458"/>
            <a:ext cx="1435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endParaRPr lang="ja-JP" alt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04261D3-A447-4271-B18E-D33FA4707E8E}"/>
              </a:ext>
            </a:extLst>
          </p:cNvPr>
          <p:cNvSpPr txBox="1"/>
          <p:nvPr/>
        </p:nvSpPr>
        <p:spPr>
          <a:xfrm>
            <a:off x="6803590" y="4817458"/>
            <a:ext cx="1912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problems</a:t>
            </a:r>
            <a:endParaRPr lang="ja-JP" alt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9E4E80D0-ABC4-456A-B8EC-EB0E7994895C}"/>
              </a:ext>
            </a:extLst>
          </p:cNvPr>
          <p:cNvSpPr/>
          <p:nvPr/>
        </p:nvSpPr>
        <p:spPr>
          <a:xfrm>
            <a:off x="619432" y="3967316"/>
            <a:ext cx="10928555" cy="1548581"/>
          </a:xfrm>
          <a:prstGeom prst="roundRect">
            <a:avLst/>
          </a:prstGeom>
          <a:noFill/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307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612B06-E054-497E-B34E-E30E48FC4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Main Information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C11E42-13C4-47FE-8D8B-3589CF22D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42913" indent="-442913"/>
            <a:r>
              <a:rPr lang="en-US" altLang="ja-JP" b="1" dirty="0">
                <a:solidFill>
                  <a:srgbClr val="56B646"/>
                </a:solidFill>
              </a:rPr>
              <a:t>Part 2  </a:t>
            </a:r>
            <a:r>
              <a:rPr lang="en-US" altLang="ja-JP" b="1" dirty="0"/>
              <a:t>Mr. Smith introduces some good breakfasts.</a:t>
            </a:r>
            <a:endParaRPr lang="en-US" altLang="ja-JP" dirty="0"/>
          </a:p>
          <a:p>
            <a:r>
              <a:rPr lang="en-US" altLang="ja-JP" dirty="0"/>
              <a:t>You should be careful about (⑤</a:t>
            </a:r>
            <a:r>
              <a:rPr lang="ja-JP" altLang="en-US" dirty="0"/>
              <a:t>　　　　　</a:t>
            </a:r>
            <a:r>
              <a:rPr lang="en-US" altLang="ja-JP" dirty="0"/>
              <a:t>) (⑥</a:t>
            </a:r>
            <a:r>
              <a:rPr lang="ja-JP" altLang="en-US" dirty="0"/>
              <a:t>　　　　　</a:t>
            </a:r>
            <a:r>
              <a:rPr lang="en-US" altLang="ja-JP" dirty="0"/>
              <a:t>).</a:t>
            </a:r>
          </a:p>
          <a:p>
            <a:r>
              <a:rPr lang="en-US" altLang="ja-JP" b="1" dirty="0">
                <a:highlight>
                  <a:srgbClr val="56B646"/>
                </a:highlight>
              </a:rPr>
              <a:t>Examples of good breakfast</a:t>
            </a:r>
            <a:r>
              <a:rPr lang="en-US" altLang="ja-JP" dirty="0"/>
              <a:t> 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1. A gorgeous breakfast at hotels</a:t>
            </a:r>
          </a:p>
          <a:p>
            <a:pPr marL="633413" indent="-633413"/>
            <a:r>
              <a:rPr lang="ja-JP" altLang="en-US" dirty="0"/>
              <a:t>　</a:t>
            </a:r>
            <a:r>
              <a:rPr lang="en-US" altLang="ja-JP" dirty="0"/>
              <a:t>2. A (⑦</a:t>
            </a:r>
            <a:r>
              <a:rPr lang="ja-JP" altLang="en-US" dirty="0"/>
              <a:t>　　　　　　</a:t>
            </a:r>
            <a:r>
              <a:rPr lang="en-US" altLang="ja-JP" dirty="0"/>
              <a:t>) but (⑧</a:t>
            </a:r>
            <a:r>
              <a:rPr lang="ja-JP" altLang="en-US" dirty="0"/>
              <a:t>　　　　　　　</a:t>
            </a:r>
            <a:r>
              <a:rPr lang="en-US" altLang="ja-JP" dirty="0"/>
              <a:t>) breakfast at school cafeterias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DADD0FA-ED38-45C0-883E-8D3F1363A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74C30BC-EE2B-463A-8CE2-CFA047F6EE05}"/>
              </a:ext>
            </a:extLst>
          </p:cNvPr>
          <p:cNvSpPr txBox="1"/>
          <p:nvPr/>
        </p:nvSpPr>
        <p:spPr>
          <a:xfrm>
            <a:off x="6538452" y="2087247"/>
            <a:ext cx="1228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endParaRPr lang="ja-JP" alt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BE81A1A-C9E9-47E6-81E5-634E491D2273}"/>
              </a:ext>
            </a:extLst>
          </p:cNvPr>
          <p:cNvSpPr txBox="1"/>
          <p:nvPr/>
        </p:nvSpPr>
        <p:spPr>
          <a:xfrm>
            <a:off x="9065005" y="2087247"/>
            <a:ext cx="1568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balance</a:t>
            </a:r>
            <a:endParaRPr lang="ja-JP" alt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3AE595-8EB1-4CDB-9705-ADC8BAAFDE21}"/>
              </a:ext>
            </a:extLst>
          </p:cNvPr>
          <p:cNvSpPr txBox="1"/>
          <p:nvPr/>
        </p:nvSpPr>
        <p:spPr>
          <a:xfrm>
            <a:off x="2795507" y="4580081"/>
            <a:ext cx="14358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</a:t>
            </a:r>
            <a:endParaRPr lang="ja-JP" alt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04261D3-A447-4271-B18E-D33FA4707E8E}"/>
              </a:ext>
            </a:extLst>
          </p:cNvPr>
          <p:cNvSpPr txBox="1"/>
          <p:nvPr/>
        </p:nvSpPr>
        <p:spPr>
          <a:xfrm>
            <a:off x="6188657" y="4580081"/>
            <a:ext cx="2564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well-balanced</a:t>
            </a:r>
            <a:endParaRPr lang="ja-JP" alt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286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612B06-E054-497E-B34E-E30E48FC4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Main Information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C11E42-13C4-47FE-8D8B-3589CF22D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42913" indent="-442913"/>
            <a:r>
              <a:rPr lang="en-US" altLang="ja-JP" b="1" dirty="0">
                <a:solidFill>
                  <a:srgbClr val="56B646"/>
                </a:solidFill>
              </a:rPr>
              <a:t>Part 3  </a:t>
            </a:r>
            <a:r>
              <a:rPr lang="en-US" altLang="ja-JP" b="1" dirty="0"/>
              <a:t>A recipe for an easy and healthy breakfast</a:t>
            </a:r>
            <a:endParaRPr lang="en-US" altLang="ja-JP" dirty="0"/>
          </a:p>
          <a:p>
            <a:r>
              <a:rPr lang="en-US" altLang="ja-JP" b="1" dirty="0">
                <a:highlight>
                  <a:srgbClr val="56B646"/>
                </a:highlight>
              </a:rPr>
              <a:t> Name of dish</a:t>
            </a:r>
            <a:r>
              <a:rPr lang="en-US" altLang="ja-JP" b="1" dirty="0"/>
              <a:t> 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Milk (⑨</a:t>
            </a:r>
            <a:r>
              <a:rPr lang="ja-JP" altLang="en-US" dirty="0"/>
              <a:t>　　　　　　</a:t>
            </a:r>
            <a:r>
              <a:rPr lang="en-US" altLang="ja-JP" dirty="0"/>
              <a:t>) with chicken</a:t>
            </a:r>
          </a:p>
          <a:p>
            <a:r>
              <a:rPr lang="en-US" altLang="ja-JP" dirty="0"/>
              <a:t> </a:t>
            </a:r>
            <a:r>
              <a:rPr lang="en-US" altLang="ja-JP" b="1" dirty="0">
                <a:highlight>
                  <a:srgbClr val="56B646"/>
                </a:highlight>
              </a:rPr>
              <a:t>Method 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1. (⑩</a:t>
            </a:r>
            <a:r>
              <a:rPr lang="ja-JP" altLang="en-US" dirty="0"/>
              <a:t>　　　　　　</a:t>
            </a:r>
            <a:r>
              <a:rPr lang="en-US" altLang="ja-JP" dirty="0"/>
              <a:t>) rice, chicken, and ginger in a saucepan.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2. (⑪</a:t>
            </a:r>
            <a:r>
              <a:rPr lang="ja-JP" altLang="en-US" dirty="0"/>
              <a:t>　　　　　　</a:t>
            </a:r>
            <a:r>
              <a:rPr lang="en-US" altLang="ja-JP" dirty="0"/>
              <a:t>) milk into the saucepan.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3. Bring to a boil and then (⑫</a:t>
            </a:r>
            <a:r>
              <a:rPr lang="ja-JP" altLang="en-US" dirty="0"/>
              <a:t>　　　　　　</a:t>
            </a:r>
            <a:r>
              <a:rPr lang="en-US" altLang="ja-JP" dirty="0"/>
              <a:t>) (⑬</a:t>
            </a:r>
            <a:r>
              <a:rPr lang="ja-JP" altLang="en-US" dirty="0"/>
              <a:t>　　　　　　</a:t>
            </a:r>
            <a:r>
              <a:rPr lang="en-US" altLang="ja-JP" dirty="0"/>
              <a:t>) the heat.</a:t>
            </a:r>
          </a:p>
          <a:p>
            <a:pPr marL="530225" indent="-530225"/>
            <a:r>
              <a:rPr lang="ja-JP" altLang="en-US" dirty="0"/>
              <a:t>　</a:t>
            </a:r>
            <a:r>
              <a:rPr lang="en-US" altLang="ja-JP" dirty="0"/>
              <a:t>4. Add the consommé cube and seaweed and (⑭</a:t>
            </a:r>
            <a:r>
              <a:rPr lang="ja-JP" altLang="en-US" dirty="0"/>
              <a:t>　　　　　</a:t>
            </a:r>
            <a:r>
              <a:rPr lang="en-US" altLang="ja-JP" dirty="0"/>
              <a:t>) for 3 minutes.  (⑮</a:t>
            </a:r>
            <a:r>
              <a:rPr lang="ja-JP" altLang="en-US" dirty="0"/>
              <a:t>　　　　</a:t>
            </a:r>
            <a:r>
              <a:rPr lang="en-US" altLang="ja-JP" dirty="0"/>
              <a:t>) from time to time.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5. (⑯</a:t>
            </a:r>
            <a:r>
              <a:rPr lang="ja-JP" altLang="en-US" dirty="0"/>
              <a:t>　　　　　　</a:t>
            </a:r>
            <a:r>
              <a:rPr lang="en-US" altLang="ja-JP" dirty="0"/>
              <a:t>) salt and pepper to taste.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DADD0FA-ED38-45C0-883E-8D3F1363A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74C30BC-EE2B-463A-8CE2-CFA047F6EE05}"/>
              </a:ext>
            </a:extLst>
          </p:cNvPr>
          <p:cNvSpPr txBox="1"/>
          <p:nvPr/>
        </p:nvSpPr>
        <p:spPr>
          <a:xfrm>
            <a:off x="2135649" y="2188655"/>
            <a:ext cx="12285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porridge</a:t>
            </a:r>
            <a:endParaRPr lang="ja-JP" altLang="en-US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BE81A1A-C9E9-47E6-81E5-634E491D2273}"/>
              </a:ext>
            </a:extLst>
          </p:cNvPr>
          <p:cNvSpPr txBox="1"/>
          <p:nvPr/>
        </p:nvSpPr>
        <p:spPr>
          <a:xfrm>
            <a:off x="2069279" y="3253135"/>
            <a:ext cx="1568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</a:t>
            </a:r>
            <a:endParaRPr lang="ja-JP" altLang="en-US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3AE595-8EB1-4CDB-9705-ADC8BAAFDE21}"/>
              </a:ext>
            </a:extLst>
          </p:cNvPr>
          <p:cNvSpPr txBox="1"/>
          <p:nvPr/>
        </p:nvSpPr>
        <p:spPr>
          <a:xfrm>
            <a:off x="2032002" y="3741955"/>
            <a:ext cx="1435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</a:t>
            </a:r>
            <a:endParaRPr lang="ja-JP" altLang="en-US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04261D3-A447-4271-B18E-D33FA4707E8E}"/>
              </a:ext>
            </a:extLst>
          </p:cNvPr>
          <p:cNvSpPr txBox="1"/>
          <p:nvPr/>
        </p:nvSpPr>
        <p:spPr>
          <a:xfrm>
            <a:off x="4813915" y="4289501"/>
            <a:ext cx="25641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</a:t>
            </a:r>
            <a:endParaRPr lang="ja-JP" altLang="en-US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2A4E636-D09C-4917-9B2C-CB47DA3E0783}"/>
              </a:ext>
            </a:extLst>
          </p:cNvPr>
          <p:cNvSpPr txBox="1"/>
          <p:nvPr/>
        </p:nvSpPr>
        <p:spPr>
          <a:xfrm>
            <a:off x="6732230" y="4289501"/>
            <a:ext cx="25641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</a:t>
            </a:r>
            <a:endParaRPr lang="ja-JP" altLang="en-US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FC83A01-7633-425B-9FFD-48FAE55CEBF4}"/>
              </a:ext>
            </a:extLst>
          </p:cNvPr>
          <p:cNvSpPr txBox="1"/>
          <p:nvPr/>
        </p:nvSpPr>
        <p:spPr>
          <a:xfrm>
            <a:off x="6732230" y="4816756"/>
            <a:ext cx="25641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simmer</a:t>
            </a:r>
            <a:endParaRPr lang="ja-JP" altLang="en-US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EA33866-3F34-4E8C-8F9C-80D9BC9EE757}"/>
              </a:ext>
            </a:extLst>
          </p:cNvPr>
          <p:cNvSpPr txBox="1"/>
          <p:nvPr/>
        </p:nvSpPr>
        <p:spPr>
          <a:xfrm>
            <a:off x="1899262" y="5216866"/>
            <a:ext cx="788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Stir</a:t>
            </a:r>
            <a:endParaRPr lang="ja-JP" altLang="en-US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B727448-38CD-4B04-9854-D830B052C029}"/>
              </a:ext>
            </a:extLst>
          </p:cNvPr>
          <p:cNvSpPr txBox="1"/>
          <p:nvPr/>
        </p:nvSpPr>
        <p:spPr>
          <a:xfrm>
            <a:off x="2032002" y="5738533"/>
            <a:ext cx="7849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endParaRPr lang="ja-JP" altLang="en-US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46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612B06-E054-497E-B34E-E30E48FC4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Try It Out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C11E42-13C4-47FE-8D8B-3589CF22D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42913" indent="-442913"/>
            <a:r>
              <a:rPr lang="en-US" altLang="ja-JP" b="1" dirty="0">
                <a:highlight>
                  <a:srgbClr val="FFFF00"/>
                </a:highlight>
              </a:rPr>
              <a:t>Step 1</a:t>
            </a:r>
            <a:r>
              <a:rPr lang="en-US" altLang="ja-JP" b="1" dirty="0"/>
              <a:t>  Listen and answer.</a:t>
            </a:r>
          </a:p>
          <a:p>
            <a:r>
              <a:rPr lang="ja-JP" altLang="en-US" sz="3200" b="1" dirty="0"/>
              <a:t>朝食に必要な栄養素について聞き，わかったことをメモしよう。</a:t>
            </a:r>
            <a:endParaRPr lang="en-US" altLang="ja-JP" sz="3200" b="1" dirty="0"/>
          </a:p>
          <a:p>
            <a:r>
              <a:rPr lang="ja-JP" altLang="en-US" dirty="0"/>
              <a:t>＜スクリプト＞</a:t>
            </a:r>
          </a:p>
          <a:p>
            <a:r>
              <a:rPr lang="en-US" altLang="ja-JP" dirty="0"/>
              <a:t>What is a well-balanced breakfast?  A good breakfast needs protein, carbohydrates, and vitamins.  What kinds of food contain protein, carbohydrates, and vitamins?  Foods like meat, fish, and eggs have a lot of protein.  Rice, bread, and noodles have a lot of carbohydrates.  Fruits and vegetables have a lot of vitamins.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DADD0FA-ED38-45C0-883E-8D3F1363A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 dirty="0"/>
          </a:p>
        </p:txBody>
      </p:sp>
      <p:pic>
        <p:nvPicPr>
          <p:cNvPr id="9" name="L1TryItOut">
            <a:hlinkClick r:id="" action="ppaction://media"/>
            <a:extLst>
              <a:ext uri="{FF2B5EF4-FFF2-40B4-BE49-F238E27FC236}">
                <a16:creationId xmlns:a16="http://schemas.microsoft.com/office/drawing/2014/main" id="{37A61DB5-F099-443F-855A-2C2DA188573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28600" y="131655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77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34638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9">
            <a:extLst>
              <a:ext uri="{FF2B5EF4-FFF2-40B4-BE49-F238E27FC236}">
                <a16:creationId xmlns:a16="http://schemas.microsoft.com/office/drawing/2014/main" id="{CB002C79-CF0E-4F89-A415-8795825EA8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015938"/>
              </p:ext>
            </p:extLst>
          </p:nvPr>
        </p:nvGraphicFramePr>
        <p:xfrm>
          <a:off x="960116" y="3301949"/>
          <a:ext cx="10271769" cy="2875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3923">
                  <a:extLst>
                    <a:ext uri="{9D8B030D-6E8A-4147-A177-3AD203B41FA5}">
                      <a16:colId xmlns:a16="http://schemas.microsoft.com/office/drawing/2014/main" val="412926537"/>
                    </a:ext>
                  </a:extLst>
                </a:gridCol>
                <a:gridCol w="3423923">
                  <a:extLst>
                    <a:ext uri="{9D8B030D-6E8A-4147-A177-3AD203B41FA5}">
                      <a16:colId xmlns:a16="http://schemas.microsoft.com/office/drawing/2014/main" val="1541084954"/>
                    </a:ext>
                  </a:extLst>
                </a:gridCol>
                <a:gridCol w="3423923">
                  <a:extLst>
                    <a:ext uri="{9D8B030D-6E8A-4147-A177-3AD203B41FA5}">
                      <a16:colId xmlns:a16="http://schemas.microsoft.com/office/drawing/2014/main" val="3631733852"/>
                    </a:ext>
                  </a:extLst>
                </a:gridCol>
              </a:tblGrid>
              <a:tr h="718754">
                <a:tc>
                  <a:txBody>
                    <a:bodyPr/>
                    <a:lstStyle/>
                    <a:p>
                      <a:pPr marL="180000" algn="just">
                        <a:tabLst>
                          <a:tab pos="630555" algn="l"/>
                        </a:tabLst>
                      </a:pPr>
                      <a:r>
                        <a:rPr lang="ja-JP" sz="20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栄養素</a:t>
                      </a:r>
                      <a:endParaRPr lang="ja-JP" sz="20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0" algn="just">
                        <a:tabLst>
                          <a:tab pos="630555" algn="l"/>
                        </a:tabLst>
                      </a:pPr>
                      <a:r>
                        <a:rPr lang="ja-JP" sz="20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役割</a:t>
                      </a:r>
                      <a:endParaRPr lang="ja-JP" sz="20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0" algn="just">
                        <a:tabLst>
                          <a:tab pos="630555" algn="l"/>
                        </a:tabLst>
                      </a:pPr>
                      <a:r>
                        <a:rPr lang="ja-JP" sz="20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含まれる食品</a:t>
                      </a:r>
                      <a:endParaRPr lang="ja-JP" sz="20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423818"/>
                  </a:ext>
                </a:extLst>
              </a:tr>
              <a:tr h="718754">
                <a:tc>
                  <a:txBody>
                    <a:bodyPr/>
                    <a:lstStyle/>
                    <a:p>
                      <a:pPr marL="180000" algn="just">
                        <a:tabLst>
                          <a:tab pos="630555" algn="l"/>
                        </a:tabLs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Protein</a:t>
                      </a:r>
                      <a:endParaRPr lang="ja-JP" sz="2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0" algn="just">
                        <a:tabLst>
                          <a:tab pos="630555" algn="l"/>
                        </a:tabLst>
                      </a:pPr>
                      <a:r>
                        <a:rPr lang="ja-JP" sz="2000" kern="10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筋肉や血液などをつくる。</a:t>
                      </a:r>
                      <a:endParaRPr lang="ja-JP" sz="2000" kern="10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0" algn="just">
                        <a:tabLst>
                          <a:tab pos="630555" algn="l"/>
                        </a:tabLs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20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1637716"/>
                  </a:ext>
                </a:extLst>
              </a:tr>
              <a:tr h="718754">
                <a:tc>
                  <a:txBody>
                    <a:bodyPr/>
                    <a:lstStyle/>
                    <a:p>
                      <a:pPr marL="180000" algn="just">
                        <a:tabLst>
                          <a:tab pos="630555" algn="l"/>
                        </a:tabLs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Carbohydrates</a:t>
                      </a:r>
                      <a:endParaRPr lang="ja-JP" sz="2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0" algn="just">
                        <a:tabLst>
                          <a:tab pos="630555" algn="l"/>
                        </a:tabLst>
                      </a:pPr>
                      <a:r>
                        <a:rPr lang="ja-JP" sz="20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体のエネルギー源となる。</a:t>
                      </a:r>
                      <a:endParaRPr lang="ja-JP" sz="20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0" algn="just">
                        <a:tabLst>
                          <a:tab pos="630555" algn="l"/>
                        </a:tabLs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20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3585237"/>
                  </a:ext>
                </a:extLst>
              </a:tr>
              <a:tr h="718754">
                <a:tc>
                  <a:txBody>
                    <a:bodyPr/>
                    <a:lstStyle/>
                    <a:p>
                      <a:pPr marL="180000" algn="just">
                        <a:tabLst>
                          <a:tab pos="630555" algn="l"/>
                        </a:tabLs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  <a:cs typeface="Arial" panose="020B0604020202020204" pitchFamily="34" charset="0"/>
                        </a:rPr>
                        <a:t>Vitamins</a:t>
                      </a:r>
                      <a:endParaRPr lang="ja-JP" sz="2000" kern="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0" algn="just">
                        <a:tabLst>
                          <a:tab pos="630555" algn="l"/>
                        </a:tabLst>
                      </a:pPr>
                      <a:r>
                        <a:rPr lang="ja-JP" sz="2000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体の調子を整える。</a:t>
                      </a:r>
                      <a:endParaRPr lang="ja-JP" sz="20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0" algn="just">
                        <a:tabLst>
                          <a:tab pos="630555" algn="l"/>
                        </a:tabLs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2000" kern="1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6452640"/>
                  </a:ext>
                </a:extLst>
              </a:tr>
            </a:tbl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BB612B06-E054-497E-B34E-E30E48FC4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Try It Out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C11E42-13C4-47FE-8D8B-3589CF22D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2913" indent="-442913"/>
            <a:r>
              <a:rPr lang="en-US" altLang="ja-JP" b="1" dirty="0">
                <a:highlight>
                  <a:srgbClr val="FFFF00"/>
                </a:highlight>
              </a:rPr>
              <a:t>Step 1</a:t>
            </a:r>
            <a:r>
              <a:rPr lang="en-US" altLang="ja-JP" b="1" dirty="0"/>
              <a:t>  Listen and answer.</a:t>
            </a:r>
          </a:p>
          <a:p>
            <a:r>
              <a:rPr lang="ja-JP" altLang="en-US" sz="2800" b="1" dirty="0"/>
              <a:t>朝食に必要な栄養素について聞き，わかったことをメモしよう。</a:t>
            </a:r>
            <a:endParaRPr lang="en-US" altLang="ja-JP" sz="2800" b="1" dirty="0"/>
          </a:p>
          <a:p>
            <a:endParaRPr lang="en-US" altLang="ja-JP" b="1" dirty="0"/>
          </a:p>
          <a:p>
            <a:endParaRPr lang="en-US" altLang="ja-JP" b="1" dirty="0"/>
          </a:p>
          <a:p>
            <a:pPr marL="442913" indent="-442913"/>
            <a:endParaRPr lang="ja-JP" altLang="en-US" b="1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DADD0FA-ED38-45C0-883E-8D3F1363A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BIG DIPPER English Communication I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74C30BC-EE2B-463A-8CE2-CFA047F6EE05}"/>
              </a:ext>
            </a:extLst>
          </p:cNvPr>
          <p:cNvSpPr txBox="1"/>
          <p:nvPr/>
        </p:nvSpPr>
        <p:spPr>
          <a:xfrm>
            <a:off x="8468359" y="4137121"/>
            <a:ext cx="2045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肉，魚，卵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BE81A1A-C9E9-47E6-81E5-634E491D2273}"/>
              </a:ext>
            </a:extLst>
          </p:cNvPr>
          <p:cNvSpPr txBox="1"/>
          <p:nvPr/>
        </p:nvSpPr>
        <p:spPr>
          <a:xfrm>
            <a:off x="8151431" y="4864164"/>
            <a:ext cx="2678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米，パン，麺類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3AE595-8EB1-4CDB-9705-ADC8BAAFDE21}"/>
              </a:ext>
            </a:extLst>
          </p:cNvPr>
          <p:cNvSpPr txBox="1"/>
          <p:nvPr/>
        </p:nvSpPr>
        <p:spPr>
          <a:xfrm>
            <a:off x="8151431" y="5580003"/>
            <a:ext cx="2678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フルーツ，野菜</a:t>
            </a:r>
          </a:p>
        </p:txBody>
      </p:sp>
    </p:spTree>
    <p:extLst>
      <p:ext uri="{BB962C8B-B14F-4D97-AF65-F5344CB8AC3E}">
        <p14:creationId xmlns:p14="http://schemas.microsoft.com/office/powerpoint/2010/main" val="61249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416</Words>
  <PresentationFormat>ワイド画面</PresentationFormat>
  <Paragraphs>68</Paragraphs>
  <Slides>5</Slides>
  <Notes>0</Notes>
  <HiddenSlides>0</HiddenSlides>
  <MMClips>1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メイリオ</vt:lpstr>
      <vt:lpstr>Arial</vt:lpstr>
      <vt:lpstr>Calibri</vt:lpstr>
      <vt:lpstr>Office テーマ</vt:lpstr>
      <vt:lpstr>Main Information</vt:lpstr>
      <vt:lpstr>Main Information</vt:lpstr>
      <vt:lpstr>Main Information</vt:lpstr>
      <vt:lpstr>Try It Out</vt:lpstr>
      <vt:lpstr>Try It Out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数研出版株式会社</dc:creator>
  <cp:lastModifiedBy/>
  <dcterms:created xsi:type="dcterms:W3CDTF">2021-05-26T21:34:47Z</dcterms:created>
  <dcterms:modified xsi:type="dcterms:W3CDTF">2022-01-27T07:52:29Z</dcterms:modified>
</cp:coreProperties>
</file>