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86" r:id="rId1"/>
    <p:sldMasterId id="2147483672" r:id="rId2"/>
  </p:sldMasterIdLst>
  <p:notesMasterIdLst>
    <p:notesMasterId r:id="rId5"/>
  </p:notesMasterIdLst>
  <p:handoutMasterIdLst>
    <p:handoutMasterId r:id="rId6"/>
  </p:handoutMasterIdLst>
  <p:sldIdLst>
    <p:sldId id="316" r:id="rId3"/>
    <p:sldId id="312" r:id="rId4"/>
  </p:sldIdLst>
  <p:sldSz cx="12192000" cy="6858000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/" invalEndChars="‘“（〔［｛〈《「『【￥＄$([\{｢￡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B64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90" autoAdjust="0"/>
  </p:normalViewPr>
  <p:slideViewPr>
    <p:cSldViewPr snapToGrid="0" showGuides="1">
      <p:cViewPr varScale="1">
        <p:scale>
          <a:sx n="65" d="100"/>
          <a:sy n="65" d="100"/>
        </p:scale>
        <p:origin x="85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A5F8CF5-B14E-494A-8C79-2ADEE60FC157}" type="datetimeFigureOut">
              <a:rPr lang="ja-JP" altLang="en-US"/>
              <a:pPr>
                <a:defRPr/>
              </a:pPr>
              <a:t>2022/1/27</a:t>
            </a:fld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D1C5C3F-5D18-47EF-8F50-29761D2851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69547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16D1214-EF40-4880-941D-163F95858272}" type="datetimeFigureOut">
              <a:rPr lang="ja-JP" altLang="en-US"/>
              <a:pPr>
                <a:defRPr/>
              </a:pPr>
              <a:t>2022/1/27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F41A5C3-A7F3-4A46-A353-86589CDC89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67985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AA80F-C734-4B9C-ABDB-FFE7143327B7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E27ADFE-B2A4-43C4-BCED-51D63F975CAA}"/>
              </a:ext>
            </a:extLst>
          </p:cNvPr>
          <p:cNvSpPr/>
          <p:nvPr userDrawn="1"/>
        </p:nvSpPr>
        <p:spPr>
          <a:xfrm>
            <a:off x="0" y="1351128"/>
            <a:ext cx="12204000" cy="3916908"/>
          </a:xfrm>
          <a:prstGeom prst="rect">
            <a:avLst/>
          </a:prstGeom>
          <a:solidFill>
            <a:srgbClr val="56B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76314D9-11F8-481D-9A51-C91978CF73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31142" y="1920986"/>
            <a:ext cx="9729716" cy="3016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LESSON 1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85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67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1139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0445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7622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3135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47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t">
            <a:normAutofit/>
          </a:bodyPr>
          <a:lstStyle>
            <a:lvl1pPr marL="1350963" indent="-1350963">
              <a:defRPr sz="3600">
                <a:solidFill>
                  <a:srgbClr val="56B646"/>
                </a:solidFill>
              </a:defRPr>
            </a:lvl1pPr>
          </a:lstStyle>
          <a:p>
            <a:r>
              <a:rPr lang="en-US" altLang="ja-JP" dirty="0"/>
              <a:t>Part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3200" baseline="0"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824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t">
            <a:normAutofit/>
          </a:bodyPr>
          <a:lstStyle>
            <a:lvl1pPr marL="1350963" indent="-1350963">
              <a:defRPr sz="3600">
                <a:solidFill>
                  <a:srgbClr val="56B646"/>
                </a:solidFill>
              </a:defRPr>
            </a:lvl1pPr>
          </a:lstStyle>
          <a:p>
            <a:r>
              <a:rPr lang="en-US" altLang="ja-JP" dirty="0"/>
              <a:t>Part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3200" baseline="0"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76A041-A7BD-45DD-9FB6-1340B1FB9F7D}"/>
              </a:ext>
            </a:extLst>
          </p:cNvPr>
          <p:cNvSpPr txBox="1"/>
          <p:nvPr userDrawn="1"/>
        </p:nvSpPr>
        <p:spPr>
          <a:xfrm>
            <a:off x="838200" y="1402075"/>
            <a:ext cx="2146049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srgbClr val="BBC000"/>
                </a:solidFill>
              </a:rPr>
              <a:t>Phrase Reading</a:t>
            </a:r>
          </a:p>
          <a:p>
            <a:endParaRPr kumimoji="1" lang="ja-JP" altLang="en-US" sz="2400" dirty="0">
              <a:solidFill>
                <a:srgbClr val="BB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216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24084" y="365125"/>
            <a:ext cx="9729716" cy="576571"/>
          </a:xfrm>
        </p:spPr>
        <p:txBody>
          <a:bodyPr anchor="t">
            <a:normAutofit/>
          </a:bodyPr>
          <a:lstStyle>
            <a:lvl1pPr marL="1350963" indent="-1350963">
              <a:defRPr sz="3600">
                <a:solidFill>
                  <a:srgbClr val="56B646"/>
                </a:solidFill>
              </a:defRPr>
            </a:lvl1pPr>
          </a:lstStyle>
          <a:p>
            <a:r>
              <a:rPr lang="en-US" altLang="ja-JP" dirty="0"/>
              <a:t>Part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9116"/>
            <a:ext cx="10515600" cy="505784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3200" baseline="0"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EA4D5294-D922-40EB-B719-BE90A3BFE3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88311" y="419524"/>
            <a:ext cx="8118286" cy="52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09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6584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2782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9013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684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79352D9-74CD-45A1-9F61-7A0A13CA8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535FB2C-E46D-4993-A5D4-6A2A48831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73B2F1-F1A4-493E-8096-EB01488863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93E51-EEAF-4EBF-B264-16C2B9285C8C}" type="datetimeFigureOut">
              <a:rPr kumimoji="1" lang="ja-JP" altLang="en-US" smtClean="0"/>
              <a:t>2022/1/27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096ECE-C8DF-4A8A-BEAF-F2ACB72847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427F65-911F-4E2F-89A7-4EDEDA1717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7022D-7F85-40A9-A862-F2FAD7E23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66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4084" y="365125"/>
            <a:ext cx="97297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ja-JP" dirty="0"/>
              <a:t>BIG DIPPER English Communication I</a:t>
            </a:r>
            <a:endParaRPr lang="ja-JP" altLang="en-US" dirty="0"/>
          </a:p>
        </p:txBody>
      </p:sp>
      <p:sp>
        <p:nvSpPr>
          <p:cNvPr id="7" name="タイトル 2">
            <a:extLst>
              <a:ext uri="{FF2B5EF4-FFF2-40B4-BE49-F238E27FC236}">
                <a16:creationId xmlns:a16="http://schemas.microsoft.com/office/drawing/2014/main" id="{9F0B7812-4904-4E4F-9D87-80EE1E57096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2" y="-1"/>
            <a:ext cx="1624086" cy="791571"/>
          </a:xfrm>
          <a:prstGeom prst="rect">
            <a:avLst/>
          </a:prstGeom>
          <a:solidFill>
            <a:srgbClr val="56B646"/>
          </a:solidFill>
          <a:ln>
            <a:noFil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LESSON</a:t>
            </a:r>
            <a:r>
              <a:rPr lang="en-US" altLang="ja-JP" sz="2400" b="1" dirty="0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 </a:t>
            </a:r>
            <a:r>
              <a:rPr lang="en-US" altLang="ja-JP" sz="3200" b="1" dirty="0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1</a:t>
            </a:r>
            <a:endParaRPr lang="ja-JP" altLang="en-US" sz="6600" b="1" dirty="0">
              <a:solidFill>
                <a:schemeClr val="tx1"/>
              </a:solidFill>
              <a:latin typeface="Arial" panose="020B0604020202020204" pitchFamily="34" charset="0"/>
              <a:ea typeface="HGS創英角ｺﾞｼｯｸUB" panose="020B09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927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85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hf sldNum="0" hdr="0" dt="0"/>
  <p:txStyles>
    <p:titleStyle>
      <a:lvl1pPr marL="1706563" indent="-1706563"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rgbClr val="92D05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1756AE-13B7-4CEF-9EF3-C80B789BC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1142" y="1711842"/>
            <a:ext cx="9729716" cy="3225172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LESSON 1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sz="6000" dirty="0"/>
              <a:t>Have a Good Day</a:t>
            </a:r>
            <a:br>
              <a:rPr kumimoji="1" lang="en-US" altLang="ja-JP" sz="6000" dirty="0"/>
            </a:br>
            <a:r>
              <a:rPr kumimoji="1" lang="en-US" altLang="ja-JP" sz="6000" dirty="0"/>
              <a:t>with a Good Breakfast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7588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45FF38-AF24-4CF2-A037-05F25F6EE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ja-JP" dirty="0">
                <a:cs typeface="Arial" panose="020B0604020202020204" pitchFamily="34" charset="0"/>
              </a:rPr>
              <a:t>1. It is a very popular breakfast in Taiwan.  It looks like </a:t>
            </a:r>
            <a:r>
              <a:rPr lang="en-US" altLang="ja-JP" i="1" dirty="0">
                <a:cs typeface="Arial" panose="020B0604020202020204" pitchFamily="34" charset="0"/>
              </a:rPr>
              <a:t>okonomiyaki</a:t>
            </a:r>
            <a:r>
              <a:rPr lang="en-US" altLang="ja-JP" dirty="0">
                <a:cs typeface="Arial" panose="020B0604020202020204" pitchFamily="34" charset="0"/>
              </a:rPr>
              <a:t>.</a:t>
            </a:r>
          </a:p>
          <a:p>
            <a:r>
              <a:rPr lang="en-US" altLang="ja-JP" dirty="0">
                <a:cs typeface="Arial" panose="020B0604020202020204" pitchFamily="34" charset="0"/>
              </a:rPr>
              <a:t>2. It is an example of breakfast in Britain.  British people love beans.</a:t>
            </a:r>
          </a:p>
          <a:p>
            <a:pPr marL="355600" indent="-355600"/>
            <a:r>
              <a:rPr lang="en-US" altLang="ja-JP" dirty="0">
                <a:cs typeface="Arial" panose="020B0604020202020204" pitchFamily="34" charset="0"/>
              </a:rPr>
              <a:t>3. If you often eat bread, you will like this breakfast.  Croissants in France are delicious.</a:t>
            </a:r>
          </a:p>
          <a:p>
            <a:r>
              <a:rPr lang="en-US" altLang="ja-JP" dirty="0">
                <a:cs typeface="Arial" panose="020B0604020202020204" pitchFamily="34" charset="0"/>
              </a:rPr>
              <a:t>4. In Vietnam, people often eat this noodle dish in the morning.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FA4683B-571C-4360-98F3-D4433DAB8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9EAF8675-30AD-44CF-AED0-92A3D89A51CC}"/>
              </a:ext>
            </a:extLst>
          </p:cNvPr>
          <p:cNvSpPr txBox="1">
            <a:spLocks/>
          </p:cNvSpPr>
          <p:nvPr/>
        </p:nvSpPr>
        <p:spPr>
          <a:xfrm>
            <a:off x="838199" y="977408"/>
            <a:ext cx="10735101" cy="10605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350963" indent="-1350963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b="1" kern="1200">
                <a:solidFill>
                  <a:srgbClr val="56B64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73050" indent="-273050"/>
            <a:r>
              <a:rPr lang="en-US" altLang="ja-JP" sz="2800" dirty="0"/>
              <a:t>1</a:t>
            </a:r>
            <a:r>
              <a:rPr lang="en-US" altLang="ja-JP" sz="2800" dirty="0">
                <a:solidFill>
                  <a:schemeClr val="tx1"/>
                </a:solidFill>
              </a:rPr>
              <a:t> Look at Pictures </a:t>
            </a:r>
            <a:r>
              <a:rPr lang="en-US" altLang="ja-JP" sz="2800" dirty="0"/>
              <a:t>A</a:t>
            </a:r>
            <a:r>
              <a:rPr lang="en-US" altLang="ja-JP" sz="2800" dirty="0">
                <a:solidFill>
                  <a:schemeClr val="tx1"/>
                </a:solidFill>
              </a:rPr>
              <a:t> </a:t>
            </a:r>
            <a:r>
              <a:rPr lang="en-US" altLang="ja-JP" sz="2800">
                <a:solidFill>
                  <a:schemeClr val="tx1"/>
                </a:solidFill>
              </a:rPr>
              <a:t>to </a:t>
            </a:r>
            <a:r>
              <a:rPr lang="en-US" altLang="ja-JP" sz="2800"/>
              <a:t>D</a:t>
            </a:r>
            <a:r>
              <a:rPr lang="en-US" altLang="ja-JP" sz="2800">
                <a:solidFill>
                  <a:schemeClr val="tx1"/>
                </a:solidFill>
              </a:rPr>
              <a:t>. </a:t>
            </a:r>
            <a:r>
              <a:rPr lang="en-US" altLang="ja-JP" sz="2800" dirty="0">
                <a:solidFill>
                  <a:schemeClr val="tx1"/>
                </a:solidFill>
              </a:rPr>
              <a:t>Listen and choose the correct picture for each description.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FBA7DED-DFD2-496D-B40A-3692D3185032}"/>
              </a:ext>
            </a:extLst>
          </p:cNvPr>
          <p:cNvSpPr txBox="1"/>
          <p:nvPr/>
        </p:nvSpPr>
        <p:spPr>
          <a:xfrm>
            <a:off x="11182546" y="1879023"/>
            <a:ext cx="491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ja-JP" alt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299EEC4-0FB1-48F6-BB3C-BC1BB05B1631}"/>
              </a:ext>
            </a:extLst>
          </p:cNvPr>
          <p:cNvSpPr txBox="1"/>
          <p:nvPr/>
        </p:nvSpPr>
        <p:spPr>
          <a:xfrm>
            <a:off x="11182546" y="2556251"/>
            <a:ext cx="491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ja-JP" alt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90511A5-92AC-4C7B-AD0C-067AEC70CA77}"/>
              </a:ext>
            </a:extLst>
          </p:cNvPr>
          <p:cNvSpPr txBox="1"/>
          <p:nvPr/>
        </p:nvSpPr>
        <p:spPr>
          <a:xfrm>
            <a:off x="4568595" y="3875250"/>
            <a:ext cx="491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ja-JP" alt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A943480-9276-4D6F-A3E5-D1E3811AE370}"/>
              </a:ext>
            </a:extLst>
          </p:cNvPr>
          <p:cNvSpPr txBox="1"/>
          <p:nvPr/>
        </p:nvSpPr>
        <p:spPr>
          <a:xfrm>
            <a:off x="10453054" y="4559392"/>
            <a:ext cx="491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ja-JP" alt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51505CD5-EF01-4646-B81E-54F73AC89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4084" y="365125"/>
            <a:ext cx="9729716" cy="1325563"/>
          </a:xfrm>
        </p:spPr>
        <p:txBody>
          <a:bodyPr/>
          <a:lstStyle/>
          <a:p>
            <a:r>
              <a:rPr kumimoji="1" lang="en-US" altLang="ja-JP" dirty="0"/>
              <a:t>Warm Up</a:t>
            </a:r>
            <a:endParaRPr kumimoji="1" lang="ja-JP" altLang="en-US" dirty="0"/>
          </a:p>
        </p:txBody>
      </p:sp>
      <p:pic>
        <p:nvPicPr>
          <p:cNvPr id="21" name="L1WU">
            <a:hlinkClick r:id="" action="ppaction://media"/>
            <a:extLst>
              <a:ext uri="{FF2B5EF4-FFF2-40B4-BE49-F238E27FC236}">
                <a16:creationId xmlns:a16="http://schemas.microsoft.com/office/drawing/2014/main" id="{7A4927D4-657A-4CAC-9969-CD30EB5C5AE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82243" y="102790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35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49789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109</Words>
  <PresentationFormat>ワイド画面</PresentationFormat>
  <Paragraphs>12</Paragraphs>
  <Slides>2</Slides>
  <Notes>0</Notes>
  <HiddenSlides>0</HiddenSlides>
  <MMClips>1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デザインの設定</vt:lpstr>
      <vt:lpstr>Office テーマ</vt:lpstr>
      <vt:lpstr>LESSON 1  Have a Good Day with a Good Breakfast</vt:lpstr>
      <vt:lpstr>Warm Up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数研出版株式会社</dc:creator>
  <cp:lastModifiedBy/>
  <dcterms:created xsi:type="dcterms:W3CDTF">2021-05-26T21:34:47Z</dcterms:created>
  <dcterms:modified xsi:type="dcterms:W3CDTF">2022-01-27T10:37:56Z</dcterms:modified>
</cp:coreProperties>
</file>