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8" r:id="rId5"/>
    <p:sldId id="279" r:id="rId6"/>
    <p:sldId id="262" r:id="rId7"/>
    <p:sldId id="31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80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1" r:id="rId31"/>
    <p:sldId id="293" r:id="rId32"/>
    <p:sldId id="294" r:id="rId33"/>
    <p:sldId id="295" r:id="rId34"/>
    <p:sldId id="296" r:id="rId35"/>
    <p:sldId id="297" r:id="rId36"/>
    <p:sldId id="298" r:id="rId37"/>
    <p:sldId id="31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16" r:id="rId46"/>
    <p:sldId id="307" r:id="rId47"/>
    <p:sldId id="308" r:id="rId48"/>
    <p:sldId id="309" r:id="rId49"/>
    <p:sldId id="311" r:id="rId50"/>
    <p:sldId id="310" r:id="rId51"/>
    <p:sldId id="312" r:id="rId52"/>
  </p:sldIdLst>
  <p:sldSz cx="12192000" cy="6858000"/>
  <p:notesSz cx="9934575" cy="68024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ED157A-24B7-3BF7-D860-E8355FE107EB}" name="大翔 柴辻" initials="大柴" userId="5072ed719ade01e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D5D5"/>
    <a:srgbClr val="EB0000"/>
    <a:srgbClr val="00A467"/>
    <a:srgbClr val="FFE7E7"/>
    <a:srgbClr val="FFD9D9"/>
    <a:srgbClr val="FFAFAF"/>
    <a:srgbClr val="FFEFEF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2026/1/16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34" Type="http://schemas.openxmlformats.org/officeDocument/2006/relationships/image" Target="../media/image8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33" Type="http://schemas.openxmlformats.org/officeDocument/2006/relationships/image" Target="../media/image82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32" Type="http://schemas.openxmlformats.org/officeDocument/2006/relationships/image" Target="../media/image81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31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Relationship Id="rId8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9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emf"/><Relationship Id="rId5" Type="http://schemas.openxmlformats.org/officeDocument/2006/relationships/image" Target="../media/image89.emf"/><Relationship Id="rId4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2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330.png"/><Relationship Id="rId7" Type="http://schemas.openxmlformats.org/officeDocument/2006/relationships/image" Target="../media/image3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230.png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6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0.png"/><Relationship Id="rId5" Type="http://schemas.openxmlformats.org/officeDocument/2006/relationships/image" Target="../media/image630.png"/><Relationship Id="rId4" Type="http://schemas.openxmlformats.org/officeDocument/2006/relationships/image" Target="../media/image59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122.png"/><Relationship Id="rId7" Type="http://schemas.openxmlformats.org/officeDocument/2006/relationships/image" Target="../media/image97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1.png"/><Relationship Id="rId11" Type="http://schemas.openxmlformats.org/officeDocument/2006/relationships/image" Target="../media/image125.png"/><Relationship Id="rId5" Type="http://schemas.openxmlformats.org/officeDocument/2006/relationships/image" Target="../media/image800.png"/><Relationship Id="rId10" Type="http://schemas.openxmlformats.org/officeDocument/2006/relationships/image" Target="../media/image124.png"/><Relationship Id="rId4" Type="http://schemas.openxmlformats.org/officeDocument/2006/relationships/image" Target="../media/image790.png"/><Relationship Id="rId9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1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.png"/><Relationship Id="rId4" Type="http://schemas.openxmlformats.org/officeDocument/2006/relationships/image" Target="../media/image5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50.png"/><Relationship Id="rId10" Type="http://schemas.openxmlformats.org/officeDocument/2006/relationships/image" Target="../media/image20.png"/><Relationship Id="rId4" Type="http://schemas.openxmlformats.org/officeDocument/2006/relationships/image" Target="../media/image140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　　　　　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   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2800" b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を展開した式から，次の等式が成り立つことがわかる。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このように，</a:t>
                </a:r>
                <a14:m>
                  <m:oMath xmlns:m="http://schemas.openxmlformats.org/officeDocument/2006/math"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ja-JP" altLang="en-US" sz="2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つの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多項式を</a:t>
                </a:r>
                <a14:m>
                  <m:oMath xmlns:m="http://schemas.openxmlformats.org/officeDocument/2006/math">
                    <m:r>
                      <a:rPr lang="ja-JP" altLang="en-US" sz="2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ja-JP" altLang="en-US" sz="28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次以上の多項式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の積の形に表すことを，もとの式を 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 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するといい，積を作っている各式をもとの式の 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という。ここでは，因数分解について学ぼう。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960398" y="2686565"/>
            <a:ext cx="159091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95325" y="3817759"/>
            <a:ext cx="8887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58" y="1823257"/>
            <a:ext cx="3563155" cy="2364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6EEB285-8B93-12DA-08B6-C07B2E196A73}"/>
              </a:ext>
            </a:extLst>
          </p:cNvPr>
          <p:cNvSpPr/>
          <p:nvPr/>
        </p:nvSpPr>
        <p:spPr>
          <a:xfrm>
            <a:off x="5395960" y="2679410"/>
            <a:ext cx="645612" cy="41640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C667DF7B-4F46-28C8-0C9B-95E34239E06B}"/>
              </a:ext>
            </a:extLst>
          </p:cNvPr>
          <p:cNvSpPr/>
          <p:nvPr/>
        </p:nvSpPr>
        <p:spPr>
          <a:xfrm>
            <a:off x="3676169" y="2679410"/>
            <a:ext cx="1430311" cy="427038"/>
          </a:xfrm>
          <a:prstGeom prst="roundRect">
            <a:avLst>
              <a:gd name="adj" fmla="val 50000"/>
            </a:avLst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AE2C95B-24AC-9C69-3A22-3DC1CA4FE45A}"/>
              </a:ext>
            </a:extLst>
          </p:cNvPr>
          <p:cNvSpPr/>
          <p:nvPr/>
        </p:nvSpPr>
        <p:spPr>
          <a:xfrm>
            <a:off x="3613369" y="3856810"/>
            <a:ext cx="616912" cy="427038"/>
          </a:xfrm>
          <a:prstGeom prst="roundRect">
            <a:avLst>
              <a:gd name="adj" fmla="val 50000"/>
            </a:avLst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552162E-0E64-7964-FA83-34A7BE613E98}"/>
              </a:ext>
            </a:extLst>
          </p:cNvPr>
          <p:cNvSpPr/>
          <p:nvPr/>
        </p:nvSpPr>
        <p:spPr>
          <a:xfrm>
            <a:off x="4260921" y="3867443"/>
            <a:ext cx="942449" cy="41640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A9DC141-32C7-4F31-9A6B-94C1DD08B811}"/>
              </a:ext>
            </a:extLst>
          </p:cNvPr>
          <p:cNvSpPr/>
          <p:nvPr/>
        </p:nvSpPr>
        <p:spPr>
          <a:xfrm>
            <a:off x="6412930" y="4434838"/>
            <a:ext cx="1518846" cy="41640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A54BECDB-60A5-92D4-BD5F-2B1A7E1FBBAB}"/>
              </a:ext>
            </a:extLst>
          </p:cNvPr>
          <p:cNvSpPr/>
          <p:nvPr/>
        </p:nvSpPr>
        <p:spPr>
          <a:xfrm>
            <a:off x="3655257" y="4429521"/>
            <a:ext cx="2386315" cy="427038"/>
          </a:xfrm>
          <a:prstGeom prst="roundRect">
            <a:avLst>
              <a:gd name="adj" fmla="val 50000"/>
            </a:avLst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65A62BE-4616-D3CC-A1F8-2473B2A649C5}"/>
              </a:ext>
            </a:extLst>
          </p:cNvPr>
          <p:cNvSpPr/>
          <p:nvPr/>
        </p:nvSpPr>
        <p:spPr>
          <a:xfrm>
            <a:off x="4429956" y="1976897"/>
            <a:ext cx="239485" cy="41640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988F07E-328F-896B-9409-7D0425E83FCF}"/>
              </a:ext>
            </a:extLst>
          </p:cNvPr>
          <p:cNvSpPr/>
          <p:nvPr/>
        </p:nvSpPr>
        <p:spPr>
          <a:xfrm>
            <a:off x="3622271" y="1966264"/>
            <a:ext cx="437040" cy="427038"/>
          </a:xfrm>
          <a:prstGeom prst="roundRect">
            <a:avLst>
              <a:gd name="adj" fmla="val 50000"/>
            </a:avLst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EEE0B2-3E85-D75B-A2D1-13A1A46A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721" y="1829938"/>
            <a:ext cx="3666602" cy="310917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955631"/>
            <a:ext cx="102118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次に，因数分解の公式</a:t>
                </a:r>
                <a:r>
                  <a:rPr lang="en-US" altLang="ja-JP" sz="2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を利用して因数分解をしてみよう。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2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16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+(2+4)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 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−8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d>
                      <m:dPr>
                        <m:begChr m:val="｛"/>
                        <m:endChr m:val="｝"/>
                        <m:ctrlPr>
                          <a:rPr lang="ja-JP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−2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+4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+(−2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 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6A8C18-17EB-4BD8-B50E-8FA7F8961C97}"/>
              </a:ext>
            </a:extLst>
          </p:cNvPr>
          <p:cNvSpPr/>
          <p:nvPr/>
        </p:nvSpPr>
        <p:spPr>
          <a:xfrm>
            <a:off x="2873273" y="3195814"/>
            <a:ext cx="231809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F0E356-AAE3-4963-8D67-48FE066055F8}"/>
              </a:ext>
            </a:extLst>
          </p:cNvPr>
          <p:cNvSpPr/>
          <p:nvPr/>
        </p:nvSpPr>
        <p:spPr>
          <a:xfrm>
            <a:off x="2873273" y="4969656"/>
            <a:ext cx="278331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554E70-0298-4752-9F19-53172E83D560}"/>
              </a:ext>
            </a:extLst>
          </p:cNvPr>
          <p:cNvSpPr txBox="1"/>
          <p:nvPr/>
        </p:nvSpPr>
        <p:spPr>
          <a:xfrm>
            <a:off x="7388037" y="5265136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CFFDDB7-9FFE-4E52-9BC4-CD1DAF3E3707}"/>
              </a:ext>
            </a:extLst>
          </p:cNvPr>
          <p:cNvSpPr/>
          <p:nvPr/>
        </p:nvSpPr>
        <p:spPr>
          <a:xfrm>
            <a:off x="3668834" y="2611476"/>
            <a:ext cx="113643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65906FB-F6E2-4BE0-8D95-C1AF30F4F3FE}"/>
              </a:ext>
            </a:extLst>
          </p:cNvPr>
          <p:cNvSpPr/>
          <p:nvPr/>
        </p:nvSpPr>
        <p:spPr>
          <a:xfrm>
            <a:off x="5392708" y="2584472"/>
            <a:ext cx="73061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2AAF8E5-1982-43D0-B761-F61A19A6893F}"/>
              </a:ext>
            </a:extLst>
          </p:cNvPr>
          <p:cNvSpPr/>
          <p:nvPr/>
        </p:nvSpPr>
        <p:spPr>
          <a:xfrm>
            <a:off x="3655126" y="4383444"/>
            <a:ext cx="21018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2084166-7AD2-4AD3-BC2E-0E6DEA58191F}"/>
              </a:ext>
            </a:extLst>
          </p:cNvPr>
          <p:cNvSpPr/>
          <p:nvPr/>
        </p:nvSpPr>
        <p:spPr>
          <a:xfrm>
            <a:off x="6366492" y="4383444"/>
            <a:ext cx="160499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3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70525"/>
            <a:ext cx="1261812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9"/>
            <a:ext cx="10801350" cy="529976"/>
          </a:xfrm>
        </p:spPr>
        <p:txBody>
          <a:bodyPr/>
          <a:lstStyle/>
          <a:p>
            <a:pPr algn="l" eaLnBrk="1" hangingPunct="1">
              <a:lnSpc>
                <a:spcPts val="36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　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次の式を因数分解せよ。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blipFill>
                <a:blip r:embed="rId2"/>
                <a:stretch>
                  <a:fillRect l="-400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384883" y="1628874"/>
                <a:ext cx="391427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+(2+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83" y="1628874"/>
                <a:ext cx="391427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384883" y="2234576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83" y="2234576"/>
                <a:ext cx="28073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6" y="3022541"/>
                <a:ext cx="2914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3022541"/>
                <a:ext cx="2914148" cy="523220"/>
              </a:xfrm>
              <a:prstGeom prst="rect">
                <a:avLst/>
              </a:prstGeom>
              <a:blipFill>
                <a:blip r:embed="rId5"/>
                <a:stretch>
                  <a:fillRect l="-4184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4416208"/>
                <a:ext cx="2705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−8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416208"/>
                <a:ext cx="2705601" cy="523220"/>
              </a:xfrm>
              <a:prstGeom prst="rect">
                <a:avLst/>
              </a:prstGeom>
              <a:blipFill>
                <a:blip r:embed="rId6"/>
                <a:stretch>
                  <a:fillRect l="-450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192377" y="4416208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+(−2+4)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+(−2)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77" y="4416208"/>
                <a:ext cx="537410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176334" y="5006129"/>
                <a:ext cx="29196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334" y="5006129"/>
                <a:ext cx="29196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/>
              <p:nvPr/>
            </p:nvSpPr>
            <p:spPr>
              <a:xfrm>
                <a:off x="3400926" y="3010338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−3−4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+(−3)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(−4)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26" y="3010338"/>
                <a:ext cx="537410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/>
              <p:nvPr/>
            </p:nvSpPr>
            <p:spPr>
              <a:xfrm>
                <a:off x="3400927" y="3616040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927" y="3616040"/>
                <a:ext cx="2807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15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987192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87192"/>
                <a:ext cx="3042485" cy="523220"/>
              </a:xfrm>
              <a:prstGeom prst="rect">
                <a:avLst/>
              </a:prstGeom>
              <a:blipFill>
                <a:blip r:embed="rId2"/>
                <a:stretch>
                  <a:fillRect l="-400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240504" y="987192"/>
                <a:ext cx="48768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1−6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(−6)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504" y="987192"/>
                <a:ext cx="48768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272589" y="1592894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+1)(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589" y="1592894"/>
                <a:ext cx="28073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6" y="2380859"/>
                <a:ext cx="3042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(5)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−13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36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2380859"/>
                <a:ext cx="3042484" cy="523220"/>
              </a:xfrm>
              <a:prstGeom prst="rect">
                <a:avLst/>
              </a:prstGeom>
              <a:blipFill>
                <a:blip r:embed="rId5"/>
                <a:stretch>
                  <a:fillRect l="-4008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3774526"/>
                <a:ext cx="2705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(6)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−20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3774526"/>
                <a:ext cx="2705601" cy="523220"/>
              </a:xfrm>
              <a:prstGeom prst="rect">
                <a:avLst/>
              </a:prstGeom>
              <a:blipFill>
                <a:blip r:embed="rId6"/>
                <a:stretch>
                  <a:fillRect l="-450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224461" y="3774526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4−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altLang="ja-JP" sz="280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1" y="3774526"/>
                <a:ext cx="537410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208418" y="4364447"/>
                <a:ext cx="29196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−5)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18" y="4364447"/>
                <a:ext cx="29196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/>
              <p:nvPr/>
            </p:nvSpPr>
            <p:spPr>
              <a:xfrm>
                <a:off x="3593430" y="2368656"/>
                <a:ext cx="53741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b="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−4−9</m:t>
                          </m:r>
                        </m:e>
                      </m:d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(−9)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2368656"/>
                <a:ext cx="537410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/>
              <p:nvPr/>
            </p:nvSpPr>
            <p:spPr>
              <a:xfrm>
                <a:off x="3593431" y="2974358"/>
                <a:ext cx="2807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1" y="2974358"/>
                <a:ext cx="2807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5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1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987192"/>
                <a:ext cx="3267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(7)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987192"/>
                <a:ext cx="3267075" cy="523220"/>
              </a:xfrm>
              <a:prstGeom prst="rect">
                <a:avLst/>
              </a:prstGeom>
              <a:blipFill>
                <a:blip r:embed="rId2"/>
                <a:stretch>
                  <a:fillRect l="-3731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769892" y="987192"/>
                <a:ext cx="487680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892" y="987192"/>
                <a:ext cx="48768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769891" y="1592894"/>
                <a:ext cx="312821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891" y="1592894"/>
                <a:ext cx="312821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5" y="2380859"/>
                <a:ext cx="34274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(8)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−18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380859"/>
                <a:ext cx="3427495" cy="523220"/>
              </a:xfrm>
              <a:prstGeom prst="rect">
                <a:avLst/>
              </a:prstGeom>
              <a:blipFill>
                <a:blip r:embed="rId5"/>
                <a:stretch>
                  <a:fillRect l="-3559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3774526"/>
                <a:ext cx="32670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(9)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−12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3774526"/>
                <a:ext cx="3267075" cy="523220"/>
              </a:xfrm>
              <a:prstGeom prst="rect">
                <a:avLst/>
              </a:prstGeom>
              <a:blipFill>
                <a:blip r:embed="rId6"/>
                <a:stretch>
                  <a:fillRect l="-3731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737805" y="3774526"/>
                <a:ext cx="558265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i="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</m:t>
                      </m:r>
                      <m:r>
                        <a:rPr lang="en-US" altLang="ja-JP" sz="2800" b="0" i="0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0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5" y="3774526"/>
                <a:ext cx="5582658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721762" y="4364447"/>
                <a:ext cx="32670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62" y="4364447"/>
                <a:ext cx="32670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/>
              <p:nvPr/>
            </p:nvSpPr>
            <p:spPr>
              <a:xfrm>
                <a:off x="3962400" y="2368656"/>
                <a:ext cx="58072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(−2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+(−2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09386B-BA56-4DA5-8866-AF9D79FB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68656"/>
                <a:ext cx="580724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/>
              <p:nvPr/>
            </p:nvSpPr>
            <p:spPr>
              <a:xfrm>
                <a:off x="3978438" y="2974358"/>
                <a:ext cx="34274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5860DDE-65CD-446E-8959-E498BA060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38" y="2974358"/>
                <a:ext cx="342749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  <p:bldP spid="15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4" y="1030288"/>
                <a:ext cx="11000489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14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ページの展開の公式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を逆に利用する因数分解は，次のようになる。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en-US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𝒂𝒄</m:t>
                    </m:r>
                    <m:sSup>
                      <m:sSup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d>
                      <m:d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𝒂𝒅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𝒃𝒄</m:t>
                        </m:r>
                      </m:e>
                    </m:d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𝒙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𝒃𝒅</m:t>
                    </m:r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𝒂𝒙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𝒃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)(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𝒄𝒙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𝒅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4" y="1030288"/>
                <a:ext cx="11000489" cy="5294312"/>
              </a:xfrm>
              <a:blipFill>
                <a:blip r:embed="rId2"/>
                <a:stretch>
                  <a:fillRect t="-1611" r="-1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BCB23C-9376-4FA9-8A04-D6586B833F97}"/>
              </a:ext>
            </a:extLst>
          </p:cNvPr>
          <p:cNvSpPr/>
          <p:nvPr/>
        </p:nvSpPr>
        <p:spPr>
          <a:xfrm>
            <a:off x="6433141" y="3154088"/>
            <a:ext cx="268705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45F419-A56A-4A52-A0E5-29FFCF9C5FFC}"/>
              </a:ext>
            </a:extLst>
          </p:cNvPr>
          <p:cNvSpPr/>
          <p:nvPr/>
        </p:nvSpPr>
        <p:spPr>
          <a:xfrm>
            <a:off x="757907" y="2373503"/>
            <a:ext cx="10738768" cy="15888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F0767AD-123D-438D-B43B-722EA96F5EF0}"/>
              </a:ext>
            </a:extLst>
          </p:cNvPr>
          <p:cNvCxnSpPr/>
          <p:nvPr/>
        </p:nvCxnSpPr>
        <p:spPr>
          <a:xfrm>
            <a:off x="757907" y="3034748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79C4EB-87BB-4599-B443-501AF59E9DA5}"/>
              </a:ext>
            </a:extLst>
          </p:cNvPr>
          <p:cNvSpPr/>
          <p:nvPr/>
        </p:nvSpPr>
        <p:spPr>
          <a:xfrm>
            <a:off x="695325" y="1078414"/>
            <a:ext cx="102118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𝟑</m:t>
                    </m:r>
                    <m:sSup>
                      <m:sSupPr>
                        <m:ctrlPr>
                          <a:rPr lang="en-US" altLang="ja-JP" sz="28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𝒙</m:t>
                        </m:r>
                      </m:e>
                      <m:sup>
                        <m:r>
                          <a:rPr lang="en-US" altLang="ja-JP" sz="2800" b="1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𝟏𝟒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𝒙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𝟖</m:t>
                    </m:r>
                  </m:oMath>
                </a14:m>
                <a:r>
                  <a:rPr lang="ja-JP" altLang="en-US" sz="2800" b="1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の因数分解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において</a:t>
                </a: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</m:t>
                    </m:r>
                  </m:oMath>
                </a14:m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となる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</m:oMath>
                </a14:m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をみつければよい。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①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を積に分解すると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sz="280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m:rPr>
                        <m:nor/>
                      </m:rPr>
                      <a:rPr lang="en-US" altLang="ja-JP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en-US" altLang="ja-JP" sz="2800" b="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en-US" altLang="ja-JP" sz="2800" b="0" i="0" u="none" strike="noStrike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を積に分解すると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</m:t>
                    </m:r>
                    <m:r>
                      <m:rPr>
                        <m:nor/>
                      </m:rPr>
                      <a:rPr lang="en-US" altLang="ja-JP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8</m:t>
                    </m:r>
                  </m:oMath>
                </a14:m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sz="2800" b="0" i="0" u="none" strike="noStrike" baseline="0" dirty="0"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altLang="ja-JP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8</m:t>
                        </m:r>
                      </m:e>
                    </m:d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0" i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en-US" altLang="ja-JP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4</m:t>
                        </m:r>
                      </m:e>
                    </m:d>
                  </m:oMath>
                </a14:m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DD16DF9-E4F8-4BCE-9C6C-78F32AA7AE37}"/>
              </a:ext>
            </a:extLst>
          </p:cNvPr>
          <p:cNvSpPr/>
          <p:nvPr/>
        </p:nvSpPr>
        <p:spPr>
          <a:xfrm>
            <a:off x="4592704" y="4685161"/>
            <a:ext cx="566234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B36FB5-EC74-43EA-9A75-68A62F1422FA}"/>
              </a:ext>
            </a:extLst>
          </p:cNvPr>
          <p:cNvSpPr/>
          <p:nvPr/>
        </p:nvSpPr>
        <p:spPr>
          <a:xfrm>
            <a:off x="4592704" y="3608618"/>
            <a:ext cx="86368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9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 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　</a:t>
                </a:r>
                <a:r>
                  <a:rPr lang="en-US" altLang="ja-JP" sz="2800" b="0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として，</a:t>
                </a:r>
                <a:endParaRPr lang="en-US" altLang="ja-JP" sz="2800" i="1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 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ja-JP" altLang="en-US" sz="280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の候補から</a:t>
                </a:r>
                <a:endParaRPr lang="en-US" altLang="ja-JP" sz="2800" b="0" i="0" dirty="0"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ja-JP" altLang="en-US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　　　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　</m:t>
                    </m:r>
                    <m:r>
                      <a:rPr lang="en-US" altLang="ja-JP" sz="2800" b="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となるもの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をさがす。このとき，右の</a:t>
                </a:r>
                <a:endParaRPr lang="en-US" altLang="ja-JP" sz="2800" b="0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ような図式を利用するとよい。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2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65C1703E-DE82-4141-AD5B-04A9A6BEDDCB}"/>
              </a:ext>
            </a:extLst>
          </p:cNvPr>
          <p:cNvSpPr/>
          <p:nvPr/>
        </p:nvSpPr>
        <p:spPr>
          <a:xfrm>
            <a:off x="5930672" y="5043534"/>
            <a:ext cx="534904" cy="866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3">
            <a:extLst>
              <a:ext uri="{FF2B5EF4-FFF2-40B4-BE49-F238E27FC236}">
                <a16:creationId xmlns:a16="http://schemas.microsoft.com/office/drawing/2014/main" id="{5CBF2573-4F05-4D5B-91F3-72977CBAAE38}"/>
              </a:ext>
            </a:extLst>
          </p:cNvPr>
          <p:cNvSpPr/>
          <p:nvPr/>
        </p:nvSpPr>
        <p:spPr>
          <a:xfrm>
            <a:off x="2367321" y="4369982"/>
            <a:ext cx="3518738" cy="1521990"/>
          </a:xfrm>
          <a:custGeom>
            <a:avLst/>
            <a:gdLst>
              <a:gd name="connsiteX0" fmla="*/ 0 w 6807366"/>
              <a:gd name="connsiteY0" fmla="*/ 302380 h 1814246"/>
              <a:gd name="connsiteX1" fmla="*/ 302380 w 6807366"/>
              <a:gd name="connsiteY1" fmla="*/ 0 h 1814246"/>
              <a:gd name="connsiteX2" fmla="*/ 6504986 w 6807366"/>
              <a:gd name="connsiteY2" fmla="*/ 0 h 1814246"/>
              <a:gd name="connsiteX3" fmla="*/ 6807366 w 6807366"/>
              <a:gd name="connsiteY3" fmla="*/ 302380 h 1814246"/>
              <a:gd name="connsiteX4" fmla="*/ 6807366 w 6807366"/>
              <a:gd name="connsiteY4" fmla="*/ 1511866 h 1814246"/>
              <a:gd name="connsiteX5" fmla="*/ 6504986 w 6807366"/>
              <a:gd name="connsiteY5" fmla="*/ 1814246 h 1814246"/>
              <a:gd name="connsiteX6" fmla="*/ 302380 w 6807366"/>
              <a:gd name="connsiteY6" fmla="*/ 1814246 h 1814246"/>
              <a:gd name="connsiteX7" fmla="*/ 0 w 6807366"/>
              <a:gd name="connsiteY7" fmla="*/ 1511866 h 1814246"/>
              <a:gd name="connsiteX8" fmla="*/ 0 w 6807366"/>
              <a:gd name="connsiteY8" fmla="*/ 302380 h 1814246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516333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633323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8698"/>
              <a:gd name="connsiteY0" fmla="*/ 130384 h 1818713"/>
              <a:gd name="connsiteX1" fmla="*/ 302380 w 6808698"/>
              <a:gd name="connsiteY1" fmla="*/ 4467 h 1818713"/>
              <a:gd name="connsiteX2" fmla="*/ 6633323 w 6808698"/>
              <a:gd name="connsiteY2" fmla="*/ 4467 h 1818713"/>
              <a:gd name="connsiteX3" fmla="*/ 6807366 w 6808698"/>
              <a:gd name="connsiteY3" fmla="*/ 306847 h 1818713"/>
              <a:gd name="connsiteX4" fmla="*/ 6807366 w 6808698"/>
              <a:gd name="connsiteY4" fmla="*/ 1516333 h 1818713"/>
              <a:gd name="connsiteX5" fmla="*/ 6665407 w 6808698"/>
              <a:gd name="connsiteY5" fmla="*/ 1818713 h 1818713"/>
              <a:gd name="connsiteX6" fmla="*/ 302380 w 6808698"/>
              <a:gd name="connsiteY6" fmla="*/ 1818713 h 1818713"/>
              <a:gd name="connsiteX7" fmla="*/ 0 w 6808698"/>
              <a:gd name="connsiteY7" fmla="*/ 1644670 h 1818713"/>
              <a:gd name="connsiteX8" fmla="*/ 0 w 6808698"/>
              <a:gd name="connsiteY8" fmla="*/ 130384 h 18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698" h="1818713">
                <a:moveTo>
                  <a:pt x="0" y="130384"/>
                </a:moveTo>
                <a:cubicBezTo>
                  <a:pt x="0" y="-36616"/>
                  <a:pt x="135380" y="4467"/>
                  <a:pt x="302380" y="4467"/>
                </a:cubicBezTo>
                <a:lnTo>
                  <a:pt x="6633323" y="4467"/>
                </a:lnTo>
                <a:cubicBezTo>
                  <a:pt x="6800323" y="4467"/>
                  <a:pt x="6807366" y="139847"/>
                  <a:pt x="6807366" y="306847"/>
                </a:cubicBezTo>
                <a:lnTo>
                  <a:pt x="6807366" y="1516333"/>
                </a:lnTo>
                <a:cubicBezTo>
                  <a:pt x="6807366" y="1683333"/>
                  <a:pt x="6832407" y="1818713"/>
                  <a:pt x="6665407" y="1818713"/>
                </a:cubicBezTo>
                <a:lnTo>
                  <a:pt x="302380" y="1818713"/>
                </a:lnTo>
                <a:cubicBezTo>
                  <a:pt x="135380" y="1818713"/>
                  <a:pt x="0" y="1811670"/>
                  <a:pt x="0" y="1644670"/>
                </a:cubicBezTo>
                <a:lnTo>
                  <a:pt x="0" y="13038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BAE6EAB-7857-48AA-851E-922D21453280}"/>
                  </a:ext>
                </a:extLst>
              </p:cNvPr>
              <p:cNvSpPr txBox="1"/>
              <p:nvPr/>
            </p:nvSpPr>
            <p:spPr>
              <a:xfrm>
                <a:off x="4885433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11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BAE6EAB-7857-48AA-851E-922D21453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5397946"/>
                <a:ext cx="53490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C4E4144-067B-4C4C-82D3-2FB4CFEB1269}"/>
                  </a:ext>
                </a:extLst>
              </p:cNvPr>
              <p:cNvSpPr txBox="1"/>
              <p:nvPr/>
            </p:nvSpPr>
            <p:spPr>
              <a:xfrm>
                <a:off x="2399406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C4E4144-067B-4C4C-82D3-2FB4CFEB1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06" y="5397946"/>
                <a:ext cx="53490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EA44392-3B36-4D13-A3C3-475D22066B7D}"/>
                  </a:ext>
                </a:extLst>
              </p:cNvPr>
              <p:cNvSpPr txBox="1"/>
              <p:nvPr/>
            </p:nvSpPr>
            <p:spPr>
              <a:xfrm>
                <a:off x="3754969" y="540303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EA44392-3B36-4D13-A3C3-475D2206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969" y="5403036"/>
                <a:ext cx="53490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D6D9F8E-B6EC-4828-A0D7-5C0DEFC6C2E7}"/>
                  </a:ext>
                </a:extLst>
              </p:cNvPr>
              <p:cNvSpPr txBox="1"/>
              <p:nvPr/>
            </p:nvSpPr>
            <p:spPr>
              <a:xfrm>
                <a:off x="2399405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D6D9F8E-B6EC-4828-A0D7-5C0DEFC6C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05" y="4342365"/>
                <a:ext cx="5349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2F8F9D2-7DC0-4719-B6A6-41D73F85CDA3}"/>
                  </a:ext>
                </a:extLst>
              </p:cNvPr>
              <p:cNvSpPr txBox="1"/>
              <p:nvPr/>
            </p:nvSpPr>
            <p:spPr>
              <a:xfrm>
                <a:off x="2399405" y="487817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2F8F9D2-7DC0-4719-B6A6-41D73F85C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05" y="4878176"/>
                <a:ext cx="5349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572F803-9409-4F76-BB57-8405EF8BEA6F}"/>
                  </a:ext>
                </a:extLst>
              </p:cNvPr>
              <p:cNvSpPr txBox="1"/>
              <p:nvPr/>
            </p:nvSpPr>
            <p:spPr>
              <a:xfrm>
                <a:off x="3738926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572F803-9409-4F76-BB57-8405EF8BE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26" y="4342365"/>
                <a:ext cx="5349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6B2802-68C3-49F7-9101-A1D5522E4CA9}"/>
                  </a:ext>
                </a:extLst>
              </p:cNvPr>
              <p:cNvSpPr txBox="1"/>
              <p:nvPr/>
            </p:nvSpPr>
            <p:spPr>
              <a:xfrm>
                <a:off x="3738926" y="487817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6B2802-68C3-49F7-9101-A1D5522E4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926" y="4878176"/>
                <a:ext cx="53490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E65A77AB-E670-4FF2-A87C-49613D982520}"/>
                  </a:ext>
                </a:extLst>
              </p:cNvPr>
              <p:cNvSpPr txBox="1"/>
              <p:nvPr/>
            </p:nvSpPr>
            <p:spPr>
              <a:xfrm>
                <a:off x="4885433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E65A77AB-E670-4FF2-A87C-49613D982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4342365"/>
                <a:ext cx="5349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979EF40-994E-4357-BF4A-D1F7FF5FFA83}"/>
                  </a:ext>
                </a:extLst>
              </p:cNvPr>
              <p:cNvSpPr txBox="1"/>
              <p:nvPr/>
            </p:nvSpPr>
            <p:spPr>
              <a:xfrm>
                <a:off x="4885433" y="487817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979EF40-994E-4357-BF4A-D1F7FF5FF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4878176"/>
                <a:ext cx="53490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161E9EA-6253-405A-99E3-3CE98BD6C73C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2934308" y="4603975"/>
            <a:ext cx="804618" cy="53581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A947C99-1159-49F8-8164-0DF47FDCDDDC}"/>
              </a:ext>
            </a:extLst>
          </p:cNvPr>
          <p:cNvCxnSpPr>
            <a:cxnSpLocks/>
          </p:cNvCxnSpPr>
          <p:nvPr/>
        </p:nvCxnSpPr>
        <p:spPr>
          <a:xfrm>
            <a:off x="4273829" y="4603975"/>
            <a:ext cx="611604" cy="0"/>
          </a:xfrm>
          <a:prstGeom prst="straightConnector1">
            <a:avLst/>
          </a:prstGeom>
          <a:ln w="127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8768F9A6-E7A6-4AA3-8CB0-8EAAE2FC3CC1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2934308" y="4603975"/>
            <a:ext cx="804618" cy="53581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D7A9A3A-AC17-475B-8D16-8BA5A6AB9484}"/>
              </a:ext>
            </a:extLst>
          </p:cNvPr>
          <p:cNvCxnSpPr>
            <a:stCxn id="35" idx="3"/>
            <a:endCxn id="37" idx="1"/>
          </p:cNvCxnSpPr>
          <p:nvPr/>
        </p:nvCxnSpPr>
        <p:spPr>
          <a:xfrm>
            <a:off x="4273829" y="5139786"/>
            <a:ext cx="61160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8EAD890-16E2-4319-9221-746F5EB7583E}"/>
                  </a:ext>
                </a:extLst>
              </p:cNvPr>
              <p:cNvSpPr txBox="1"/>
              <p:nvPr/>
            </p:nvSpPr>
            <p:spPr>
              <a:xfrm>
                <a:off x="2344085" y="3780279"/>
                <a:ext cx="3193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=8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</a:t>
                </a:r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8EAD890-16E2-4319-9221-746F5EB7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085" y="3780279"/>
                <a:ext cx="3193503" cy="523220"/>
              </a:xfrm>
              <a:prstGeom prst="rect">
                <a:avLst/>
              </a:prstGeom>
              <a:blipFill>
                <a:blip r:embed="rId12"/>
                <a:stretch>
                  <a:fillRect t="-13953" r="-2677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乗算記号 42">
            <a:extLst>
              <a:ext uri="{FF2B5EF4-FFF2-40B4-BE49-F238E27FC236}">
                <a16:creationId xmlns:a16="http://schemas.microsoft.com/office/drawing/2014/main" id="{A3125800-131C-4E78-A6C3-3997C16F05AF}"/>
              </a:ext>
            </a:extLst>
          </p:cNvPr>
          <p:cNvSpPr/>
          <p:nvPr/>
        </p:nvSpPr>
        <p:spPr>
          <a:xfrm>
            <a:off x="5351155" y="5329885"/>
            <a:ext cx="534904" cy="602137"/>
          </a:xfrm>
          <a:prstGeom prst="mathMultiply">
            <a:avLst/>
          </a:prstGeom>
          <a:solidFill>
            <a:srgbClr val="FF3300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DBA75C-7537-4920-8117-57769A3532FB}"/>
              </a:ext>
            </a:extLst>
          </p:cNvPr>
          <p:cNvSpPr txBox="1"/>
          <p:nvPr/>
        </p:nvSpPr>
        <p:spPr>
          <a:xfrm>
            <a:off x="5950226" y="5132321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失敗</a:t>
            </a: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132112E1-14A9-4513-92B9-87315A7C9D54}"/>
              </a:ext>
            </a:extLst>
          </p:cNvPr>
          <p:cNvSpPr/>
          <p:nvPr/>
        </p:nvSpPr>
        <p:spPr>
          <a:xfrm>
            <a:off x="10751559" y="5107702"/>
            <a:ext cx="534904" cy="8666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23">
            <a:extLst>
              <a:ext uri="{FF2B5EF4-FFF2-40B4-BE49-F238E27FC236}">
                <a16:creationId xmlns:a16="http://schemas.microsoft.com/office/drawing/2014/main" id="{9F5CDA0C-DA9B-42F7-888A-F8340C202F97}"/>
              </a:ext>
            </a:extLst>
          </p:cNvPr>
          <p:cNvSpPr/>
          <p:nvPr/>
        </p:nvSpPr>
        <p:spPr>
          <a:xfrm>
            <a:off x="7188208" y="4369982"/>
            <a:ext cx="3518738" cy="1521990"/>
          </a:xfrm>
          <a:custGeom>
            <a:avLst/>
            <a:gdLst>
              <a:gd name="connsiteX0" fmla="*/ 0 w 6807366"/>
              <a:gd name="connsiteY0" fmla="*/ 302380 h 1814246"/>
              <a:gd name="connsiteX1" fmla="*/ 302380 w 6807366"/>
              <a:gd name="connsiteY1" fmla="*/ 0 h 1814246"/>
              <a:gd name="connsiteX2" fmla="*/ 6504986 w 6807366"/>
              <a:gd name="connsiteY2" fmla="*/ 0 h 1814246"/>
              <a:gd name="connsiteX3" fmla="*/ 6807366 w 6807366"/>
              <a:gd name="connsiteY3" fmla="*/ 302380 h 1814246"/>
              <a:gd name="connsiteX4" fmla="*/ 6807366 w 6807366"/>
              <a:gd name="connsiteY4" fmla="*/ 1511866 h 1814246"/>
              <a:gd name="connsiteX5" fmla="*/ 6504986 w 6807366"/>
              <a:gd name="connsiteY5" fmla="*/ 1814246 h 1814246"/>
              <a:gd name="connsiteX6" fmla="*/ 302380 w 6807366"/>
              <a:gd name="connsiteY6" fmla="*/ 1814246 h 1814246"/>
              <a:gd name="connsiteX7" fmla="*/ 0 w 6807366"/>
              <a:gd name="connsiteY7" fmla="*/ 1511866 h 1814246"/>
              <a:gd name="connsiteX8" fmla="*/ 0 w 6807366"/>
              <a:gd name="connsiteY8" fmla="*/ 302380 h 1814246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516333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633323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8698"/>
              <a:gd name="connsiteY0" fmla="*/ 130384 h 1818713"/>
              <a:gd name="connsiteX1" fmla="*/ 302380 w 6808698"/>
              <a:gd name="connsiteY1" fmla="*/ 4467 h 1818713"/>
              <a:gd name="connsiteX2" fmla="*/ 6633323 w 6808698"/>
              <a:gd name="connsiteY2" fmla="*/ 4467 h 1818713"/>
              <a:gd name="connsiteX3" fmla="*/ 6807366 w 6808698"/>
              <a:gd name="connsiteY3" fmla="*/ 306847 h 1818713"/>
              <a:gd name="connsiteX4" fmla="*/ 6807366 w 6808698"/>
              <a:gd name="connsiteY4" fmla="*/ 1516333 h 1818713"/>
              <a:gd name="connsiteX5" fmla="*/ 6665407 w 6808698"/>
              <a:gd name="connsiteY5" fmla="*/ 1818713 h 1818713"/>
              <a:gd name="connsiteX6" fmla="*/ 302380 w 6808698"/>
              <a:gd name="connsiteY6" fmla="*/ 1818713 h 1818713"/>
              <a:gd name="connsiteX7" fmla="*/ 0 w 6808698"/>
              <a:gd name="connsiteY7" fmla="*/ 1644670 h 1818713"/>
              <a:gd name="connsiteX8" fmla="*/ 0 w 6808698"/>
              <a:gd name="connsiteY8" fmla="*/ 130384 h 18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698" h="1818713">
                <a:moveTo>
                  <a:pt x="0" y="130384"/>
                </a:moveTo>
                <a:cubicBezTo>
                  <a:pt x="0" y="-36616"/>
                  <a:pt x="135380" y="4467"/>
                  <a:pt x="302380" y="4467"/>
                </a:cubicBezTo>
                <a:lnTo>
                  <a:pt x="6633323" y="4467"/>
                </a:lnTo>
                <a:cubicBezTo>
                  <a:pt x="6800323" y="4467"/>
                  <a:pt x="6807366" y="139847"/>
                  <a:pt x="6807366" y="306847"/>
                </a:cubicBezTo>
                <a:lnTo>
                  <a:pt x="6807366" y="1516333"/>
                </a:lnTo>
                <a:cubicBezTo>
                  <a:pt x="6807366" y="1683333"/>
                  <a:pt x="6832407" y="1818713"/>
                  <a:pt x="6665407" y="1818713"/>
                </a:cubicBezTo>
                <a:lnTo>
                  <a:pt x="302380" y="1818713"/>
                </a:lnTo>
                <a:cubicBezTo>
                  <a:pt x="135380" y="1818713"/>
                  <a:pt x="0" y="1811670"/>
                  <a:pt x="0" y="1644670"/>
                </a:cubicBezTo>
                <a:lnTo>
                  <a:pt x="0" y="13038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A432E5C-22AE-4AB8-A546-2DA9F4741DCC}"/>
                  </a:ext>
                </a:extLst>
              </p:cNvPr>
              <p:cNvSpPr txBox="1"/>
              <p:nvPr/>
            </p:nvSpPr>
            <p:spPr>
              <a:xfrm>
                <a:off x="9706320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14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A432E5C-22AE-4AB8-A546-2DA9F474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0" y="5397946"/>
                <a:ext cx="53490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B772A64-8D31-423B-9ED3-D97141B48BC9}"/>
                  </a:ext>
                </a:extLst>
              </p:cNvPr>
              <p:cNvSpPr txBox="1"/>
              <p:nvPr/>
            </p:nvSpPr>
            <p:spPr>
              <a:xfrm>
                <a:off x="7220293" y="539794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B772A64-8D31-423B-9ED3-D97141B4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93" y="5397946"/>
                <a:ext cx="53490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B1B146A-20B2-4694-B508-8E1C47488C7B}"/>
                  </a:ext>
                </a:extLst>
              </p:cNvPr>
              <p:cNvSpPr txBox="1"/>
              <p:nvPr/>
            </p:nvSpPr>
            <p:spPr>
              <a:xfrm>
                <a:off x="8575856" y="5403036"/>
                <a:ext cx="534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8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FB1B146A-20B2-4694-B508-8E1C4748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856" y="5403036"/>
                <a:ext cx="53490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15CB245-7955-49CA-819F-5198B55A66AA}"/>
                  </a:ext>
                </a:extLst>
              </p:cNvPr>
              <p:cNvSpPr txBox="1"/>
              <p:nvPr/>
            </p:nvSpPr>
            <p:spPr>
              <a:xfrm>
                <a:off x="7220292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15CB245-7955-49CA-819F-5198B55A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92" y="4342365"/>
                <a:ext cx="534903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6F697663-D337-469A-8427-04B5C6AF5268}"/>
                  </a:ext>
                </a:extLst>
              </p:cNvPr>
              <p:cNvSpPr txBox="1"/>
              <p:nvPr/>
            </p:nvSpPr>
            <p:spPr>
              <a:xfrm>
                <a:off x="7220292" y="4894218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6F697663-D337-469A-8427-04B5C6AF5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92" y="4894218"/>
                <a:ext cx="53490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AE8C0B6-DD85-4964-94F7-280768A9D0F8}"/>
                  </a:ext>
                </a:extLst>
              </p:cNvPr>
              <p:cNvSpPr txBox="1"/>
              <p:nvPr/>
            </p:nvSpPr>
            <p:spPr>
              <a:xfrm>
                <a:off x="8559813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4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AE8C0B6-DD85-4964-94F7-280768A9D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13" y="4342365"/>
                <a:ext cx="53490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FC5346A-EF3F-4D6F-B152-AF47FDA3944F}"/>
                  </a:ext>
                </a:extLst>
              </p:cNvPr>
              <p:cNvSpPr txBox="1"/>
              <p:nvPr/>
            </p:nvSpPr>
            <p:spPr>
              <a:xfrm>
                <a:off x="8559813" y="4894218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3FC5346A-EF3F-4D6F-B152-AF47FDA39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813" y="4894218"/>
                <a:ext cx="53490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6D03469-72AB-4A4B-A67F-2D5315916B56}"/>
                  </a:ext>
                </a:extLst>
              </p:cNvPr>
              <p:cNvSpPr txBox="1"/>
              <p:nvPr/>
            </p:nvSpPr>
            <p:spPr>
              <a:xfrm>
                <a:off x="9706320" y="4342365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6D03469-72AB-4A4B-A67F-2D5315916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0" y="4342365"/>
                <a:ext cx="53490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A4CDBD8-B0F0-4498-9AAF-435129530CC3}"/>
                  </a:ext>
                </a:extLst>
              </p:cNvPr>
              <p:cNvSpPr txBox="1"/>
              <p:nvPr/>
            </p:nvSpPr>
            <p:spPr>
              <a:xfrm>
                <a:off x="9706320" y="4894218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A4CDBD8-B0F0-4498-9AAF-43512953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320" y="4894218"/>
                <a:ext cx="53490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573D1A8F-A8A8-41E7-8B10-FB5BBA9D8479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7755195" y="4603975"/>
            <a:ext cx="804618" cy="5518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7B22429D-4CC8-4863-8226-195A1B5F217C}"/>
              </a:ext>
            </a:extLst>
          </p:cNvPr>
          <p:cNvCxnSpPr>
            <a:cxnSpLocks/>
          </p:cNvCxnSpPr>
          <p:nvPr/>
        </p:nvCxnSpPr>
        <p:spPr>
          <a:xfrm>
            <a:off x="9094716" y="4603975"/>
            <a:ext cx="611604" cy="0"/>
          </a:xfrm>
          <a:prstGeom prst="straightConnector1">
            <a:avLst/>
          </a:prstGeom>
          <a:ln w="127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7B9CF28B-9484-4608-964E-A45D09FA5536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>
            <a:off x="7755195" y="4603975"/>
            <a:ext cx="804618" cy="55185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45B073BE-F506-4DBA-BBD3-CE5F4B95E8A3}"/>
              </a:ext>
            </a:extLst>
          </p:cNvPr>
          <p:cNvCxnSpPr>
            <a:stCxn id="53" idx="3"/>
            <a:endCxn id="55" idx="1"/>
          </p:cNvCxnSpPr>
          <p:nvPr/>
        </p:nvCxnSpPr>
        <p:spPr>
          <a:xfrm>
            <a:off x="9094716" y="5155828"/>
            <a:ext cx="611604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6C089FA-4028-46BF-88C0-767CD4CD6D0D}"/>
                  </a:ext>
                </a:extLst>
              </p:cNvPr>
              <p:cNvSpPr txBox="1"/>
              <p:nvPr/>
            </p:nvSpPr>
            <p:spPr>
              <a:xfrm>
                <a:off x="7164972" y="3780279"/>
                <a:ext cx="31935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=4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のとき</a:t>
                </a:r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56C089FA-4028-46BF-88C0-767CD4CD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972" y="3780279"/>
                <a:ext cx="3193503" cy="523220"/>
              </a:xfrm>
              <a:prstGeom prst="rect">
                <a:avLst/>
              </a:prstGeom>
              <a:blipFill>
                <a:blip r:embed="rId22"/>
                <a:stretch>
                  <a:fillRect t="-13953" r="-2672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8A7A865-5824-41AF-A332-6FD6006F501D}"/>
              </a:ext>
            </a:extLst>
          </p:cNvPr>
          <p:cNvSpPr txBox="1"/>
          <p:nvPr/>
        </p:nvSpPr>
        <p:spPr>
          <a:xfrm>
            <a:off x="10771113" y="5196489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成功</a:t>
            </a: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F151F45-D3BB-4250-88BC-C402505FC412}"/>
              </a:ext>
            </a:extLst>
          </p:cNvPr>
          <p:cNvCxnSpPr/>
          <p:nvPr/>
        </p:nvCxnSpPr>
        <p:spPr>
          <a:xfrm>
            <a:off x="2479615" y="5394053"/>
            <a:ext cx="313818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98774221-2414-4480-9700-FE33BB784DD9}"/>
              </a:ext>
            </a:extLst>
          </p:cNvPr>
          <p:cNvCxnSpPr/>
          <p:nvPr/>
        </p:nvCxnSpPr>
        <p:spPr>
          <a:xfrm>
            <a:off x="7316306" y="5413988"/>
            <a:ext cx="313818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楕円 63">
            <a:extLst>
              <a:ext uri="{FF2B5EF4-FFF2-40B4-BE49-F238E27FC236}">
                <a16:creationId xmlns:a16="http://schemas.microsoft.com/office/drawing/2014/main" id="{AE701D12-197C-476C-855A-C3F05560EA80}"/>
              </a:ext>
            </a:extLst>
          </p:cNvPr>
          <p:cNvSpPr/>
          <p:nvPr/>
        </p:nvSpPr>
        <p:spPr>
          <a:xfrm>
            <a:off x="10230894" y="5430496"/>
            <a:ext cx="451219" cy="451219"/>
          </a:xfrm>
          <a:prstGeom prst="ellipse">
            <a:avLst/>
          </a:prstGeom>
          <a:solidFill>
            <a:srgbClr val="FF3300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400886BC-3339-4B35-ADCD-14B212E12686}"/>
              </a:ext>
            </a:extLst>
          </p:cNvPr>
          <p:cNvSpPr/>
          <p:nvPr/>
        </p:nvSpPr>
        <p:spPr>
          <a:xfrm>
            <a:off x="10352245" y="5547105"/>
            <a:ext cx="218002" cy="218002"/>
          </a:xfrm>
          <a:prstGeom prst="ellipse">
            <a:avLst/>
          </a:pr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EC18B07-0DEA-4818-AD7F-C937B49A94A7}"/>
                  </a:ext>
                </a:extLst>
              </p:cNvPr>
              <p:cNvSpPr txBox="1"/>
              <p:nvPr/>
            </p:nvSpPr>
            <p:spPr>
              <a:xfrm>
                <a:off x="2400658" y="6025149"/>
                <a:ext cx="4136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 </m:t>
                    </m:r>
                  </m:oMath>
                </a14:m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とならない。</a:t>
                </a:r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EC18B07-0DEA-4818-AD7F-C937B49A9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658" y="6025149"/>
                <a:ext cx="4136453" cy="523220"/>
              </a:xfrm>
              <a:prstGeom prst="rect">
                <a:avLst/>
              </a:prstGeom>
              <a:blipFill>
                <a:blip r:embed="rId23"/>
                <a:stretch>
                  <a:fillRect t="-13953" r="-1770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5932A52-A78A-40DD-B0A7-90FF5C247648}"/>
                  </a:ext>
                </a:extLst>
              </p:cNvPr>
              <p:cNvSpPr txBox="1"/>
              <p:nvPr/>
            </p:nvSpPr>
            <p:spPr>
              <a:xfrm>
                <a:off x="7152755" y="6019704"/>
                <a:ext cx="47039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=14 </m:t>
                    </m:r>
                  </m:oMath>
                </a14:m>
                <a:r>
                  <a:rPr kumimoji="1"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となり，適する。</a:t>
                </a: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A5932A52-A78A-40DD-B0A7-90FF5C247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755" y="6019704"/>
                <a:ext cx="4703916" cy="523220"/>
              </a:xfrm>
              <a:prstGeom prst="rect">
                <a:avLst/>
              </a:prstGeom>
              <a:blipFill>
                <a:blip r:embed="rId24"/>
                <a:stretch>
                  <a:fillRect t="-13953" r="-1425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四角形: 角を丸くする 23">
            <a:extLst>
              <a:ext uri="{FF2B5EF4-FFF2-40B4-BE49-F238E27FC236}">
                <a16:creationId xmlns:a16="http://schemas.microsoft.com/office/drawing/2014/main" id="{90517500-B3FC-46AD-A04E-0AA426FC969E}"/>
              </a:ext>
            </a:extLst>
          </p:cNvPr>
          <p:cNvSpPr/>
          <p:nvPr/>
        </p:nvSpPr>
        <p:spPr>
          <a:xfrm>
            <a:off x="6537111" y="1077643"/>
            <a:ext cx="4887828" cy="1652379"/>
          </a:xfrm>
          <a:custGeom>
            <a:avLst/>
            <a:gdLst>
              <a:gd name="connsiteX0" fmla="*/ 0 w 6807366"/>
              <a:gd name="connsiteY0" fmla="*/ 302380 h 1814246"/>
              <a:gd name="connsiteX1" fmla="*/ 302380 w 6807366"/>
              <a:gd name="connsiteY1" fmla="*/ 0 h 1814246"/>
              <a:gd name="connsiteX2" fmla="*/ 6504986 w 6807366"/>
              <a:gd name="connsiteY2" fmla="*/ 0 h 1814246"/>
              <a:gd name="connsiteX3" fmla="*/ 6807366 w 6807366"/>
              <a:gd name="connsiteY3" fmla="*/ 302380 h 1814246"/>
              <a:gd name="connsiteX4" fmla="*/ 6807366 w 6807366"/>
              <a:gd name="connsiteY4" fmla="*/ 1511866 h 1814246"/>
              <a:gd name="connsiteX5" fmla="*/ 6504986 w 6807366"/>
              <a:gd name="connsiteY5" fmla="*/ 1814246 h 1814246"/>
              <a:gd name="connsiteX6" fmla="*/ 302380 w 6807366"/>
              <a:gd name="connsiteY6" fmla="*/ 1814246 h 1814246"/>
              <a:gd name="connsiteX7" fmla="*/ 0 w 6807366"/>
              <a:gd name="connsiteY7" fmla="*/ 1511866 h 1814246"/>
              <a:gd name="connsiteX8" fmla="*/ 0 w 6807366"/>
              <a:gd name="connsiteY8" fmla="*/ 302380 h 1814246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516333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504986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7366"/>
              <a:gd name="connsiteY0" fmla="*/ 130384 h 1818713"/>
              <a:gd name="connsiteX1" fmla="*/ 302380 w 6807366"/>
              <a:gd name="connsiteY1" fmla="*/ 4467 h 1818713"/>
              <a:gd name="connsiteX2" fmla="*/ 6633323 w 6807366"/>
              <a:gd name="connsiteY2" fmla="*/ 4467 h 1818713"/>
              <a:gd name="connsiteX3" fmla="*/ 6807366 w 6807366"/>
              <a:gd name="connsiteY3" fmla="*/ 306847 h 1818713"/>
              <a:gd name="connsiteX4" fmla="*/ 6807366 w 6807366"/>
              <a:gd name="connsiteY4" fmla="*/ 1516333 h 1818713"/>
              <a:gd name="connsiteX5" fmla="*/ 6504986 w 6807366"/>
              <a:gd name="connsiteY5" fmla="*/ 1818713 h 1818713"/>
              <a:gd name="connsiteX6" fmla="*/ 302380 w 6807366"/>
              <a:gd name="connsiteY6" fmla="*/ 1818713 h 1818713"/>
              <a:gd name="connsiteX7" fmla="*/ 0 w 6807366"/>
              <a:gd name="connsiteY7" fmla="*/ 1644670 h 1818713"/>
              <a:gd name="connsiteX8" fmla="*/ 0 w 6807366"/>
              <a:gd name="connsiteY8" fmla="*/ 130384 h 1818713"/>
              <a:gd name="connsiteX0" fmla="*/ 0 w 6808698"/>
              <a:gd name="connsiteY0" fmla="*/ 130384 h 1818713"/>
              <a:gd name="connsiteX1" fmla="*/ 302380 w 6808698"/>
              <a:gd name="connsiteY1" fmla="*/ 4467 h 1818713"/>
              <a:gd name="connsiteX2" fmla="*/ 6633323 w 6808698"/>
              <a:gd name="connsiteY2" fmla="*/ 4467 h 1818713"/>
              <a:gd name="connsiteX3" fmla="*/ 6807366 w 6808698"/>
              <a:gd name="connsiteY3" fmla="*/ 306847 h 1818713"/>
              <a:gd name="connsiteX4" fmla="*/ 6807366 w 6808698"/>
              <a:gd name="connsiteY4" fmla="*/ 1516333 h 1818713"/>
              <a:gd name="connsiteX5" fmla="*/ 6665407 w 6808698"/>
              <a:gd name="connsiteY5" fmla="*/ 1818713 h 1818713"/>
              <a:gd name="connsiteX6" fmla="*/ 302380 w 6808698"/>
              <a:gd name="connsiteY6" fmla="*/ 1818713 h 1818713"/>
              <a:gd name="connsiteX7" fmla="*/ 0 w 6808698"/>
              <a:gd name="connsiteY7" fmla="*/ 1644670 h 1818713"/>
              <a:gd name="connsiteX8" fmla="*/ 0 w 6808698"/>
              <a:gd name="connsiteY8" fmla="*/ 130384 h 181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698" h="1818713">
                <a:moveTo>
                  <a:pt x="0" y="130384"/>
                </a:moveTo>
                <a:cubicBezTo>
                  <a:pt x="0" y="-36616"/>
                  <a:pt x="135380" y="4467"/>
                  <a:pt x="302380" y="4467"/>
                </a:cubicBezTo>
                <a:lnTo>
                  <a:pt x="6633323" y="4467"/>
                </a:lnTo>
                <a:cubicBezTo>
                  <a:pt x="6800323" y="4467"/>
                  <a:pt x="6807366" y="139847"/>
                  <a:pt x="6807366" y="306847"/>
                </a:cubicBezTo>
                <a:lnTo>
                  <a:pt x="6807366" y="1516333"/>
                </a:lnTo>
                <a:cubicBezTo>
                  <a:pt x="6807366" y="1683333"/>
                  <a:pt x="6832407" y="1818713"/>
                  <a:pt x="6665407" y="1818713"/>
                </a:cubicBezTo>
                <a:lnTo>
                  <a:pt x="302380" y="1818713"/>
                </a:lnTo>
                <a:cubicBezTo>
                  <a:pt x="135380" y="1818713"/>
                  <a:pt x="0" y="1811670"/>
                  <a:pt x="0" y="1644670"/>
                </a:cubicBezTo>
                <a:lnTo>
                  <a:pt x="0" y="130384"/>
                </a:lnTo>
                <a:close/>
              </a:path>
            </a:pathLst>
          </a:custGeom>
          <a:solidFill>
            <a:srgbClr val="CCEC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2152DEC5-D363-4148-A3F6-B4FBF18663AC}"/>
                  </a:ext>
                </a:extLst>
              </p:cNvPr>
              <p:cNvSpPr txBox="1"/>
              <p:nvPr/>
            </p:nvSpPr>
            <p:spPr>
              <a:xfrm>
                <a:off x="9138939" y="2169776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𝑎𝑑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+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𝑏𝑐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=14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2152DEC5-D363-4148-A3F6-B4FBF1866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939" y="2169776"/>
                <a:ext cx="228600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C2AA1685-2C93-4122-8BAB-D7769D808F6C}"/>
                  </a:ext>
                </a:extLst>
              </p:cNvPr>
              <p:cNvSpPr txBox="1"/>
              <p:nvPr/>
            </p:nvSpPr>
            <p:spPr>
              <a:xfrm>
                <a:off x="6665447" y="2169776"/>
                <a:ext cx="1272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𝑎𝑐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=3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C2AA1685-2C93-4122-8BAB-D7769D808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47" y="2169776"/>
                <a:ext cx="127284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CF3F0F5A-C68B-4547-9CC8-128E3AD1662E}"/>
                  </a:ext>
                </a:extLst>
              </p:cNvPr>
              <p:cNvSpPr txBox="1"/>
              <p:nvPr/>
            </p:nvSpPr>
            <p:spPr>
              <a:xfrm>
                <a:off x="7972883" y="2174866"/>
                <a:ext cx="12728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𝑏𝑑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=8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CF3F0F5A-C68B-4547-9CC8-128E3AD16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883" y="2174866"/>
                <a:ext cx="127284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AAA98196-4856-44F2-AD6C-03BA8DA86DEB}"/>
                  </a:ext>
                </a:extLst>
              </p:cNvPr>
              <p:cNvSpPr txBox="1"/>
              <p:nvPr/>
            </p:nvSpPr>
            <p:spPr>
              <a:xfrm>
                <a:off x="6986287" y="1114195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AAA98196-4856-44F2-AD6C-03BA8DA8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87" y="1114195"/>
                <a:ext cx="534903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D1E22FB3-F54C-4E7B-84AF-E8891601DBC7}"/>
                  </a:ext>
                </a:extLst>
              </p:cNvPr>
              <p:cNvSpPr txBox="1"/>
              <p:nvPr/>
            </p:nvSpPr>
            <p:spPr>
              <a:xfrm>
                <a:off x="6986287" y="1633964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D1E22FB3-F54C-4E7B-84AF-E8891601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287" y="1633964"/>
                <a:ext cx="534903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4A080C7-54AE-4A04-A913-6415914C9304}"/>
                  </a:ext>
                </a:extLst>
              </p:cNvPr>
              <p:cNvSpPr txBox="1"/>
              <p:nvPr/>
            </p:nvSpPr>
            <p:spPr>
              <a:xfrm>
                <a:off x="8357891" y="1114195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34A080C7-54AE-4A04-A913-6415914C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91" y="1114195"/>
                <a:ext cx="534903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734A0DFA-1775-44D6-889B-506FDDCE26AF}"/>
                  </a:ext>
                </a:extLst>
              </p:cNvPr>
              <p:cNvSpPr txBox="1"/>
              <p:nvPr/>
            </p:nvSpPr>
            <p:spPr>
              <a:xfrm>
                <a:off x="8357891" y="1633964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734A0DFA-1775-44D6-889B-506FDDCE2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891" y="1633964"/>
                <a:ext cx="534903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0CAE9B2-545A-4556-BF93-E60471EE5F6E}"/>
                  </a:ext>
                </a:extLst>
              </p:cNvPr>
              <p:cNvSpPr txBox="1"/>
              <p:nvPr/>
            </p:nvSpPr>
            <p:spPr>
              <a:xfrm>
                <a:off x="9921494" y="1114195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𝑏𝑐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20CAE9B2-545A-4556-BF93-E60471EE5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494" y="1114195"/>
                <a:ext cx="534903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FBD868A1-5B42-4116-8FB2-82897DCD406D}"/>
                  </a:ext>
                </a:extLst>
              </p:cNvPr>
              <p:cNvSpPr txBox="1"/>
              <p:nvPr/>
            </p:nvSpPr>
            <p:spPr>
              <a:xfrm>
                <a:off x="9921494" y="1633964"/>
                <a:ext cx="534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𝑎𝑑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FBD868A1-5B42-4116-8FB2-82897DCD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494" y="1633964"/>
                <a:ext cx="534903" cy="461665"/>
              </a:xfrm>
              <a:prstGeom prst="rect">
                <a:avLst/>
              </a:prstGeom>
              <a:blipFill>
                <a:blip r:embed="rId33"/>
                <a:stretch>
                  <a:fillRect l="-3448" r="-3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06BA0E72-9821-448F-8487-E817BD79E77E}"/>
              </a:ext>
            </a:extLst>
          </p:cNvPr>
          <p:cNvCxnSpPr>
            <a:stCxn id="112" idx="3"/>
            <a:endCxn id="113" idx="1"/>
          </p:cNvCxnSpPr>
          <p:nvPr/>
        </p:nvCxnSpPr>
        <p:spPr>
          <a:xfrm flipV="1">
            <a:off x="7521190" y="1345028"/>
            <a:ext cx="836701" cy="51976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441A9D12-5AB2-4811-BD2E-25D1C9300765}"/>
              </a:ext>
            </a:extLst>
          </p:cNvPr>
          <p:cNvCxnSpPr>
            <a:stCxn id="113" idx="3"/>
            <a:endCxn id="115" idx="1"/>
          </p:cNvCxnSpPr>
          <p:nvPr/>
        </p:nvCxnSpPr>
        <p:spPr>
          <a:xfrm>
            <a:off x="8892794" y="1345028"/>
            <a:ext cx="1028700" cy="0"/>
          </a:xfrm>
          <a:prstGeom prst="straightConnector1">
            <a:avLst/>
          </a:prstGeom>
          <a:ln w="12700"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BEAC2311-BD75-4C95-9832-DD1B0C0C2371}"/>
              </a:ext>
            </a:extLst>
          </p:cNvPr>
          <p:cNvCxnSpPr>
            <a:stCxn id="111" idx="3"/>
            <a:endCxn id="114" idx="1"/>
          </p:cNvCxnSpPr>
          <p:nvPr/>
        </p:nvCxnSpPr>
        <p:spPr>
          <a:xfrm>
            <a:off x="7521190" y="1345028"/>
            <a:ext cx="836701" cy="51976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EAA5C344-CE12-488F-89F9-49FF9699B106}"/>
              </a:ext>
            </a:extLst>
          </p:cNvPr>
          <p:cNvCxnSpPr>
            <a:stCxn id="114" idx="3"/>
            <a:endCxn id="116" idx="1"/>
          </p:cNvCxnSpPr>
          <p:nvPr/>
        </p:nvCxnSpPr>
        <p:spPr>
          <a:xfrm>
            <a:off x="8892794" y="1864797"/>
            <a:ext cx="102870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56574B27-C69F-4C00-BB6E-4FBD7E89347D}"/>
              </a:ext>
            </a:extLst>
          </p:cNvPr>
          <p:cNvCxnSpPr>
            <a:cxnSpLocks/>
          </p:cNvCxnSpPr>
          <p:nvPr/>
        </p:nvCxnSpPr>
        <p:spPr>
          <a:xfrm>
            <a:off x="6678383" y="2181700"/>
            <a:ext cx="456458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直線コネクタ 2056">
            <a:extLst>
              <a:ext uri="{FF2B5EF4-FFF2-40B4-BE49-F238E27FC236}">
                <a16:creationId xmlns:a16="http://schemas.microsoft.com/office/drawing/2014/main" id="{61133D84-910E-497C-835B-9D3E47447BBD}"/>
              </a:ext>
            </a:extLst>
          </p:cNvPr>
          <p:cNvCxnSpPr/>
          <p:nvPr/>
        </p:nvCxnSpPr>
        <p:spPr>
          <a:xfrm>
            <a:off x="6678383" y="3898232"/>
            <a:ext cx="0" cy="2644692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図 124">
            <a:extLst>
              <a:ext uri="{FF2B5EF4-FFF2-40B4-BE49-F238E27FC236}">
                <a16:creationId xmlns:a16="http://schemas.microsoft.com/office/drawing/2014/main" id="{754D9169-8F7A-412B-89EB-DC2E60A59FF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68" y="4891138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CE34F8B2-4897-4EDA-839F-DB72B535253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67" y="4338395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図 128">
            <a:extLst>
              <a:ext uri="{FF2B5EF4-FFF2-40B4-BE49-F238E27FC236}">
                <a16:creationId xmlns:a16="http://schemas.microsoft.com/office/drawing/2014/main" id="{FFF9C6FE-64AF-4349-8185-D6D63A58925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33" y="5444888"/>
            <a:ext cx="366641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8849695D-0EE9-4C49-8727-BB2B3CDAC7B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36" y="4899430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61732A3A-76EA-4115-83BA-84726F7DF66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035" y="4346687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9F9D707B-E1BD-4040-9B8C-48D63E9012F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02" y="5453180"/>
            <a:ext cx="361712" cy="49907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3" grpId="0" animBg="1"/>
      <p:bldP spid="44" grpId="0"/>
      <p:bldP spid="45" grpId="0" animBg="1"/>
      <p:bldP spid="61" grpId="0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D8EA3B98-628A-4509-B7F9-E953CFFD0435}"/>
              </a:ext>
            </a:extLst>
          </p:cNvPr>
          <p:cNvSpPr/>
          <p:nvPr/>
        </p:nvSpPr>
        <p:spPr>
          <a:xfrm>
            <a:off x="8858990" y="2262329"/>
            <a:ext cx="1640801" cy="480478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正方形/長方形 2074">
            <a:extLst>
              <a:ext uri="{FF2B5EF4-FFF2-40B4-BE49-F238E27FC236}">
                <a16:creationId xmlns:a16="http://schemas.microsoft.com/office/drawing/2014/main" id="{9F4B7B4C-0DAA-4C7C-8478-97C80559D443}"/>
              </a:ext>
            </a:extLst>
          </p:cNvPr>
          <p:cNvSpPr/>
          <p:nvPr/>
        </p:nvSpPr>
        <p:spPr>
          <a:xfrm>
            <a:off x="8855478" y="1452596"/>
            <a:ext cx="1640801" cy="480478"/>
          </a:xfrm>
          <a:prstGeom prst="rect">
            <a:avLst/>
          </a:prstGeom>
          <a:solidFill>
            <a:srgbClr val="66FFFF"/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B8607D6-1BE7-4A3A-A0FA-B3D60B945AF4}"/>
                  </a:ext>
                </a:extLst>
              </p:cNvPr>
              <p:cNvSpPr txBox="1"/>
              <p:nvPr/>
            </p:nvSpPr>
            <p:spPr>
              <a:xfrm>
                <a:off x="2144125" y="971644"/>
                <a:ext cx="7230762" cy="140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b="0" dirty="0">
                    <a:ea typeface="ＭＳ Ｐゴシック" panose="020B0600070205080204" pitchFamily="50" charset="-128"/>
                  </a:rPr>
                  <a:t>よって</a:t>
                </a:r>
                <a14:m>
                  <m:oMath xmlns:m="http://schemas.openxmlformats.org/officeDocument/2006/math"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=1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=4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=3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=2 </m:t>
                    </m:r>
                  </m:oMath>
                </a14:m>
                <a:r>
                  <a:rPr kumimoji="1"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であるから</a:t>
                </a:r>
                <a:endParaRPr kumimoji="1"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>
                  <a:lnSpc>
                    <a:spcPct val="2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+14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+8=(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+4)(3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+2)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0B8607D6-1BE7-4A3A-A0FA-B3D60B945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125" y="971644"/>
                <a:ext cx="7230762" cy="1407501"/>
              </a:xfrm>
              <a:prstGeom prst="rect">
                <a:avLst/>
              </a:prstGeom>
              <a:blipFill>
                <a:blip r:embed="rId3"/>
                <a:stretch>
                  <a:fillRect l="-1771" t="-5195" r="-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テキスト ボックス 2049">
            <a:extLst>
              <a:ext uri="{FF2B5EF4-FFF2-40B4-BE49-F238E27FC236}">
                <a16:creationId xmlns:a16="http://schemas.microsoft.com/office/drawing/2014/main" id="{3AD19BEB-0041-4F27-916D-A4CDFA9149E7}"/>
              </a:ext>
            </a:extLst>
          </p:cNvPr>
          <p:cNvSpPr txBox="1"/>
          <p:nvPr/>
        </p:nvSpPr>
        <p:spPr>
          <a:xfrm>
            <a:off x="801569" y="3627201"/>
            <a:ext cx="704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補足 </a:t>
            </a:r>
            <a:r>
              <a:rPr lang="ja-JP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▶ </a:t>
            </a:r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</a:t>
            </a:r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の図式のような計算を </a:t>
            </a:r>
            <a:r>
              <a:rPr lang="ja-JP" altLang="en-US" sz="24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たすき掛け</a:t>
            </a:r>
            <a:r>
              <a:rPr lang="ja-JP" altLang="en-US" sz="240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という。</a:t>
            </a:r>
            <a:endParaRPr kumimoji="1"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2054" name="直線コネクタ 2053">
            <a:extLst>
              <a:ext uri="{FF2B5EF4-FFF2-40B4-BE49-F238E27FC236}">
                <a16:creationId xmlns:a16="http://schemas.microsoft.com/office/drawing/2014/main" id="{94DA85F1-12E7-435B-A7B8-A0751249A292}"/>
              </a:ext>
            </a:extLst>
          </p:cNvPr>
          <p:cNvCxnSpPr/>
          <p:nvPr/>
        </p:nvCxnSpPr>
        <p:spPr>
          <a:xfrm>
            <a:off x="5743464" y="1941094"/>
            <a:ext cx="83379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直線矢印コネクタ 2055">
            <a:extLst>
              <a:ext uri="{FF2B5EF4-FFF2-40B4-BE49-F238E27FC236}">
                <a16:creationId xmlns:a16="http://schemas.microsoft.com/office/drawing/2014/main" id="{21531197-5665-412A-B106-38F590EE3232}"/>
              </a:ext>
            </a:extLst>
          </p:cNvPr>
          <p:cNvCxnSpPr>
            <a:cxnSpLocks/>
          </p:cNvCxnSpPr>
          <p:nvPr/>
        </p:nvCxnSpPr>
        <p:spPr>
          <a:xfrm>
            <a:off x="7393078" y="2331019"/>
            <a:ext cx="0" cy="219675"/>
          </a:xfrm>
          <a:prstGeom prst="straightConnector1">
            <a:avLst/>
          </a:prstGeom>
          <a:ln w="9525">
            <a:solidFill>
              <a:srgbClr val="FF0000"/>
            </a:solidFill>
            <a:headEnd type="arrow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直線コネクタ 2057">
            <a:extLst>
              <a:ext uri="{FF2B5EF4-FFF2-40B4-BE49-F238E27FC236}">
                <a16:creationId xmlns:a16="http://schemas.microsoft.com/office/drawing/2014/main" id="{8039B6A4-5B86-4084-91F6-D9EC6F03E028}"/>
              </a:ext>
            </a:extLst>
          </p:cNvPr>
          <p:cNvCxnSpPr/>
          <p:nvPr/>
        </p:nvCxnSpPr>
        <p:spPr>
          <a:xfrm>
            <a:off x="6160363" y="1706184"/>
            <a:ext cx="267907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9AB3E24-6AC8-456D-A2C5-9AFB720AC521}"/>
              </a:ext>
            </a:extLst>
          </p:cNvPr>
          <p:cNvCxnSpPr>
            <a:cxnSpLocks/>
          </p:cNvCxnSpPr>
          <p:nvPr/>
        </p:nvCxnSpPr>
        <p:spPr>
          <a:xfrm>
            <a:off x="6868760" y="2331019"/>
            <a:ext cx="1033464" cy="0"/>
          </a:xfrm>
          <a:prstGeom prst="line">
            <a:avLst/>
          </a:prstGeom>
          <a:ln w="952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CD53965A-9B5C-4D0B-B736-006D0277CC45}"/>
              </a:ext>
            </a:extLst>
          </p:cNvPr>
          <p:cNvCxnSpPr>
            <a:cxnSpLocks/>
          </p:cNvCxnSpPr>
          <p:nvPr/>
        </p:nvCxnSpPr>
        <p:spPr>
          <a:xfrm flipV="1">
            <a:off x="6152343" y="1698164"/>
            <a:ext cx="0" cy="234910"/>
          </a:xfrm>
          <a:prstGeom prst="straightConnector1">
            <a:avLst/>
          </a:prstGeom>
          <a:ln w="9525">
            <a:headEnd type="arrow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82982825-3C8D-4ED1-8C28-F980D75FE220}"/>
              </a:ext>
            </a:extLst>
          </p:cNvPr>
          <p:cNvCxnSpPr>
            <a:cxnSpLocks/>
          </p:cNvCxnSpPr>
          <p:nvPr/>
        </p:nvCxnSpPr>
        <p:spPr>
          <a:xfrm>
            <a:off x="7401534" y="2550694"/>
            <a:ext cx="145394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1F05F531-47AE-432C-97EF-185ED6EF8A9D}"/>
                  </a:ext>
                </a:extLst>
              </p:cNvPr>
              <p:cNvSpPr txBox="1"/>
              <p:nvPr/>
            </p:nvSpPr>
            <p:spPr>
              <a:xfrm>
                <a:off x="8844893" y="145259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1F05F531-47AE-432C-97EF-185ED6EF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93" y="1452596"/>
                <a:ext cx="53490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88FD6FF-8136-41EA-A4A7-139625C9A263}"/>
                  </a:ext>
                </a:extLst>
              </p:cNvPr>
              <p:cNvSpPr txBox="1"/>
              <p:nvPr/>
            </p:nvSpPr>
            <p:spPr>
              <a:xfrm>
                <a:off x="8844893" y="2261121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088FD6FF-8136-41EA-A4A7-139625C9A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893" y="2261121"/>
                <a:ext cx="534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1B0C703-9A40-416B-A52D-36E5DDF9D498}"/>
                  </a:ext>
                </a:extLst>
              </p:cNvPr>
              <p:cNvSpPr txBox="1"/>
              <p:nvPr/>
            </p:nvSpPr>
            <p:spPr>
              <a:xfrm>
                <a:off x="10040036" y="1452596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4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1B0C703-9A40-416B-A52D-36E5DDF9D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36" y="1452596"/>
                <a:ext cx="5349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3969892-100B-4AAF-A929-FCFDDB6543B6}"/>
                  </a:ext>
                </a:extLst>
              </p:cNvPr>
              <p:cNvSpPr txBox="1"/>
              <p:nvPr/>
            </p:nvSpPr>
            <p:spPr>
              <a:xfrm>
                <a:off x="10040036" y="2261121"/>
                <a:ext cx="534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3969892-100B-4AAF-A929-FCFDDB654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036" y="2261121"/>
                <a:ext cx="53490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コネクタ 81">
            <a:extLst>
              <a:ext uri="{FF2B5EF4-FFF2-40B4-BE49-F238E27FC236}">
                <a16:creationId xmlns:a16="http://schemas.microsoft.com/office/drawing/2014/main" id="{5B271F2E-B3C5-4572-A21F-83E6CEFC3529}"/>
              </a:ext>
            </a:extLst>
          </p:cNvPr>
          <p:cNvCxnSpPr>
            <a:cxnSpLocks/>
            <a:stCxn id="78" idx="3"/>
            <a:endCxn id="81" idx="1"/>
          </p:cNvCxnSpPr>
          <p:nvPr/>
        </p:nvCxnSpPr>
        <p:spPr>
          <a:xfrm>
            <a:off x="9379796" y="1714206"/>
            <a:ext cx="660240" cy="808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6653E84-F0E9-42A9-AA13-8195BA3289FE}"/>
              </a:ext>
            </a:extLst>
          </p:cNvPr>
          <p:cNvCxnSpPr>
            <a:cxnSpLocks/>
            <a:stCxn id="79" idx="3"/>
            <a:endCxn id="80" idx="1"/>
          </p:cNvCxnSpPr>
          <p:nvPr/>
        </p:nvCxnSpPr>
        <p:spPr>
          <a:xfrm flipV="1">
            <a:off x="9379796" y="1714206"/>
            <a:ext cx="660240" cy="808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B7CAC82C-CFCE-4DED-A434-2FB52968195A}"/>
                  </a:ext>
                </a:extLst>
              </p:cNvPr>
              <p:cNvSpPr/>
              <p:nvPr/>
            </p:nvSpPr>
            <p:spPr>
              <a:xfrm>
                <a:off x="850281" y="4570655"/>
                <a:ext cx="10215283" cy="1537207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　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の計算において，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𝑏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𝑑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 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の候補として 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1 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 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8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endParaRPr lang="en-US" altLang="ja-JP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 </a:t>
                </a:r>
                <a14:m>
                  <m:oMath xmlns:m="http://schemas.openxmlformats.org/officeDocument/2006/math">
                    <m:r>
                      <a:rPr lang="ja-JP" alt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はたすき掛けの計算をしなくても適さないこと</a:t>
                </a:r>
                <a:endParaRPr lang="en-US" altLang="ja-JP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がわかる。その理由を説明してみよう。</a:t>
                </a:r>
              </a:p>
            </p:txBody>
          </p:sp>
        </mc:Choice>
        <mc:Fallback xmlns="">
          <p:sp>
            <p:nvSpPr>
              <p:cNvPr id="89" name="四角形: 角を丸くする 88">
                <a:extLst>
                  <a:ext uri="{FF2B5EF4-FFF2-40B4-BE49-F238E27FC236}">
                    <a16:creationId xmlns:a16="http://schemas.microsoft.com/office/drawing/2014/main" id="{B7CAC82C-CFCE-4DED-A434-2FB529681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81" y="4570655"/>
                <a:ext cx="10215283" cy="1537207"/>
              </a:xfrm>
              <a:prstGeom prst="roundRect">
                <a:avLst/>
              </a:prstGeom>
              <a:blipFill>
                <a:blip r:embed="rId8"/>
                <a:stretch>
                  <a:fillRect l="-238" b="-3846"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336F7F59-6C48-45FF-8595-A94CBBA668D9}"/>
              </a:ext>
            </a:extLst>
          </p:cNvPr>
          <p:cNvSpPr/>
          <p:nvPr/>
        </p:nvSpPr>
        <p:spPr>
          <a:xfrm>
            <a:off x="5743464" y="1975797"/>
            <a:ext cx="833796" cy="439066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494A8D7-73CA-4551-B6CD-11A1656E206A}"/>
              </a:ext>
            </a:extLst>
          </p:cNvPr>
          <p:cNvSpPr txBox="1"/>
          <p:nvPr/>
        </p:nvSpPr>
        <p:spPr>
          <a:xfrm>
            <a:off x="10681027" y="2935095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EC6F983-7CB9-4208-BDB4-41455E0CA1F3}"/>
              </a:ext>
            </a:extLst>
          </p:cNvPr>
          <p:cNvSpPr/>
          <p:nvPr/>
        </p:nvSpPr>
        <p:spPr>
          <a:xfrm>
            <a:off x="5210035" y="3627201"/>
            <a:ext cx="1495773" cy="4964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7FBBEF4-88EA-DD67-D6CF-3DBABD30B97C}"/>
              </a:ext>
            </a:extLst>
          </p:cNvPr>
          <p:cNvSpPr/>
          <p:nvPr/>
        </p:nvSpPr>
        <p:spPr>
          <a:xfrm>
            <a:off x="6889704" y="1856780"/>
            <a:ext cx="1012519" cy="439066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5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360AAA7-F548-DC2B-2A95-B39765AE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58" y="4567685"/>
            <a:ext cx="8936683" cy="191936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08204" y="1043167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4"/>
                <a:stretch>
                  <a:fillRect l="-1129" t="-19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849107" y="2769295"/>
            <a:ext cx="248729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374994" y="3795861"/>
            <a:ext cx="297884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25119" y="4725415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50801" y="5311138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38622" y="5899363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873056" y="5884878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873056" y="5311138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871631" y="4737869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966570" y="4728764"/>
            <a:ext cx="469585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747592" y="5323341"/>
            <a:ext cx="704378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747592" y="5917918"/>
            <a:ext cx="727633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9557700" y="4737461"/>
            <a:ext cx="526072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9230450" y="5323341"/>
            <a:ext cx="840636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9230450" y="5926519"/>
            <a:ext cx="840636" cy="34729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76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61283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332495" y="1500353"/>
                <a:ext cx="31113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95" y="1500353"/>
                <a:ext cx="311130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517688" y="2505669"/>
                <a:ext cx="3111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+2)(2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88" y="2505669"/>
                <a:ext cx="31114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841560"/>
            <a:ext cx="3705349" cy="17416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841560"/>
            <a:ext cx="3776949" cy="17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6425497" y="4068000"/>
            <a:ext cx="631438" cy="53340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701288" y="4068000"/>
            <a:ext cx="691391" cy="53340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98658" y="4080032"/>
            <a:ext cx="682043" cy="53340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21083" y="3451046"/>
            <a:ext cx="837261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多項式の各項に共通な因数があれば，その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共通因数をかっこの外にくくり出して，式を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因数分解することができる。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𝒂𝒙𝒚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の因数分解</a:t>
                </a:r>
              </a:p>
              <a:p>
                <a:pPr algn="l" eaLnBrk="1" hangingPunct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𝑎𝑥𝑦</m:t>
                      </m:r>
                      <m:r>
                        <a:rPr lang="pt-BR" altLang="ja-JP" sz="2800" i="1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∙3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altLang="ja-JP" sz="2800" i="1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28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注意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▶　共通因数はすべてかっこの外にくくり出す。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9578989" y="4472902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371155" y="4068000"/>
            <a:ext cx="201299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42" y="1204290"/>
            <a:ext cx="3382984" cy="189171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659" y="4690706"/>
            <a:ext cx="1706836" cy="6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437490" y="973539"/>
                <a:ext cx="3111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−2)(2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90" y="973539"/>
                <a:ext cx="31114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533742" y="2021625"/>
                <a:ext cx="33100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42" y="2021625"/>
                <a:ext cx="331007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686022"/>
            <a:ext cx="4381884" cy="170880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917" y="3686022"/>
            <a:ext cx="4668049" cy="17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(5)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(6)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764924" y="967542"/>
                <a:ext cx="31114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−3)(6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24" y="967542"/>
                <a:ext cx="311149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731114" y="2020486"/>
                <a:ext cx="31212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−4)(2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14" y="2020486"/>
                <a:ext cx="3121239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3548449"/>
            <a:ext cx="4337609" cy="16990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509268"/>
            <a:ext cx="4186298" cy="17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(7)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(8)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963818" y="1030289"/>
                <a:ext cx="33310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)(3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18" y="1030289"/>
                <a:ext cx="333104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963818" y="2030167"/>
                <a:ext cx="3529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)(3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818" y="2030167"/>
                <a:ext cx="352981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34" y="3715626"/>
            <a:ext cx="4282246" cy="165339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3060" y="3668751"/>
            <a:ext cx="4503153" cy="17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3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(9)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309512" y="1012486"/>
                <a:ext cx="35181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)(4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12" y="1012486"/>
                <a:ext cx="351814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6" y="1913117"/>
            <a:ext cx="4993104" cy="19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2065855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複雑な式を因数分解するとき，式の一部を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つの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まとまりとみるなど，式の形の特徴に着目すると，因数分解の公式を利用できることがある。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展開せずに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とおいて，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の式を因数分解してから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</a:t>
                </a:r>
                <a:r>
                  <a:rPr lang="ja-JP" altLang="ja-JP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にもどす。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とおく。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　　　　　　　 　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={(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3}{(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)+5}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　　　　　 　　　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+5)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381" r="-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500056" y="4641011"/>
            <a:ext cx="240243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237620" y="5299114"/>
            <a:ext cx="884397" cy="46325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8259786" y="5299114"/>
            <a:ext cx="871336" cy="463259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984552" y="5829017"/>
            <a:ext cx="348141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ECE399D-5B74-47EC-9335-0833EBBB3D54}"/>
              </a:ext>
            </a:extLst>
          </p:cNvPr>
          <p:cNvCxnSpPr>
            <a:cxnSpLocks/>
          </p:cNvCxnSpPr>
          <p:nvPr/>
        </p:nvCxnSpPr>
        <p:spPr>
          <a:xfrm>
            <a:off x="5593971" y="1495167"/>
            <a:ext cx="488973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)+6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179096" y="2122324"/>
                <a:ext cx="987792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96" y="2122324"/>
                <a:ext cx="9877925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63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237749" y="4419135"/>
                <a:ext cx="1025892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749" y="4419135"/>
                <a:ext cx="10258926" cy="954107"/>
              </a:xfrm>
              <a:prstGeom prst="rect">
                <a:avLst/>
              </a:prstGeom>
              <a:blipFill>
                <a:blip r:embed="rId4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400675" y="2541024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+6</m:t>
                      </m:r>
                    </m:oMath>
                  </m:oMathPara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675" y="2541024"/>
                <a:ext cx="6096000" cy="13849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5584426" y="4822622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−1)(2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+6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+1)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26" y="4822622"/>
                <a:ext cx="6096000" cy="1384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726799" y="2538159"/>
                <a:ext cx="2971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799" y="2538159"/>
                <a:ext cx="297177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886473" y="4822622"/>
                <a:ext cx="31705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−1)(2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73" y="4822622"/>
                <a:ext cx="317054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1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19389" y="1054053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とおくと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このような形の因数分解では，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にもどした後，さらに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因数分解できる場合がある。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とおく。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ja-JP" altLang="ja-JP" sz="2800" dirty="0"/>
                  <a:t>　</a:t>
                </a: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3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445366" y="4243624"/>
            <a:ext cx="231006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161280" y="5284490"/>
            <a:ext cx="368195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1F67E8-F44D-13DB-43B0-7B59B2DBD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123" y="4984083"/>
            <a:ext cx="3031084" cy="8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077734" y="2006466"/>
                <a:ext cx="8980666" cy="2084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0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endParaRPr lang="en-US" altLang="ja-JP" sz="2800" i="1" kern="100" dirty="0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−8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+1)(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−9)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en-US" sz="2800" kern="100" dirty="0"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 smtClean="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+1)(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−9)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+1)(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4" y="2006466"/>
                <a:ext cx="8980666" cy="2084673"/>
              </a:xfrm>
              <a:prstGeom prst="rect">
                <a:avLst/>
              </a:prstGeom>
              <a:blipFill>
                <a:blip r:embed="rId3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77734" y="4518725"/>
                <a:ext cx="6574997" cy="2219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とおく。</a:t>
                </a:r>
                <a:endParaRPr lang="en-US" altLang="ja-JP" sz="2800" i="1" kern="100" dirty="0">
                  <a:solidFill>
                    <a:srgbClr val="000000"/>
                  </a:solidFill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ja-JP" altLang="en-US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+4)(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+4)(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ja-JP" altLang="en-US" sz="2800" i="1" kern="10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　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游明朝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+4)(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+2)(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4" y="4518725"/>
                <a:ext cx="6574997" cy="2219069"/>
              </a:xfrm>
              <a:prstGeom prst="rect">
                <a:avLst/>
              </a:prstGeom>
              <a:blipFill>
                <a:blip r:embed="rId4"/>
                <a:stretch>
                  <a:fillRect t="-2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0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EA5BB6-617C-D9DD-5CEC-F01180ED3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972" y="5179096"/>
            <a:ext cx="2298365" cy="1297231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993663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種類以上の文字を含む式は，次数の最も低い文字に着目して整理すると，見通しよく因数分解できることがある。</a:t>
                </a:r>
              </a:p>
              <a:p>
                <a:pPr algn="l"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>
                  <a:lnSpc>
                    <a:spcPct val="100000"/>
                  </a:lnSpc>
                  <a:spcBef>
                    <a:spcPts val="800"/>
                  </a:spcBef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与えられた式は，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については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については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次式で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70000"/>
                  </a:lnSpc>
                </a:pP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あるから，次数の低い方の文字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について式を整理する。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について整理すると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 　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 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 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   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3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263933" y="4842413"/>
            <a:ext cx="231006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553238" y="5450497"/>
            <a:ext cx="865727" cy="365235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511047" y="5911809"/>
            <a:ext cx="285640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1AB2A18-52CA-4B41-B99A-37422A4ABA6C}"/>
              </a:ext>
            </a:extLst>
          </p:cNvPr>
          <p:cNvCxnSpPr>
            <a:cxnSpLocks/>
          </p:cNvCxnSpPr>
          <p:nvPr/>
        </p:nvCxnSpPr>
        <p:spPr>
          <a:xfrm>
            <a:off x="5696804" y="1466139"/>
            <a:ext cx="552560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9C158D-E60F-4161-8482-1863DF16D275}"/>
              </a:ext>
            </a:extLst>
          </p:cNvPr>
          <p:cNvCxnSpPr>
            <a:cxnSpLocks/>
          </p:cNvCxnSpPr>
          <p:nvPr/>
        </p:nvCxnSpPr>
        <p:spPr>
          <a:xfrm>
            <a:off x="782566" y="1887053"/>
            <a:ext cx="68337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24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300699" y="2051904"/>
                <a:ext cx="984834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について整理すると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699" y="2051904"/>
                <a:ext cx="9848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364579" y="2468688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579" y="2468688"/>
                <a:ext cx="6096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3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17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3022709" y="1518196"/>
                <a:ext cx="23716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709" y="1518196"/>
                <a:ext cx="237161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506813" y="3057096"/>
                <a:ext cx="29472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(5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813" y="3057096"/>
                <a:ext cx="294721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193364" y="4579457"/>
                <a:ext cx="32229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(3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364" y="4579457"/>
                <a:ext cx="322293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p.21)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978568" y="1541185"/>
                <a:ext cx="867075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について整理すると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</m:t>
                    </m:r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68" y="1541185"/>
                <a:ext cx="8670758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76009" y="1950532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−9)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09" y="1950532"/>
                <a:ext cx="6096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4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07357" y="1054353"/>
            <a:ext cx="1723022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考え方</a:t>
                </a:r>
                <a:r>
                  <a:rPr lang="ja-JP" altLang="en-US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与えられた式は，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についても，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についても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次式である。</a:t>
                </a:r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ここでは，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次式とみて，降べきの順に整理する。定数項に</a:t>
                </a: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あ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たる</a:t>
                </a:r>
                <a:endParaRPr lang="en-US" altLang="ja-JP" b="0" i="0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ja-JP" altLang="en-US" b="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次式を因数分解すると，因数分解の公式が利用できる。</a:t>
                </a:r>
              </a:p>
              <a:p>
                <a:pPr algn="l"/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3879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解答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2)}{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+1)}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3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686" y="4375514"/>
            <a:ext cx="3871106" cy="218974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086224" y="2629542"/>
            <a:ext cx="252320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299384" y="3225089"/>
            <a:ext cx="80667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318452" y="3225079"/>
            <a:ext cx="100829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1336302" y="3811677"/>
            <a:ext cx="373985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61FC1-AA2C-0BD0-9590-5B3BDA97F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848" y="2063607"/>
            <a:ext cx="2852405" cy="219867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14B167-F29D-53F3-3CAE-932153195C56}"/>
              </a:ext>
            </a:extLst>
          </p:cNvPr>
          <p:cNvSpPr/>
          <p:nvPr/>
        </p:nvSpPr>
        <p:spPr>
          <a:xfrm>
            <a:off x="4555590" y="4695412"/>
            <a:ext cx="77115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DB0AB9-E595-EF54-4626-19F38B886089}"/>
              </a:ext>
            </a:extLst>
          </p:cNvPr>
          <p:cNvSpPr/>
          <p:nvPr/>
        </p:nvSpPr>
        <p:spPr>
          <a:xfrm>
            <a:off x="5943600" y="4683367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28E5A2-FB08-D8DA-630B-758E0044793C}"/>
              </a:ext>
            </a:extLst>
          </p:cNvPr>
          <p:cNvSpPr/>
          <p:nvPr/>
        </p:nvSpPr>
        <p:spPr>
          <a:xfrm>
            <a:off x="5943599" y="5203687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AED3F8A-3360-15FB-8A65-359401318022}"/>
              </a:ext>
            </a:extLst>
          </p:cNvPr>
          <p:cNvSpPr/>
          <p:nvPr/>
        </p:nvSpPr>
        <p:spPr>
          <a:xfrm>
            <a:off x="5915742" y="5853039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984DA4D-932E-27FC-1B8F-10FA8DEF75DE}"/>
              </a:ext>
            </a:extLst>
          </p:cNvPr>
          <p:cNvSpPr/>
          <p:nvPr/>
        </p:nvSpPr>
        <p:spPr>
          <a:xfrm>
            <a:off x="4405084" y="5203687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2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  <p:bldP spid="6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1)}{2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1)(2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3"/>
                <a:stretch>
                  <a:fillRect l="-1129" t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642" y="3896529"/>
            <a:ext cx="4511841" cy="248413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244120" y="2140402"/>
            <a:ext cx="2543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253804" y="2747367"/>
            <a:ext cx="87576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520485" y="2731175"/>
            <a:ext cx="102735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1376354" y="3321948"/>
            <a:ext cx="413284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1A72FF-7759-3009-6542-70616477E02B}"/>
              </a:ext>
            </a:extLst>
          </p:cNvPr>
          <p:cNvSpPr/>
          <p:nvPr/>
        </p:nvSpPr>
        <p:spPr>
          <a:xfrm>
            <a:off x="4477498" y="4400927"/>
            <a:ext cx="77115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86BCBB-8079-744A-4FBA-5DBE5C6F77C6}"/>
              </a:ext>
            </a:extLst>
          </p:cNvPr>
          <p:cNvSpPr/>
          <p:nvPr/>
        </p:nvSpPr>
        <p:spPr>
          <a:xfrm>
            <a:off x="6123858" y="4400927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5DD5E7-6F10-33DD-5C70-390137BDECB7}"/>
              </a:ext>
            </a:extLst>
          </p:cNvPr>
          <p:cNvSpPr/>
          <p:nvPr/>
        </p:nvSpPr>
        <p:spPr>
          <a:xfrm>
            <a:off x="6123857" y="4921247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7A2CE3-942F-AD3A-DA9E-0E2E183B760D}"/>
              </a:ext>
            </a:extLst>
          </p:cNvPr>
          <p:cNvSpPr/>
          <p:nvPr/>
        </p:nvSpPr>
        <p:spPr>
          <a:xfrm>
            <a:off x="6096000" y="5570599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86ED02-9762-28A5-E6D0-3D5FFF4CB346}"/>
              </a:ext>
            </a:extLst>
          </p:cNvPr>
          <p:cNvSpPr/>
          <p:nvPr/>
        </p:nvSpPr>
        <p:spPr>
          <a:xfrm>
            <a:off x="4326992" y="4909202"/>
            <a:ext cx="921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1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  <p:bldP spid="5" grpId="0" animBg="1"/>
      <p:bldP spid="6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9251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25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827426" y="1478713"/>
                <a:ext cx="587391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明朝" panose="02020609040205080304" pitchFamily="17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26" y="1478713"/>
                <a:ext cx="5873917" cy="18158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682916" y="3305078"/>
                <a:ext cx="605990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−6)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+2)(2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−3)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−(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+2)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−(2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−3)</m:t>
                          </m:r>
                        </m:e>
                      </m:d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−2)(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+3)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916" y="3305078"/>
                <a:ext cx="6059904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" y="5062276"/>
            <a:ext cx="4177784" cy="141356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304" y="5159350"/>
            <a:ext cx="5163947" cy="121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1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5815264" y="1008064"/>
                <a:ext cx="580724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+7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−6)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­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+7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−2)(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+3)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−2)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64" y="1008064"/>
                <a:ext cx="5807241" cy="18158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815264" y="3044610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+1)(2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+1)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−1)(2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264" y="3044610"/>
                <a:ext cx="6096000" cy="18158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95" y="4860492"/>
            <a:ext cx="4659503" cy="14813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581" y="4860492"/>
            <a:ext cx="4691094" cy="16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2A7EAC45-2A11-FBF9-66CD-B2967775F7E3}"/>
              </a:ext>
            </a:extLst>
          </p:cNvPr>
          <p:cNvSpPr/>
          <p:nvPr/>
        </p:nvSpPr>
        <p:spPr>
          <a:xfrm>
            <a:off x="808383" y="936160"/>
            <a:ext cx="10376452" cy="4688463"/>
          </a:xfrm>
          <a:prstGeom prst="roundRect">
            <a:avLst>
              <a:gd name="adj" fmla="val 11700"/>
            </a:avLst>
          </a:prstGeom>
          <a:noFill/>
          <a:ln w="38100">
            <a:solidFill>
              <a:srgbClr val="00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4A23DED9-6B20-930E-FA11-E1C904376072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893135" y="1030289"/>
                <a:ext cx="10178642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b="1" dirty="0">
                    <a:solidFill>
                      <a:srgbClr val="00A4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Point</a:t>
                </a:r>
                <a:endParaRPr lang="ja-JP" altLang="ja-JP" sz="2800" b="1" dirty="0">
                  <a:solidFill>
                    <a:srgbClr val="00A4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2 </m:t>
                    </m:r>
                  </m:oMath>
                </a14:m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種類の文字を含み，それらの文字についての次数が同じである式は，どちらかの文字に着目することで，因数分解の公式が利用できることがある。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　</a:t>
                </a:r>
                <a:r>
                  <a:rPr lang="en-US" altLang="ja-JP" sz="28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→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ページの因数分解の公式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 </a:t>
                </a:r>
                <a:r>
                  <a:rPr lang="en-US" altLang="ja-JP" sz="28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solidFill>
                      <a:schemeClr val="accent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→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19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ページの因数分解の公式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4A23DED9-6B20-930E-FA11-E1C904376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93135" y="1030289"/>
                <a:ext cx="10178642" cy="5177328"/>
              </a:xfrm>
              <a:blipFill>
                <a:blip r:embed="rId2"/>
                <a:stretch>
                  <a:fillRect l="-1258" t="-2002" r="-5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914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F83B9-620F-933A-F2E2-AB431E9BF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BE96C539-72EE-268A-DE3E-AA9BDA8F40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因数分解の工夫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p.22)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D2DFBC-B5CE-612F-6817-F888EE4ED691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: 角を丸くする 88">
                <a:extLst>
                  <a:ext uri="{FF2B5EF4-FFF2-40B4-BE49-F238E27FC236}">
                    <a16:creationId xmlns:a16="http://schemas.microsoft.com/office/drawing/2014/main" id="{3C3A98C1-0963-1617-D538-4FEE10BC0549}"/>
                  </a:ext>
                </a:extLst>
              </p:cNvPr>
              <p:cNvSpPr/>
              <p:nvPr/>
            </p:nvSpPr>
            <p:spPr>
              <a:xfrm>
                <a:off x="695324" y="1078415"/>
                <a:ext cx="10801349" cy="1537207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</a:t>
                </a:r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4(1)(2)</a:t>
                </a:r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の式を，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2800" i="1">
                        <a:solidFill>
                          <a:srgbClr val="EB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次式とみて因数分解して</a:t>
                </a:r>
                <a:endParaRPr lang="en-US" altLang="ja-JP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みよう。</a:t>
                </a:r>
                <a:endParaRPr lang="en-US" altLang="ja-JP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ja-JP" altLang="en-US" sz="2800" dirty="0">
                  <a:solidFill>
                    <a:srgbClr val="EB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四角形: 角を丸くする 88">
                <a:extLst>
                  <a:ext uri="{FF2B5EF4-FFF2-40B4-BE49-F238E27FC236}">
                    <a16:creationId xmlns:a16="http://schemas.microsoft.com/office/drawing/2014/main" id="{3C3A98C1-0963-1617-D538-4FEE10BC0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1078415"/>
                <a:ext cx="10801349" cy="1537207"/>
              </a:xfrm>
              <a:prstGeom prst="roundRect">
                <a:avLst/>
              </a:prstGeom>
              <a:blipFill>
                <a:blip r:embed="rId2"/>
                <a:stretch>
                  <a:fillRect l="-225"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581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次の式を因数分解することを考えてみよう。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5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この式は，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のどの文字についても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次式である。そこで，たとえば，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</a:t>
                </a:r>
                <a:r>
                  <a:rPr lang="ja-JP" altLang="ja-JP" sz="2800" dirty="0" err="1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降べきの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順に整理してみる。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07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66385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𝒂𝒃𝒄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の因数分解</a:t>
                </a: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𝑎𝑏𝑐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　</a:t>
                </a:r>
                <a:endParaRPr lang="en-US" altLang="ja-JP" sz="2800" dirty="0"/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){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</a:p>
              <a:p>
                <a:pPr algn="l"/>
                <a:r>
                  <a:rPr lang="ja-JP" altLang="en-US" sz="28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</a:t>
                </a:r>
              </a:p>
              <a:p>
                <a:pPr algn="l"/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補足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▶　上のような式の因数分解では，最後は</a:t>
                </a:r>
                <a:b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ja-JP" altLang="ja-JP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ja-JP" altLang="ja-JP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m:t>，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の順に掛けた形で</a:t>
                </a:r>
                <a:b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表すことが多い。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238" b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7311189" y="4020016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977982" y="3503760"/>
            <a:ext cx="23152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1815921" y="4089798"/>
            <a:ext cx="347729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44FB2B-5BE1-BCA1-C4F8-261ECA751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311" y="4794685"/>
            <a:ext cx="2604482" cy="206331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1E4003E-D432-90AD-DCB5-D3470B5D0E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555"/>
          <a:stretch>
            <a:fillRect/>
          </a:stretch>
        </p:blipFill>
        <p:spPr>
          <a:xfrm>
            <a:off x="8906557" y="2022233"/>
            <a:ext cx="2604482" cy="121821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25D30E-7BCD-C6C5-8F91-60197D39C1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046"/>
          <a:stretch>
            <a:fillRect/>
          </a:stretch>
        </p:blipFill>
        <p:spPr>
          <a:xfrm>
            <a:off x="8892193" y="3617552"/>
            <a:ext cx="2604482" cy="101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708204" y="1043167"/>
            <a:ext cx="1030444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119871" y="2653047"/>
            <a:ext cx="901522" cy="44195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0491" y="2653048"/>
            <a:ext cx="901522" cy="44195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330735" y="3208873"/>
            <a:ext cx="901522" cy="441955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76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次の式を因数分解せよ。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a typeface="A-OTF リュウミン Pro R-KL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 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</a:p>
              <a:p>
                <a:pPr algn="l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altLang="ja-JP" sz="2800" i="1" kern="100" dirty="0">
                  <a:effectLst/>
                  <a:latin typeface="Cambria Math" panose="020405030504060302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altLang="ja-JP" sz="2800" kern="100" dirty="0">
                    <a:ea typeface="A-OTF リュウミン Pro R-KL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ja-JP" altLang="en-US" sz="2800" kern="100" dirty="0">
                    <a:ea typeface="A-OTF リュウミン Pro R-KL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800" kern="100" dirty="0">
                    <a:ea typeface="A-OTF リュウミン Pro R-KL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A-OTF リュウミン Pro R-KL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A-OTF リュウミン Pro R-KL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 eaLnBrk="1" hangingPunct="1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76"/>
                <a:ext cx="10801350" cy="5294312"/>
              </a:xfrm>
              <a:blipFill>
                <a:blip r:embed="rId3"/>
                <a:stretch>
                  <a:fillRect l="-1129" t="-1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137834" y="3183788"/>
            <a:ext cx="240265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E1AF30-DD83-9E9D-092B-849412186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35" y="2469792"/>
            <a:ext cx="2926638" cy="8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b="1" dirty="0">
                    <a:solidFill>
                      <a:srgbClr val="00A467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Point</a:t>
                </a:r>
                <a:endParaRPr lang="ja-JP" altLang="ja-JP" sz="2800" b="1" dirty="0">
                  <a:solidFill>
                    <a:srgbClr val="00A4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こ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のように複数の文字を含むような複雑な式でも，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21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や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ページ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応用例題</a:t>
                </a:r>
                <a:r>
                  <a:rPr lang="en-US" altLang="ja-JP" sz="2800" dirty="0">
                    <a:solidFill>
                      <a:srgbClr val="0070C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4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と同様に，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つの文字に着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目して整理することで，見通しよく因数分解できることがある。</a:t>
                </a:r>
              </a:p>
              <a:p>
                <a:pPr algn="l"/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10AF578-4077-4E0F-A2EF-9A1AA3E95776}"/>
              </a:ext>
            </a:extLst>
          </p:cNvPr>
          <p:cNvSpPr/>
          <p:nvPr/>
        </p:nvSpPr>
        <p:spPr>
          <a:xfrm>
            <a:off x="715619" y="922908"/>
            <a:ext cx="10345671" cy="2506092"/>
          </a:xfrm>
          <a:prstGeom prst="roundRect">
            <a:avLst>
              <a:gd name="adj" fmla="val 11700"/>
            </a:avLst>
          </a:prstGeom>
          <a:noFill/>
          <a:ln w="38100">
            <a:solidFill>
              <a:srgbClr val="00A4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141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研究　複雑な式の因数分解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p.23)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695325" y="2144967"/>
                <a:ext cx="84421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について整理すると</a:t>
                </a:r>
                <a:r>
                  <a:rPr lang="ja-JP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2144967"/>
                <a:ext cx="8442157" cy="954107"/>
              </a:xfrm>
              <a:prstGeom prst="rect">
                <a:avLst/>
              </a:prstGeom>
              <a:blipFill rotWithShape="0">
                <a:blip r:embed="rId3"/>
                <a:stretch>
                  <a:fillRect t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3541294" y="3118064"/>
                <a:ext cx="749166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 </a:t>
                </a:r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d>
                      <m:d>
                        <m:dPr>
                          <m:ctrlP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294" y="3118064"/>
                <a:ext cx="7491664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72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4718837" y="5008685"/>
            <a:ext cx="800100" cy="48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端子 12"/>
          <p:cNvSpPr/>
          <p:nvPr/>
        </p:nvSpPr>
        <p:spPr>
          <a:xfrm>
            <a:off x="3478607" y="5019961"/>
            <a:ext cx="896306" cy="479059"/>
          </a:xfrm>
          <a:prstGeom prst="flowChartTermina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ローチャート: 端子 4"/>
          <p:cNvSpPr/>
          <p:nvPr/>
        </p:nvSpPr>
        <p:spPr>
          <a:xfrm>
            <a:off x="3478607" y="4453628"/>
            <a:ext cx="896306" cy="479059"/>
          </a:xfrm>
          <a:prstGeom prst="flowChartTermina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700789" y="4445019"/>
            <a:ext cx="589548" cy="481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端子 11"/>
          <p:cNvSpPr/>
          <p:nvPr/>
        </p:nvSpPr>
        <p:spPr>
          <a:xfrm>
            <a:off x="5730432" y="4453628"/>
            <a:ext cx="660711" cy="479059"/>
          </a:xfrm>
          <a:prstGeom prst="flowChartTerminator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741085" y="4421343"/>
            <a:ext cx="810126" cy="4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発展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次式の展開と因数分解　　　　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80811" y="1603410"/>
                <a:ext cx="10801350" cy="5177328"/>
              </a:xfrm>
            </p:spPr>
            <p:txBody>
              <a:bodyPr/>
              <a:lstStyle/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を展開すると，次のようになる。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  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en-US" sz="2800" dirty="0"/>
                  <a:t>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よって　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⋯⋯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0811" y="1603410"/>
                <a:ext cx="10801350" cy="5177328"/>
              </a:xfrm>
              <a:blipFill>
                <a:blip r:embed="rId2"/>
                <a:stretch>
                  <a:fillRect t="-14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029" y="1484393"/>
            <a:ext cx="3950917" cy="2750535"/>
          </a:xfrm>
          <a:prstGeom prst="rect">
            <a:avLst/>
          </a:prstGeom>
        </p:spPr>
      </p:pic>
      <p:sp>
        <p:nvSpPr>
          <p:cNvPr id="15" name="タイトル 1">
            <a:extLst>
              <a:ext uri="{FF2B5EF4-FFF2-40B4-BE49-F238E27FC236}">
                <a16:creationId xmlns:a16="http://schemas.microsoft.com/office/drawing/2014/main" id="{49D90EC0-609B-4D3F-AAF0-9DB182A6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8410" y="698475"/>
            <a:ext cx="2304275" cy="47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 eaLnBrk="1" hangingPunct="1"/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数学</a:t>
            </a:r>
            <a:r>
              <a:rPr lang="en-US" altLang="ja-JP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Ⅱ</a:t>
            </a:r>
            <a:r>
              <a:rPr lang="ja-JP" altLang="en-US" sz="18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の内容です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291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また，①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でおき換えると</a:t>
                </a: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よって　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したがって，次の展開の公式が成り立つ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3" t="-22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85636" y="5000207"/>
            <a:ext cx="3855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85636" y="5603273"/>
            <a:ext cx="385504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68267E3-CB5B-4AB8-9460-D48988844F6B}"/>
              </a:ext>
            </a:extLst>
          </p:cNvPr>
          <p:cNvSpPr/>
          <p:nvPr/>
        </p:nvSpPr>
        <p:spPr>
          <a:xfrm>
            <a:off x="685338" y="4033255"/>
            <a:ext cx="10738768" cy="23950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627DB51-CA86-47D7-A0F3-AE82C3E7A6FB}"/>
              </a:ext>
            </a:extLst>
          </p:cNvPr>
          <p:cNvCxnSpPr/>
          <p:nvPr/>
        </p:nvCxnSpPr>
        <p:spPr>
          <a:xfrm>
            <a:off x="685338" y="4694501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1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54353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+3∙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∙1+3∙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3∙(2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+3∙2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   　   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/>
                  <a:t>　　　　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063052" y="2013494"/>
            <a:ext cx="293850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349609" y="3530099"/>
            <a:ext cx="408150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10138610" y="3902775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</p:spTree>
    <p:extLst>
      <p:ext uri="{BB962C8B-B14F-4D97-AF65-F5344CB8AC3E}">
        <p14:creationId xmlns:p14="http://schemas.microsoft.com/office/powerpoint/2010/main" val="7836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p.24)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次の式を展開せよ。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>
                  <a:lnSpc>
                    <a:spcPct val="100000"/>
                  </a:lnSpc>
                </a:pP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602832" y="1532514"/>
                <a:ext cx="6096000" cy="9909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∙2+3∙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b="0" i="1" smtClean="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+6</m:t>
                      </m:r>
                      <m:sSup>
                        <m:sSupPr>
                          <m:ctrlPr>
                            <a:rPr lang="ja-JP" altLang="ja-JP" sz="2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+12</m:t>
                      </m:r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32" y="1532514"/>
                <a:ext cx="6096000" cy="990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2819400" y="3797475"/>
                <a:ext cx="637272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=27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+27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+9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97475"/>
                <a:ext cx="6372728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819400" y="4894593"/>
                <a:ext cx="632459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 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894593"/>
                <a:ext cx="6324599" cy="954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602832" y="2668269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∙1+3∙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832" y="2668269"/>
                <a:ext cx="6096000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8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次の式の展開の結果も，公式として利用できる。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 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altLang="ja-JP" sz="2800" b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注意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▶　展開の公式</a:t>
                </a:r>
                <a:r>
                  <a:rPr lang="en-US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ja-JP" altLang="ja-JP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が成り立つことは，左辺を展開して確かめることができる。</a:t>
                </a: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860089" y="2954169"/>
            <a:ext cx="135790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5919083" y="3556078"/>
            <a:ext cx="135790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D2FFA7-1CAF-4FA6-A599-FBD913712231}"/>
              </a:ext>
            </a:extLst>
          </p:cNvPr>
          <p:cNvSpPr/>
          <p:nvPr/>
        </p:nvSpPr>
        <p:spPr>
          <a:xfrm>
            <a:off x="757907" y="1957712"/>
            <a:ext cx="10738768" cy="251268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54A0C6E-052C-4EFD-A4D5-F1AF50A6668E}"/>
              </a:ext>
            </a:extLst>
          </p:cNvPr>
          <p:cNvCxnSpPr/>
          <p:nvPr/>
        </p:nvCxnSpPr>
        <p:spPr>
          <a:xfrm>
            <a:off x="757907" y="2618959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1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54353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∙1+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){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　　　　　　   　 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/>
                  <a:t>　　　　　</a:t>
                </a:r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10583779" y="4421159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6450592" y="2005135"/>
            <a:ext cx="109303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7959001" y="3513382"/>
            <a:ext cx="149409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42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次の式を展開せよ。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+2)(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624137" y="1484004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+2)(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∙2+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37" y="1484004"/>
                <a:ext cx="6096000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5376611" y="3034867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∙3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altLang="ja-JP" sz="2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altLang="ja-JP" sz="2800" i="1" kern="100">
                                  <a:effectLst/>
                                  <a:latin typeface="Cambria Math" panose="02040503050406030204" pitchFamily="18" charset="0"/>
                                  <a:ea typeface="游明朝" panose="02020400000000000000" pitchFamily="18" charset="-128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ja-JP" sz="2800" kern="1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11" y="3034867"/>
                <a:ext cx="6096000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253820" y="1887323"/>
                <a:ext cx="16647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+8</m:t>
                      </m:r>
                    </m:oMath>
                  </m:oMathPara>
                </a14:m>
                <a:endParaRPr lang="ja-JP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820" y="1887323"/>
                <a:ext cx="166475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7452194" y="3511920"/>
                <a:ext cx="22422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latin typeface="Cambria Math" panose="020405030504060302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−27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游明朝" panose="02020400000000000000" pitchFamily="18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94" y="3511920"/>
                <a:ext cx="224221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21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/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を逆に利用する因数分解は，次のようになる。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5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ja-JP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altLang="ja-JP" sz="2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 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>
                <a:blip r:embed="rId2"/>
                <a:stretch>
                  <a:fillRect t="-25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603107" y="3003516"/>
            <a:ext cx="35835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559565" y="3586044"/>
            <a:ext cx="35835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AB50F71-C0E9-4AE5-994B-ABE4556CCAAB}"/>
              </a:ext>
            </a:extLst>
          </p:cNvPr>
          <p:cNvSpPr/>
          <p:nvPr/>
        </p:nvSpPr>
        <p:spPr>
          <a:xfrm>
            <a:off x="695325" y="1986742"/>
            <a:ext cx="10738768" cy="23950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60655DE-6CE3-4E7F-9EEC-B651D83B4E74}"/>
              </a:ext>
            </a:extLst>
          </p:cNvPr>
          <p:cNvCxnSpPr/>
          <p:nvPr/>
        </p:nvCxnSpPr>
        <p:spPr>
          <a:xfrm>
            <a:off x="695325" y="2647988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61283"/>
            <a:ext cx="1210748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ja-JP" sz="32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因数分解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共通因数による因数分解　　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p.17)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18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次の式を因数分解せよ。 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fontAlgn="ctr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sz="2800" kern="1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454021" y="1473103"/>
                <a:ext cx="29192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altLang="ja-JP" sz="2800" i="1" dirty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21" y="1473103"/>
                <a:ext cx="29192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851042" y="3069353"/>
                <a:ext cx="6096000" cy="9961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font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lvl="0" font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ja-JP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:endParaRPr lang="ja-JP" altLang="ja-JP" sz="280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042" y="3069353"/>
                <a:ext cx="6096000" cy="9961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54353"/>
            <a:ext cx="705420" cy="427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+64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∙4+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+4)(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+16)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){(2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ja-JP" altLang="en-US" sz="2800" dirty="0"/>
                  <a:t>　　　　  　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=(2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)(4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2800" dirty="0"/>
                  <a:t>　　　　　</a:t>
                </a:r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2986541" y="2020914"/>
            <a:ext cx="35835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3184016" y="3593195"/>
            <a:ext cx="402072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51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42321"/>
            <a:ext cx="1037222" cy="427038"/>
          </a:xfrm>
          <a:prstGeom prst="rect">
            <a:avLst/>
          </a:pr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因数分解　　　　　　　　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発展　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次式の展開と因数分解　　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(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教科書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p.25)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</p:spPr>
            <p:txBody>
              <a:bodyPr/>
              <a:lstStyle/>
              <a:p>
                <a:pPr algn="l"/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練習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次の式を因数分解せよ。</a:t>
                </a: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/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ja-JP" altLang="ja-JP" sz="2800" dirty="0"/>
                  <a:t>　　　　　</a:t>
                </a:r>
              </a:p>
              <a:p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r>
                  <a:rPr lang="ja-JP" altLang="ja-JP" sz="2800" dirty="0"/>
                  <a:t>　　　　　</a:t>
                </a:r>
                <a:br>
                  <a:rPr lang="en-US" altLang="ja-JP" sz="2800" dirty="0"/>
                </a:br>
                <a:r>
                  <a:rPr lang="en-US" altLang="ja-JP" sz="2800" dirty="0"/>
                  <a:t> </a:t>
                </a:r>
                <a:endParaRPr lang="ja-JP" altLang="ja-JP" sz="2800" dirty="0"/>
              </a:p>
              <a:p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9"/>
                <a:ext cx="10801350" cy="5177328"/>
              </a:xfrm>
              <a:blipFill rotWithShape="0">
                <a:blip r:embed="rId2"/>
                <a:stretch>
                  <a:fillRect l="-1129" t="-20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3119922" y="4550870"/>
                <a:ext cx="23782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22" y="4550870"/>
                <a:ext cx="23782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2554682" y="1518875"/>
                <a:ext cx="19932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82" y="1518875"/>
                <a:ext cx="1993255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109530" y="1518875"/>
                <a:ext cx="4363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∙3+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2800" i="1" dirty="0">
                  <a:solidFill>
                    <a:srgbClr val="000000"/>
                  </a:solidFill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30" y="1518875"/>
                <a:ext cx="436388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2477408" y="2014694"/>
                <a:ext cx="3909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+3)(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+9)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408" y="2014694"/>
                <a:ext cx="390998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313744" y="3019443"/>
                <a:ext cx="18319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ja-JP" altLang="en-US" sz="28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44" y="3019443"/>
                <a:ext cx="183191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924091" y="3021156"/>
                <a:ext cx="43438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∙1+</m:t>
                          </m:r>
                          <m:sSup>
                            <m:sSup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91" y="3021156"/>
                <a:ext cx="434381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294080" y="3484358"/>
                <a:ext cx="37175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ja-JP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ja-JP" altLang="en-US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ja-JP" altLang="en-US" sz="2800" i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0" y="3484358"/>
                <a:ext cx="37175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078192" y="4550870"/>
                <a:ext cx="52342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=(5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192" y="4550870"/>
                <a:ext cx="52342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119922" y="5074090"/>
                <a:ext cx="48946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=(5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)(25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22" y="5074090"/>
                <a:ext cx="489461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8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展開の公式を逆に利用すると，因数分解の公式が得られる。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ja-JP" altLang="en-US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</a:t>
                </a:r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𝟐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𝒂𝒃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)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 　</a:t>
                </a:r>
                <a:r>
                  <a:rPr lang="pt-BR" altLang="ja-JP" sz="2800" b="1" dirty="0"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𝟐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𝒂𝒃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(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)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</m:oMath>
                </a14:m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　　　 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d>
                      <m:d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−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</m:e>
                    </m:d>
                  </m:oMath>
                </a14:m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</a:t>
                </a:r>
                <a:r>
                  <a:rPr lang="en-US" altLang="ja-JP" sz="28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𝒙</m:t>
                        </m:r>
                      </m:e>
                      <m:sup>
                        <m:r>
                          <a:rPr lang="pt-BR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𝟐</m:t>
                        </m:r>
                      </m:sup>
                    </m:sSup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d>
                      <m:dPr>
                        <m:ctrlP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dPr>
                      <m:e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𝒂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+</m:t>
                        </m:r>
                        <m:r>
                          <a:rPr lang="en-US" altLang="ja-JP" sz="2800" b="1" i="1" dirty="0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𝒃</m:t>
                        </m:r>
                      </m:e>
                    </m:d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𝒙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𝒂𝒃</m:t>
                    </m:r>
                    <m:r>
                      <a:rPr lang="pt-BR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(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𝒙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𝒂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)(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𝒙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𝒃</m:t>
                    </m:r>
                    <m:r>
                      <a:rPr lang="en-US" altLang="ja-JP" sz="2800" b="1" i="1" dirty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)</m:t>
                    </m:r>
                  </m:oMath>
                </a14:m>
                <a:endParaRPr lang="en-US" altLang="ja-JP" sz="2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6381A-D137-47FF-88F8-87856BBD4B2B}"/>
              </a:ext>
            </a:extLst>
          </p:cNvPr>
          <p:cNvSpPr/>
          <p:nvPr/>
        </p:nvSpPr>
        <p:spPr>
          <a:xfrm>
            <a:off x="4835455" y="2777709"/>
            <a:ext cx="138887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4063019-766A-44E1-8954-0A57C32D811C}"/>
              </a:ext>
            </a:extLst>
          </p:cNvPr>
          <p:cNvSpPr/>
          <p:nvPr/>
        </p:nvSpPr>
        <p:spPr>
          <a:xfrm>
            <a:off x="4835454" y="3384635"/>
            <a:ext cx="138887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533B49-7972-4D27-811E-361961B8C5F9}"/>
              </a:ext>
            </a:extLst>
          </p:cNvPr>
          <p:cNvSpPr/>
          <p:nvPr/>
        </p:nvSpPr>
        <p:spPr>
          <a:xfrm>
            <a:off x="3797465" y="4107531"/>
            <a:ext cx="2346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BCB23C-9376-4FA9-8A04-D6586B833F97}"/>
              </a:ext>
            </a:extLst>
          </p:cNvPr>
          <p:cNvSpPr/>
          <p:nvPr/>
        </p:nvSpPr>
        <p:spPr>
          <a:xfrm>
            <a:off x="5574630" y="4878553"/>
            <a:ext cx="2346659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5D52BBA-7257-4B9D-9E7B-DF1180F58CBE}"/>
              </a:ext>
            </a:extLst>
          </p:cNvPr>
          <p:cNvSpPr/>
          <p:nvPr/>
        </p:nvSpPr>
        <p:spPr>
          <a:xfrm>
            <a:off x="757907" y="2068700"/>
            <a:ext cx="10738768" cy="358997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F05F0B2-77D7-4CF6-86AC-0F2121410B84}"/>
              </a:ext>
            </a:extLst>
          </p:cNvPr>
          <p:cNvCxnSpPr/>
          <p:nvPr/>
        </p:nvCxnSpPr>
        <p:spPr>
          <a:xfrm>
            <a:off x="757907" y="2729946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779169"/>
            <a:ext cx="1021180" cy="427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Suken Roman" panose="00000400000000000000" pitchFamily="2" charset="2"/>
                    <a:ea typeface="ＭＳ 明朝" panose="02020609040205080304" pitchFamily="17" charset="-128"/>
                  </a:rPr>
                  <a:t>　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因数分解の公式</a:t>
                </a:r>
                <a:r>
                  <a:rPr lang="en-US" altLang="ja-JP" sz="2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ja-JP" altLang="en-US" sz="2800" b="0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を利用して因数分解をしてみよう。</a:t>
                </a: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例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　　 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+16=</m:t>
                    </m:r>
                    <m:sSup>
                      <m:sSupPr>
                        <m:ctrlPr>
                          <a:rPr lang="ja-JP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4+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 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9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−6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−2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𝑥</m:t>
                    </m:r>
                    <m:r>
                      <a:rPr lang="ja-JP" altLang="en-US" sz="2800" i="1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・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𝑦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+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</a:t>
                </a:r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4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−9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2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3</m:t>
                            </m:r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b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l" eaLnBrk="1" hangingPunct="1">
                  <a:lnSpc>
                    <a:spcPts val="3600"/>
                  </a:lnSpc>
                </a:pPr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16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6A8C18-17EB-4BD8-B50E-8FA7F8961C97}"/>
              </a:ext>
            </a:extLst>
          </p:cNvPr>
          <p:cNvSpPr/>
          <p:nvPr/>
        </p:nvSpPr>
        <p:spPr>
          <a:xfrm>
            <a:off x="5248728" y="2375862"/>
            <a:ext cx="136358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324B221-7D52-47AD-B765-ADB4F6EA630E}"/>
              </a:ext>
            </a:extLst>
          </p:cNvPr>
          <p:cNvSpPr/>
          <p:nvPr/>
        </p:nvSpPr>
        <p:spPr>
          <a:xfrm>
            <a:off x="5589894" y="3739341"/>
            <a:ext cx="1580148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F0E356-AAE3-4963-8D67-48FE066055F8}"/>
              </a:ext>
            </a:extLst>
          </p:cNvPr>
          <p:cNvSpPr/>
          <p:nvPr/>
        </p:nvSpPr>
        <p:spPr>
          <a:xfrm>
            <a:off x="4893766" y="5082703"/>
            <a:ext cx="31033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10E515-DD8D-49AD-B05D-F51D8346A997}"/>
              </a:ext>
            </a:extLst>
          </p:cNvPr>
          <p:cNvSpPr txBox="1"/>
          <p:nvPr/>
        </p:nvSpPr>
        <p:spPr>
          <a:xfrm>
            <a:off x="8742947" y="5129197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B20BDBA-C155-4613-AFF8-01313176C55D}"/>
              </a:ext>
            </a:extLst>
          </p:cNvPr>
          <p:cNvSpPr/>
          <p:nvPr/>
        </p:nvSpPr>
        <p:spPr>
          <a:xfrm>
            <a:off x="695325" y="1073315"/>
            <a:ext cx="1261812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9"/>
            <a:ext cx="10801350" cy="529976"/>
          </a:xfrm>
        </p:spPr>
        <p:txBody>
          <a:bodyPr/>
          <a:lstStyle/>
          <a:p>
            <a:pPr algn="l" eaLnBrk="1" hangingPunct="1">
              <a:lnSpc>
                <a:spcPts val="3600"/>
              </a:lnSpc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次の式を因数分解せよ。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(1)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+25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628874"/>
                <a:ext cx="3042485" cy="523220"/>
              </a:xfrm>
              <a:prstGeom prst="rect">
                <a:avLst/>
              </a:prstGeom>
              <a:blipFill>
                <a:blip r:embed="rId2"/>
                <a:stretch>
                  <a:fillRect l="-400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593430" y="1628874"/>
                <a:ext cx="35292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5+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1628874"/>
                <a:ext cx="3529264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593430" y="2218795"/>
                <a:ext cx="19892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2218795"/>
                <a:ext cx="19892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5" y="3022541"/>
                <a:ext cx="3042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(2)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+36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3022541"/>
                <a:ext cx="3042485" cy="523220"/>
              </a:xfrm>
              <a:prstGeom prst="rect">
                <a:avLst/>
              </a:prstGeom>
              <a:blipFill>
                <a:blip r:embed="rId5"/>
                <a:stretch>
                  <a:fillRect l="-4008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/>
              <p:nvPr/>
            </p:nvSpPr>
            <p:spPr>
              <a:xfrm>
                <a:off x="3593430" y="3022541"/>
                <a:ext cx="3529264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3022541"/>
                <a:ext cx="352926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/>
              <p:nvPr/>
            </p:nvSpPr>
            <p:spPr>
              <a:xfrm>
                <a:off x="3593430" y="3612462"/>
                <a:ext cx="19892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430" y="3612462"/>
                <a:ext cx="19892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4416208"/>
                <a:ext cx="3251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(3)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416208"/>
                <a:ext cx="3251034" cy="523220"/>
              </a:xfrm>
              <a:prstGeom prst="rect">
                <a:avLst/>
              </a:prstGeom>
              <a:blipFill>
                <a:blip r:embed="rId8"/>
                <a:stretch>
                  <a:fillRect l="-3752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753850" y="4416208"/>
                <a:ext cx="41549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3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850" y="4416208"/>
                <a:ext cx="4154908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737808" y="5006129"/>
                <a:ext cx="21015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8" y="5006129"/>
                <a:ext cx="210151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0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因数分解　　　　　　　　　　　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次式の因数分解　　　　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p.18)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/>
              <p:nvPr/>
            </p:nvSpPr>
            <p:spPr>
              <a:xfrm>
                <a:off x="695325" y="1067404"/>
                <a:ext cx="32510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(4)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84467DD-8FDB-4C95-A478-8CE31338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1067404"/>
                <a:ext cx="3251034" cy="523220"/>
              </a:xfrm>
              <a:prstGeom prst="rect">
                <a:avLst/>
              </a:prstGeom>
              <a:blipFill>
                <a:blip r:embed="rId2"/>
                <a:stretch>
                  <a:fillRect l="-3752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/>
              <p:nvPr/>
            </p:nvSpPr>
            <p:spPr>
              <a:xfrm>
                <a:off x="3737808" y="1067404"/>
                <a:ext cx="38340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2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・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C7B3D08-622A-4AD2-AC2B-E01D86D40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8" y="1067404"/>
                <a:ext cx="383406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/>
              <p:nvPr/>
            </p:nvSpPr>
            <p:spPr>
              <a:xfrm>
                <a:off x="3737808" y="1657325"/>
                <a:ext cx="21175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A9BDCE5-556A-4A8E-BA4A-D543F0EE0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808" y="1657325"/>
                <a:ext cx="211755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/>
              <p:nvPr/>
            </p:nvSpPr>
            <p:spPr>
              <a:xfrm>
                <a:off x="695326" y="2536652"/>
                <a:ext cx="18232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(5)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81999E-C558-4BFD-A236-90F14183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6" y="2536652"/>
                <a:ext cx="1823286" cy="523220"/>
              </a:xfrm>
              <a:prstGeom prst="rect">
                <a:avLst/>
              </a:prstGeom>
              <a:blipFill>
                <a:blip r:embed="rId5"/>
                <a:stretch>
                  <a:fillRect l="-6689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/>
              <p:nvPr/>
            </p:nvSpPr>
            <p:spPr>
              <a:xfrm>
                <a:off x="2390276" y="2536652"/>
                <a:ext cx="18232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ＭＳ Ｐゴシック" panose="020B0600070205080204" pitchFamily="50" charset="-128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6090AFA-9695-4825-A45F-A37CA846E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76" y="2536652"/>
                <a:ext cx="1823286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/>
              <p:nvPr/>
            </p:nvSpPr>
            <p:spPr>
              <a:xfrm>
                <a:off x="3946358" y="2533588"/>
                <a:ext cx="288757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)</a:t>
                </a:r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474BEF3-EB36-4FD8-B78A-2BB737C5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358" y="2533588"/>
                <a:ext cx="2887579" cy="523220"/>
              </a:xfrm>
              <a:prstGeom prst="rect">
                <a:avLst/>
              </a:prstGeom>
              <a:blipFill>
                <a:blip r:embed="rId7"/>
                <a:stretch>
                  <a:fillRect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/>
              <p:nvPr/>
            </p:nvSpPr>
            <p:spPr>
              <a:xfrm>
                <a:off x="695325" y="4036678"/>
                <a:ext cx="2769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(6)</a:t>
                </a:r>
                <a:r>
                  <a:rPr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b="0" i="0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−25</m:t>
                    </m:r>
                    <m:sSup>
                      <m:sSupPr>
                        <m:ctrlP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2800" b="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8AF5637-D388-47D0-A910-2EAF7A9F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5" y="4036678"/>
                <a:ext cx="2769770" cy="523220"/>
              </a:xfrm>
              <a:prstGeom prst="rect">
                <a:avLst/>
              </a:prstGeom>
              <a:blipFill>
                <a:blip r:embed="rId8"/>
                <a:stretch>
                  <a:fillRect l="-4405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/>
              <p:nvPr/>
            </p:nvSpPr>
            <p:spPr>
              <a:xfrm>
                <a:off x="3336758" y="4036678"/>
                <a:ext cx="275924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lnSpc>
                    <a:spcPts val="36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0" i="1" kern="10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a:rPr lang="en-US" altLang="ja-JP" sz="2800" b="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DD645939-D6BF-4CEA-8661-AD9D50727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58" y="4036678"/>
                <a:ext cx="275924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/>
              <p:nvPr/>
            </p:nvSpPr>
            <p:spPr>
              <a:xfrm>
                <a:off x="3336758" y="4626599"/>
                <a:ext cx="36736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+5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)(4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−5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ADF32B5-9FA6-4F23-B496-8E1557C8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58" y="4626599"/>
                <a:ext cx="367364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CFF"/>
        </a:solidFill>
        <a:ln>
          <a:solidFill>
            <a:schemeClr val="accent1">
              <a:shade val="50000"/>
              <a:alpha val="9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5105</Words>
  <PresentationFormat>ワイド画面</PresentationFormat>
  <Paragraphs>530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1" baseType="lpstr">
      <vt:lpstr>A-OTF リュウミン Pro R-KL</vt:lpstr>
      <vt:lpstr>ＭＳ Ｐゴシック</vt:lpstr>
      <vt:lpstr>ＭＳ 明朝</vt:lpstr>
      <vt:lpstr>游ゴシック</vt:lpstr>
      <vt:lpstr>游ゴシック Light</vt:lpstr>
      <vt:lpstr>游明朝</vt:lpstr>
      <vt:lpstr>Arial</vt:lpstr>
      <vt:lpstr>Cambria Math</vt:lpstr>
      <vt:lpstr>Suken Roman</vt:lpstr>
      <vt:lpstr>Office テーマ</vt:lpstr>
      <vt:lpstr>3　因数分解　　　　　　　　　　　　　　　　　　　　　　　　　　    (教科書p.17)</vt:lpstr>
      <vt:lpstr>3　因数分解　　　　　　　　　　　A 共通因数による因数分解　　　 (教科書p.17)</vt:lpstr>
      <vt:lpstr>3　因数分解　　　　　　　　　　　A 共通因数による因数分解　　　 (教科書p.17)</vt:lpstr>
      <vt:lpstr>3　因数分解　　　　　　　　　　　A 共通因数による因数分解　　　 (教科書p.17)</vt:lpstr>
      <vt:lpstr>3　因数分解　　　　　　　　　　　A 共通因数による因数分解　　　 (教科書p.17)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(教科書p.18)</vt:lpstr>
      <vt:lpstr>3　因数分解　　　　　　　　　　　　　　B 2次式の因数分解　　　　(教科書p.19)</vt:lpstr>
      <vt:lpstr>3　因数分解　　　　　　　　　　　　　　B 2次式の因数分解　　　　(教科書p.19)</vt:lpstr>
      <vt:lpstr>3　因数分解　　　　　　　　　　　　　　B 2次式の因数分解　　　　(教科書p.19)</vt:lpstr>
      <vt:lpstr>3　因数分解　　　　　　　　　　　　　　B 2次式の因数分解　　　　(教科書p.19)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B 2次式の因数分解　　　　(教科書p.20)</vt:lpstr>
      <vt:lpstr>3　因数分解　　　　　　　　　　　　　　C 因数分解の工夫　　　　(教科書p.20)</vt:lpstr>
      <vt:lpstr>3　因数分解　　　　　　　　　　　　　　C 因数分解の工夫　　　　(教科書p.20)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(教科書p.21)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　　　　C 因数分解の工夫　　　　(教科書p.22)</vt:lpstr>
      <vt:lpstr>3　因数分解　　　　　　　　　　研究　複雑な式の因数分解　　　　(教科書p.23)</vt:lpstr>
      <vt:lpstr>3　因数分解　　　　　　　　　　研究　複雑な式の因数分解　　　　(教科書p.23)</vt:lpstr>
      <vt:lpstr>3　因数分解　　　　　　　　　　研究　複雑な式の因数分解　　　　(教科書p.23)</vt:lpstr>
      <vt:lpstr>3　因数分解　　　　　　　　　　研究　複雑な式の因数分解　　　　(教科書p.23)</vt:lpstr>
      <vt:lpstr>3　因数分解　　　　　　　　 発展　3次式の展開と因数分解　　　　(教科書p.24)</vt:lpstr>
      <vt:lpstr>3　因数分解　　　　　　　　 発展　3次式の展開と因数分解　　　　(教科書p.24)</vt:lpstr>
      <vt:lpstr>3　因数分解　　　　　　　　 発展　3次式の展開と因数分解　　　　(教科書p.24)</vt:lpstr>
      <vt:lpstr>3　因数分解　　　　　　　　 発展　3次式の展開と因数分解　　　　(教科書p.24)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  <vt:lpstr>3　因数分解　　　　　　　　 発展　3次式の展開と因数分解　　　　(教科書p.25)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2021-02-06T06:26:21Z</cp:lastPrinted>
  <dcterms:created xsi:type="dcterms:W3CDTF">2021-02-06T04:59:17Z</dcterms:created>
  <dcterms:modified xsi:type="dcterms:W3CDTF">2026-01-16T07:41:41Z</dcterms:modified>
</cp:coreProperties>
</file>