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6" r:id="rId4"/>
    <p:sldId id="278" r:id="rId5"/>
    <p:sldId id="279" r:id="rId6"/>
    <p:sldId id="262" r:id="rId7"/>
    <p:sldId id="317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1" r:id="rId17"/>
    <p:sldId id="272" r:id="rId18"/>
    <p:sldId id="280" r:id="rId19"/>
    <p:sldId id="282" r:id="rId20"/>
    <p:sldId id="281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2" r:id="rId30"/>
    <p:sldId id="291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16" r:id="rId45"/>
    <p:sldId id="307" r:id="rId46"/>
    <p:sldId id="308" r:id="rId47"/>
    <p:sldId id="309" r:id="rId48"/>
    <p:sldId id="311" r:id="rId49"/>
    <p:sldId id="310" r:id="rId50"/>
    <p:sldId id="312" r:id="rId51"/>
  </p:sldIdLst>
  <p:sldSz cx="12192000" cy="6858000"/>
  <p:notesSz cx="9934575" cy="68024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游ゴシック" panose="020B0400000000000000" pitchFamily="50" charset="-128"/>
        <a:ea typeface="游ゴシック" panose="020B0400000000000000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游ゴシック" panose="020B0400000000000000" pitchFamily="50" charset="-128"/>
        <a:ea typeface="游ゴシック" panose="020B0400000000000000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游ゴシック" panose="020B0400000000000000" pitchFamily="50" charset="-128"/>
        <a:ea typeface="游ゴシック" panose="020B0400000000000000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游ゴシック" panose="020B0400000000000000" pitchFamily="50" charset="-128"/>
        <a:ea typeface="游ゴシック" panose="020B0400000000000000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游ゴシック" panose="020B0400000000000000" pitchFamily="50" charset="-128"/>
        <a:ea typeface="游ゴシック" panose="020B0400000000000000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游ゴシック" panose="020B0400000000000000" pitchFamily="50" charset="-128"/>
        <a:ea typeface="游ゴシック" panose="020B0400000000000000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游ゴシック" panose="020B0400000000000000" pitchFamily="50" charset="-128"/>
        <a:ea typeface="游ゴシック" panose="020B0400000000000000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游ゴシック" panose="020B0400000000000000" pitchFamily="50" charset="-128"/>
        <a:ea typeface="游ゴシック" panose="020B0400000000000000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游ゴシック" panose="020B0400000000000000" pitchFamily="50" charset="-128"/>
        <a:ea typeface="游ゴシック" panose="020B0400000000000000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0000"/>
    <a:srgbClr val="FF5050"/>
    <a:srgbClr val="00A467"/>
    <a:srgbClr val="FFD5D5"/>
    <a:srgbClr val="FFE7E7"/>
    <a:srgbClr val="FFD9D9"/>
    <a:srgbClr val="FFAFAF"/>
    <a:srgbClr val="FFEFEF"/>
    <a:srgbClr val="FF999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85" autoAdjust="0"/>
    <p:restoredTop sz="94660"/>
  </p:normalViewPr>
  <p:slideViewPr>
    <p:cSldViewPr snapToGrid="0">
      <p:cViewPr varScale="1">
        <p:scale>
          <a:sx n="72" d="100"/>
          <a:sy n="72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C34C82D-0D88-414F-AFFF-6F8C43BEF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EE8AB-D38A-48F2-9D82-2BD78C1F33EA}" type="datetimeFigureOut">
              <a:rPr lang="ja-JP" altLang="en-US"/>
              <a:pPr>
                <a:defRPr/>
              </a:pPr>
              <a:t>2022/1/17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1517E5B-2A87-4E42-9017-8C7CEA56E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2E08108-345E-4BBF-B51C-C904D6ECF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ACD85-FE48-4D38-9889-9DC0DE6CB27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25643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DAB34E-0236-4D13-886A-EAA200734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3748C-762C-4D1C-B58C-3C1C7FA4D793}" type="datetimeFigureOut">
              <a:rPr lang="ja-JP" altLang="en-US"/>
              <a:pPr>
                <a:defRPr/>
              </a:pPr>
              <a:t>2022/1/17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7F93946-3D1E-47FD-B9A4-6EC59B3BB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3FC8807-D774-419C-8630-435A76845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617B0-7F78-4EAA-99FC-04D62C02D79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86954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044D5F-618D-406B-8E1D-3F68DA2FD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CD586-55F6-4B97-B856-8CE9E25BA520}" type="datetimeFigureOut">
              <a:rPr lang="ja-JP" altLang="en-US"/>
              <a:pPr>
                <a:defRPr/>
              </a:pPr>
              <a:t>2022/1/17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6CA1DBD-8559-4AF1-8702-3FC8E32C4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B57EE32-34D2-46DA-9FAC-99A0FD3D4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1C393-CF96-44B3-ABD5-DCC7A36E397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64226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98756C2-60A8-4118-A573-94B0071E3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A9E44-19B5-4226-8FFD-BA6ED53D517A}" type="datetimeFigureOut">
              <a:rPr lang="ja-JP" altLang="en-US"/>
              <a:pPr>
                <a:defRPr/>
              </a:pPr>
              <a:t>2022/1/17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568896-95C0-4953-AC62-06DEDDA06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5E27598-9C6E-44F2-A022-6F0078571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C5247-0402-4202-A888-83D5ECDFE35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28527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0D879AB-6ABD-43DD-B57F-747CBAFC0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65231-97BF-480B-B1A2-172DDB2DBA79}" type="datetimeFigureOut">
              <a:rPr lang="ja-JP" altLang="en-US"/>
              <a:pPr>
                <a:defRPr/>
              </a:pPr>
              <a:t>2022/1/17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409F146-39F1-4ACE-93FE-E1332FCB4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CDEE01-EC70-4786-B1D2-1722789E6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7C006-7751-4E75-8433-10C5CB0A1AC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82733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E69949B6-D34E-4840-8AD8-88961D63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42939-480C-44D8-AF64-9B60BAFBC44A}" type="datetimeFigureOut">
              <a:rPr lang="ja-JP" altLang="en-US"/>
              <a:pPr>
                <a:defRPr/>
              </a:pPr>
              <a:t>2022/1/17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40D16354-A434-45F0-98A0-25316724C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B58ED7AD-4FF0-407B-810D-C948C0413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63639-B2D4-48E0-8FF9-1B2F2C123F9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87802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>
            <a:extLst>
              <a:ext uri="{FF2B5EF4-FFF2-40B4-BE49-F238E27FC236}">
                <a16:creationId xmlns:a16="http://schemas.microsoft.com/office/drawing/2014/main" id="{2E408994-07C8-4ED9-9856-71F63104A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8CD2A-A0D4-45A6-BB25-5C9D79C06609}" type="datetimeFigureOut">
              <a:rPr lang="ja-JP" altLang="en-US"/>
              <a:pPr>
                <a:defRPr/>
              </a:pPr>
              <a:t>2022/1/17</a:t>
            </a:fld>
            <a:endParaRPr lang="ja-JP" altLang="en-US"/>
          </a:p>
        </p:txBody>
      </p:sp>
      <p:sp>
        <p:nvSpPr>
          <p:cNvPr id="8" name="フッター プレースホルダー 4">
            <a:extLst>
              <a:ext uri="{FF2B5EF4-FFF2-40B4-BE49-F238E27FC236}">
                <a16:creationId xmlns:a16="http://schemas.microsoft.com/office/drawing/2014/main" id="{B7D3C0F8-5A0E-4D17-A797-49FA8BA7E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0A59B524-C2D0-4293-8502-98BF81A65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57FC8-ABAB-43BB-92E4-5D4C74B865B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54536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>
            <a:extLst>
              <a:ext uri="{FF2B5EF4-FFF2-40B4-BE49-F238E27FC236}">
                <a16:creationId xmlns:a16="http://schemas.microsoft.com/office/drawing/2014/main" id="{3454FEC6-91B0-41D5-B2F5-5E38168F6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620D8-B234-430D-A6AD-44296E63AB61}" type="datetimeFigureOut">
              <a:rPr lang="ja-JP" altLang="en-US"/>
              <a:pPr>
                <a:defRPr/>
              </a:pPr>
              <a:t>2022/1/17</a:t>
            </a:fld>
            <a:endParaRPr lang="ja-JP" altLang="en-US"/>
          </a:p>
        </p:txBody>
      </p:sp>
      <p:sp>
        <p:nvSpPr>
          <p:cNvPr id="4" name="フッター プレースホルダー 4">
            <a:extLst>
              <a:ext uri="{FF2B5EF4-FFF2-40B4-BE49-F238E27FC236}">
                <a16:creationId xmlns:a16="http://schemas.microsoft.com/office/drawing/2014/main" id="{154308E1-94BE-4368-BEEB-3FC255D53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03B22E32-C598-455B-A7CB-7D7390381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3BDDF-8922-44FA-9419-96B0B5AF944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97159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>
            <a:extLst>
              <a:ext uri="{FF2B5EF4-FFF2-40B4-BE49-F238E27FC236}">
                <a16:creationId xmlns:a16="http://schemas.microsoft.com/office/drawing/2014/main" id="{BD1974C9-8125-4D18-842F-9E02DA09E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C4EDE-E68F-4096-B38E-43CB0B19ACD1}" type="datetimeFigureOut">
              <a:rPr lang="ja-JP" altLang="en-US"/>
              <a:pPr>
                <a:defRPr/>
              </a:pPr>
              <a:t>2022/1/17</a:t>
            </a:fld>
            <a:endParaRPr lang="ja-JP" altLang="en-US"/>
          </a:p>
        </p:txBody>
      </p:sp>
      <p:sp>
        <p:nvSpPr>
          <p:cNvPr id="3" name="フッター プレースホルダー 4">
            <a:extLst>
              <a:ext uri="{FF2B5EF4-FFF2-40B4-BE49-F238E27FC236}">
                <a16:creationId xmlns:a16="http://schemas.microsoft.com/office/drawing/2014/main" id="{A8B27631-8B5B-45E3-ACF4-F2E9C2A3D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FD4EEAFF-AC89-41D6-AD11-2D427F963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2E798-4C71-40FD-8AF0-409708E89F9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44556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7C80AF43-00A9-41ED-8148-6D773003F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01A7B-13B2-4CF6-A2DD-2F6D9B489DD0}" type="datetimeFigureOut">
              <a:rPr lang="ja-JP" altLang="en-US"/>
              <a:pPr>
                <a:defRPr/>
              </a:pPr>
              <a:t>2022/1/17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7665BFE6-0C3A-44D1-A641-89CB14E74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C06F4FAB-92CD-4C86-839A-C67A132A7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6AF51-79C4-4D63-82AD-F923DF071DB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3935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56C2A1A5-D576-4F99-9C60-E70AA41BB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20714-51F5-49C4-8EA1-434A611A7DC2}" type="datetimeFigureOut">
              <a:rPr lang="ja-JP" altLang="en-US"/>
              <a:pPr>
                <a:defRPr/>
              </a:pPr>
              <a:t>2022/1/17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A7C48F13-CEB3-4EEB-89DE-7FD2D24F9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614922EC-F40B-4FCB-8771-9121D17B1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232B4-D168-4C0A-992E-155F0EC936F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56143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>
            <a:extLst>
              <a:ext uri="{FF2B5EF4-FFF2-40B4-BE49-F238E27FC236}">
                <a16:creationId xmlns:a16="http://schemas.microsoft.com/office/drawing/2014/main" id="{35C75994-32F8-44D0-B723-4F3970DD03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>
            <a:extLst>
              <a:ext uri="{FF2B5EF4-FFF2-40B4-BE49-F238E27FC236}">
                <a16:creationId xmlns:a16="http://schemas.microsoft.com/office/drawing/2014/main" id="{F450E932-FCC1-45C9-97A1-36D11D0B92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57741C6-9D42-4C79-AB1A-60878001C9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94B37AC-5622-46F8-8402-8F7A3C86BB64}" type="datetimeFigureOut">
              <a:rPr lang="ja-JP" altLang="en-US"/>
              <a:pPr>
                <a:defRPr/>
              </a:pPr>
              <a:t>2022/1/17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DA10699-223E-4F15-B38A-48F7C3190F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47680C8-FED0-41F4-9E3F-9BD8B01A2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D4DFCEF-CC1E-47A4-8E56-B395C9A1CC7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18" Type="http://schemas.openxmlformats.org/officeDocument/2006/relationships/image" Target="../media/image67.png"/><Relationship Id="rId26" Type="http://schemas.openxmlformats.org/officeDocument/2006/relationships/image" Target="../media/image75.png"/><Relationship Id="rId3" Type="http://schemas.openxmlformats.org/officeDocument/2006/relationships/image" Target="../media/image52.png"/><Relationship Id="rId21" Type="http://schemas.openxmlformats.org/officeDocument/2006/relationships/image" Target="../media/image70.png"/><Relationship Id="rId34" Type="http://schemas.openxmlformats.org/officeDocument/2006/relationships/image" Target="../media/image9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5" Type="http://schemas.openxmlformats.org/officeDocument/2006/relationships/image" Target="../media/image74.png"/><Relationship Id="rId33" Type="http://schemas.openxmlformats.org/officeDocument/2006/relationships/image" Target="../media/image82.png"/><Relationship Id="rId2" Type="http://schemas.openxmlformats.org/officeDocument/2006/relationships/image" Target="../media/image51.png"/><Relationship Id="rId16" Type="http://schemas.openxmlformats.org/officeDocument/2006/relationships/image" Target="../media/image65.png"/><Relationship Id="rId20" Type="http://schemas.openxmlformats.org/officeDocument/2006/relationships/image" Target="../media/image69.png"/><Relationship Id="rId29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24" Type="http://schemas.openxmlformats.org/officeDocument/2006/relationships/image" Target="../media/image73.png"/><Relationship Id="rId32" Type="http://schemas.openxmlformats.org/officeDocument/2006/relationships/image" Target="../media/image81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23" Type="http://schemas.openxmlformats.org/officeDocument/2006/relationships/image" Target="../media/image72.png"/><Relationship Id="rId28" Type="http://schemas.openxmlformats.org/officeDocument/2006/relationships/image" Target="../media/image77.png"/><Relationship Id="rId10" Type="http://schemas.openxmlformats.org/officeDocument/2006/relationships/image" Target="../media/image59.png"/><Relationship Id="rId19" Type="http://schemas.openxmlformats.org/officeDocument/2006/relationships/image" Target="../media/image68.png"/><Relationship Id="rId31" Type="http://schemas.openxmlformats.org/officeDocument/2006/relationships/image" Target="../media/image80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Relationship Id="rId22" Type="http://schemas.openxmlformats.org/officeDocument/2006/relationships/image" Target="../media/image71.png"/><Relationship Id="rId27" Type="http://schemas.openxmlformats.org/officeDocument/2006/relationships/image" Target="../media/image76.png"/><Relationship Id="rId30" Type="http://schemas.openxmlformats.org/officeDocument/2006/relationships/image" Target="../media/image7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9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1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2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2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3" Type="http://schemas.openxmlformats.org/officeDocument/2006/relationships/image" Target="../media/image330.png"/><Relationship Id="rId7" Type="http://schemas.openxmlformats.org/officeDocument/2006/relationships/image" Target="../media/image30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0.png"/><Relationship Id="rId5" Type="http://schemas.openxmlformats.org/officeDocument/2006/relationships/image" Target="../media/image230.png"/><Relationship Id="rId4" Type="http://schemas.openxmlformats.org/officeDocument/2006/relationships/image" Target="../media/image3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5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1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62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0.png"/><Relationship Id="rId2" Type="http://schemas.openxmlformats.org/officeDocument/2006/relationships/image" Target="../media/image7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7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0.png"/><Relationship Id="rId5" Type="http://schemas.openxmlformats.org/officeDocument/2006/relationships/image" Target="../media/image630.png"/><Relationship Id="rId4" Type="http://schemas.openxmlformats.org/officeDocument/2006/relationships/image" Target="../media/image59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0.png"/><Relationship Id="rId2" Type="http://schemas.openxmlformats.org/officeDocument/2006/relationships/image" Target="../media/image8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0.png"/><Relationship Id="rId5" Type="http://schemas.openxmlformats.org/officeDocument/2006/relationships/image" Target="../media/image880.png"/><Relationship Id="rId4" Type="http://schemas.openxmlformats.org/officeDocument/2006/relationships/image" Target="../media/image870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0.png"/><Relationship Id="rId3" Type="http://schemas.openxmlformats.org/officeDocument/2006/relationships/image" Target="../media/image770.png"/><Relationship Id="rId7" Type="http://schemas.openxmlformats.org/officeDocument/2006/relationships/image" Target="../media/image970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1.png"/><Relationship Id="rId11" Type="http://schemas.openxmlformats.org/officeDocument/2006/relationships/image" Target="../media/image840.png"/><Relationship Id="rId5" Type="http://schemas.openxmlformats.org/officeDocument/2006/relationships/image" Target="../media/image800.png"/><Relationship Id="rId10" Type="http://schemas.openxmlformats.org/officeDocument/2006/relationships/image" Target="../media/image830.png"/><Relationship Id="rId4" Type="http://schemas.openxmlformats.org/officeDocument/2006/relationships/image" Target="../media/image790.png"/><Relationship Id="rId9" Type="http://schemas.openxmlformats.org/officeDocument/2006/relationships/image" Target="../media/image8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410.png"/><Relationship Id="rId7" Type="http://schemas.openxmlformats.org/officeDocument/2006/relationships/image" Target="../media/image81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0.png"/><Relationship Id="rId5" Type="http://schemas.openxmlformats.org/officeDocument/2006/relationships/image" Target="../media/image610.png"/><Relationship Id="rId10" Type="http://schemas.openxmlformats.org/officeDocument/2006/relationships/image" Target="../media/image111.png"/><Relationship Id="rId4" Type="http://schemas.openxmlformats.org/officeDocument/2006/relationships/image" Target="../media/image511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1.png"/><Relationship Id="rId5" Type="http://schemas.openxmlformats.org/officeDocument/2006/relationships/image" Target="../media/image150.png"/><Relationship Id="rId10" Type="http://schemas.openxmlformats.org/officeDocument/2006/relationships/image" Target="../media/image20.png"/><Relationship Id="rId4" Type="http://schemas.openxmlformats.org/officeDocument/2006/relationships/image" Target="../media/image140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3</a:t>
            </a:r>
            <a:r>
              <a:rPr lang="ja-JP" altLang="ja-JP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因数分解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　　　　　　　　　　　　　　　　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    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p.17)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</p:spPr>
            <p:txBody>
              <a:bodyPr/>
              <a:lstStyle/>
              <a:p>
                <a:pPr algn="l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ja-JP" sz="280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28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28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を展開した式から，次の等式が成り立つことがわかる。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28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altLang="ja-JP" sz="28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28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28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このように，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ja-JP" altLang="ja-JP" sz="2800" dirty="0" err="1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つの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多項式を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次以上の多項式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</a:pP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の積の形に表すことを，もとの式を </a:t>
                </a:r>
                <a:r>
                  <a:rPr lang="ja-JP" altLang="ja-JP" sz="2800" b="1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因数分解 </a:t>
                </a:r>
                <a:endParaRPr lang="en-US" altLang="ja-JP" sz="28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</a:pP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するといい，積を作っている各式をもとの式の 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</a:pPr>
                <a:r>
                  <a:rPr lang="ja-JP" altLang="ja-JP" sz="2800" b="1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因数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という。ここでは，因数分解について学ぼう。</a:t>
                </a: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  <a:blipFill rotWithShape="0">
                <a:blip r:embed="rId2"/>
                <a:stretch>
                  <a:fillRect l="-1129" t="-13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5960398" y="2686565"/>
            <a:ext cx="1590914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695325" y="3817759"/>
            <a:ext cx="888776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358" y="1823257"/>
            <a:ext cx="3563155" cy="2364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B20BDBA-C155-4613-AFF8-01313176C55D}"/>
              </a:ext>
            </a:extLst>
          </p:cNvPr>
          <p:cNvSpPr/>
          <p:nvPr/>
        </p:nvSpPr>
        <p:spPr>
          <a:xfrm>
            <a:off x="695325" y="1955631"/>
            <a:ext cx="1021180" cy="4270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因数分解　　　　　　　　　　　　　　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2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次式の因数分解　　　　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p.18)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</p:spPr>
            <p:txBody>
              <a:bodyPr/>
              <a:lstStyle/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Suken Roman" panose="00000400000000000000" pitchFamily="2" charset="2"/>
                    <a:ea typeface="ＭＳ 明朝" panose="02020609040205080304" pitchFamily="17" charset="-128"/>
                  </a:rPr>
                  <a:t>　</a:t>
                </a:r>
                <a:r>
                  <a:rPr lang="ja-JP" altLang="en-US" sz="2800" b="0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次に，因数分解の公式３を利用して因数分解をしてみよう。</a:t>
                </a:r>
                <a:endParaRPr lang="en-US" altLang="ja-JP" sz="2800" b="0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ct val="2000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例１６ 　　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(1)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+6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+8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　　　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　　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+(2+4)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・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　 　</a:t>
                </a:r>
                <a14:m>
                  <m:oMath xmlns:m="http://schemas.openxmlformats.org/officeDocument/2006/math"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+2)(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+4</m:t>
                    </m:r>
                  </m:oMath>
                </a14:m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)</a:t>
                </a: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　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(2)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𝑥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+2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𝑥𝑦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−8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𝑦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sz="2800" b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b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　　 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𝑥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d>
                      <m:dPr>
                        <m:begChr m:val="｛"/>
                        <m:endChr m:val="｝"/>
                        <m:ctrlPr>
                          <a:rPr lang="ja-JP" altLang="en-US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d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−2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𝑦</m:t>
                            </m:r>
                          </m:e>
                        </m:d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+4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𝑦</m:t>
                        </m:r>
                      </m:e>
                    </m:d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𝑥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+(−2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𝑦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)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・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4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𝑦</m:t>
                    </m:r>
                  </m:oMath>
                </a14:m>
                <a:endParaRPr lang="en-US" altLang="ja-JP" sz="2800" b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　　 </a:t>
                </a:r>
                <a14:m>
                  <m:oMath xmlns:m="http://schemas.openxmlformats.org/officeDocument/2006/math"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)(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　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  <a:blipFill>
                <a:blip r:embed="rId2"/>
                <a:stretch>
                  <a:fillRect l="-1129" t="-16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E6A8C18-17EB-4BD8-B50E-8FA7F8961C97}"/>
              </a:ext>
            </a:extLst>
          </p:cNvPr>
          <p:cNvSpPr/>
          <p:nvPr/>
        </p:nvSpPr>
        <p:spPr>
          <a:xfrm>
            <a:off x="2863510" y="3176314"/>
            <a:ext cx="2318090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4F0E356-AAE3-4963-8D67-48FE066055F8}"/>
              </a:ext>
            </a:extLst>
          </p:cNvPr>
          <p:cNvSpPr/>
          <p:nvPr/>
        </p:nvSpPr>
        <p:spPr>
          <a:xfrm>
            <a:off x="2863510" y="4950156"/>
            <a:ext cx="2783311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3554E70-0298-4752-9F19-53172E83D560}"/>
              </a:ext>
            </a:extLst>
          </p:cNvPr>
          <p:cNvSpPr txBox="1"/>
          <p:nvPr/>
        </p:nvSpPr>
        <p:spPr>
          <a:xfrm>
            <a:off x="7388037" y="5265136"/>
            <a:ext cx="543739" cy="523220"/>
          </a:xfrm>
          <a:prstGeom prst="rect">
            <a:avLst/>
          </a:prstGeom>
          <a:noFill/>
          <a:ln w="34925" cap="sq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終</a:t>
            </a:r>
          </a:p>
        </p:txBody>
      </p:sp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38C71543-D1AC-41DD-B173-7D19B6C93277}"/>
              </a:ext>
            </a:extLst>
          </p:cNvPr>
          <p:cNvSpPr/>
          <p:nvPr/>
        </p:nvSpPr>
        <p:spPr>
          <a:xfrm>
            <a:off x="7825358" y="2310169"/>
            <a:ext cx="3293646" cy="2755806"/>
          </a:xfrm>
          <a:custGeom>
            <a:avLst/>
            <a:gdLst>
              <a:gd name="connsiteX0" fmla="*/ 0 w 2815394"/>
              <a:gd name="connsiteY0" fmla="*/ 458980 h 2753824"/>
              <a:gd name="connsiteX1" fmla="*/ 458980 w 2815394"/>
              <a:gd name="connsiteY1" fmla="*/ 0 h 2753824"/>
              <a:gd name="connsiteX2" fmla="*/ 469232 w 2815394"/>
              <a:gd name="connsiteY2" fmla="*/ 0 h 2753824"/>
              <a:gd name="connsiteX3" fmla="*/ 469232 w 2815394"/>
              <a:gd name="connsiteY3" fmla="*/ 0 h 2753824"/>
              <a:gd name="connsiteX4" fmla="*/ 1173081 w 2815394"/>
              <a:gd name="connsiteY4" fmla="*/ 0 h 2753824"/>
              <a:gd name="connsiteX5" fmla="*/ 2356414 w 2815394"/>
              <a:gd name="connsiteY5" fmla="*/ 0 h 2753824"/>
              <a:gd name="connsiteX6" fmla="*/ 2815394 w 2815394"/>
              <a:gd name="connsiteY6" fmla="*/ 458980 h 2753824"/>
              <a:gd name="connsiteX7" fmla="*/ 2815394 w 2815394"/>
              <a:gd name="connsiteY7" fmla="*/ 458971 h 2753824"/>
              <a:gd name="connsiteX8" fmla="*/ 2815394 w 2815394"/>
              <a:gd name="connsiteY8" fmla="*/ 458971 h 2753824"/>
              <a:gd name="connsiteX9" fmla="*/ 2815394 w 2815394"/>
              <a:gd name="connsiteY9" fmla="*/ 1147427 h 2753824"/>
              <a:gd name="connsiteX10" fmla="*/ 2815394 w 2815394"/>
              <a:gd name="connsiteY10" fmla="*/ 2294844 h 2753824"/>
              <a:gd name="connsiteX11" fmla="*/ 2356414 w 2815394"/>
              <a:gd name="connsiteY11" fmla="*/ 2753824 h 2753824"/>
              <a:gd name="connsiteX12" fmla="*/ 1173081 w 2815394"/>
              <a:gd name="connsiteY12" fmla="*/ 2753824 h 2753824"/>
              <a:gd name="connsiteX13" fmla="*/ 469232 w 2815394"/>
              <a:gd name="connsiteY13" fmla="*/ 2753824 h 2753824"/>
              <a:gd name="connsiteX14" fmla="*/ 469232 w 2815394"/>
              <a:gd name="connsiteY14" fmla="*/ 2753824 h 2753824"/>
              <a:gd name="connsiteX15" fmla="*/ 458980 w 2815394"/>
              <a:gd name="connsiteY15" fmla="*/ 2753824 h 2753824"/>
              <a:gd name="connsiteX16" fmla="*/ 0 w 2815394"/>
              <a:gd name="connsiteY16" fmla="*/ 2294844 h 2753824"/>
              <a:gd name="connsiteX17" fmla="*/ 0 w 2815394"/>
              <a:gd name="connsiteY17" fmla="*/ 1147427 h 2753824"/>
              <a:gd name="connsiteX18" fmla="*/ -830851 w 2815394"/>
              <a:gd name="connsiteY18" fmla="*/ 723815 h 2753824"/>
              <a:gd name="connsiteX19" fmla="*/ 0 w 2815394"/>
              <a:gd name="connsiteY19" fmla="*/ 458971 h 2753824"/>
              <a:gd name="connsiteX20" fmla="*/ 0 w 2815394"/>
              <a:gd name="connsiteY20" fmla="*/ 458980 h 2753824"/>
              <a:gd name="connsiteX0" fmla="*/ 830851 w 3646245"/>
              <a:gd name="connsiteY0" fmla="*/ 458980 h 2753824"/>
              <a:gd name="connsiteX1" fmla="*/ 1289831 w 3646245"/>
              <a:gd name="connsiteY1" fmla="*/ 0 h 2753824"/>
              <a:gd name="connsiteX2" fmla="*/ 1300083 w 3646245"/>
              <a:gd name="connsiteY2" fmla="*/ 0 h 2753824"/>
              <a:gd name="connsiteX3" fmla="*/ 1300083 w 3646245"/>
              <a:gd name="connsiteY3" fmla="*/ 0 h 2753824"/>
              <a:gd name="connsiteX4" fmla="*/ 2003932 w 3646245"/>
              <a:gd name="connsiteY4" fmla="*/ 0 h 2753824"/>
              <a:gd name="connsiteX5" fmla="*/ 3187265 w 3646245"/>
              <a:gd name="connsiteY5" fmla="*/ 0 h 2753824"/>
              <a:gd name="connsiteX6" fmla="*/ 3646245 w 3646245"/>
              <a:gd name="connsiteY6" fmla="*/ 458980 h 2753824"/>
              <a:gd name="connsiteX7" fmla="*/ 3646245 w 3646245"/>
              <a:gd name="connsiteY7" fmla="*/ 458971 h 2753824"/>
              <a:gd name="connsiteX8" fmla="*/ 3646245 w 3646245"/>
              <a:gd name="connsiteY8" fmla="*/ 458971 h 2753824"/>
              <a:gd name="connsiteX9" fmla="*/ 3646245 w 3646245"/>
              <a:gd name="connsiteY9" fmla="*/ 1147427 h 2753824"/>
              <a:gd name="connsiteX10" fmla="*/ 3646245 w 3646245"/>
              <a:gd name="connsiteY10" fmla="*/ 2294844 h 2753824"/>
              <a:gd name="connsiteX11" fmla="*/ 3187265 w 3646245"/>
              <a:gd name="connsiteY11" fmla="*/ 2753824 h 2753824"/>
              <a:gd name="connsiteX12" fmla="*/ 2003932 w 3646245"/>
              <a:gd name="connsiteY12" fmla="*/ 2753824 h 2753824"/>
              <a:gd name="connsiteX13" fmla="*/ 1300083 w 3646245"/>
              <a:gd name="connsiteY13" fmla="*/ 2753824 h 2753824"/>
              <a:gd name="connsiteX14" fmla="*/ 1300083 w 3646245"/>
              <a:gd name="connsiteY14" fmla="*/ 2753824 h 2753824"/>
              <a:gd name="connsiteX15" fmla="*/ 1289831 w 3646245"/>
              <a:gd name="connsiteY15" fmla="*/ 2753824 h 2753824"/>
              <a:gd name="connsiteX16" fmla="*/ 830851 w 3646245"/>
              <a:gd name="connsiteY16" fmla="*/ 2294844 h 2753824"/>
              <a:gd name="connsiteX17" fmla="*/ 830851 w 3646245"/>
              <a:gd name="connsiteY17" fmla="*/ 826585 h 2753824"/>
              <a:gd name="connsiteX18" fmla="*/ 0 w 3646245"/>
              <a:gd name="connsiteY18" fmla="*/ 723815 h 2753824"/>
              <a:gd name="connsiteX19" fmla="*/ 830851 w 3646245"/>
              <a:gd name="connsiteY19" fmla="*/ 458971 h 2753824"/>
              <a:gd name="connsiteX20" fmla="*/ 830851 w 3646245"/>
              <a:gd name="connsiteY20" fmla="*/ 458980 h 2753824"/>
              <a:gd name="connsiteX0" fmla="*/ 493967 w 3309361"/>
              <a:gd name="connsiteY0" fmla="*/ 458980 h 2753824"/>
              <a:gd name="connsiteX1" fmla="*/ 952947 w 3309361"/>
              <a:gd name="connsiteY1" fmla="*/ 0 h 2753824"/>
              <a:gd name="connsiteX2" fmla="*/ 963199 w 3309361"/>
              <a:gd name="connsiteY2" fmla="*/ 0 h 2753824"/>
              <a:gd name="connsiteX3" fmla="*/ 963199 w 3309361"/>
              <a:gd name="connsiteY3" fmla="*/ 0 h 2753824"/>
              <a:gd name="connsiteX4" fmla="*/ 1667048 w 3309361"/>
              <a:gd name="connsiteY4" fmla="*/ 0 h 2753824"/>
              <a:gd name="connsiteX5" fmla="*/ 2850381 w 3309361"/>
              <a:gd name="connsiteY5" fmla="*/ 0 h 2753824"/>
              <a:gd name="connsiteX6" fmla="*/ 3309361 w 3309361"/>
              <a:gd name="connsiteY6" fmla="*/ 458980 h 2753824"/>
              <a:gd name="connsiteX7" fmla="*/ 3309361 w 3309361"/>
              <a:gd name="connsiteY7" fmla="*/ 458971 h 2753824"/>
              <a:gd name="connsiteX8" fmla="*/ 3309361 w 3309361"/>
              <a:gd name="connsiteY8" fmla="*/ 458971 h 2753824"/>
              <a:gd name="connsiteX9" fmla="*/ 3309361 w 3309361"/>
              <a:gd name="connsiteY9" fmla="*/ 1147427 h 2753824"/>
              <a:gd name="connsiteX10" fmla="*/ 3309361 w 3309361"/>
              <a:gd name="connsiteY10" fmla="*/ 2294844 h 2753824"/>
              <a:gd name="connsiteX11" fmla="*/ 2850381 w 3309361"/>
              <a:gd name="connsiteY11" fmla="*/ 2753824 h 2753824"/>
              <a:gd name="connsiteX12" fmla="*/ 1667048 w 3309361"/>
              <a:gd name="connsiteY12" fmla="*/ 2753824 h 2753824"/>
              <a:gd name="connsiteX13" fmla="*/ 963199 w 3309361"/>
              <a:gd name="connsiteY13" fmla="*/ 2753824 h 2753824"/>
              <a:gd name="connsiteX14" fmla="*/ 963199 w 3309361"/>
              <a:gd name="connsiteY14" fmla="*/ 2753824 h 2753824"/>
              <a:gd name="connsiteX15" fmla="*/ 952947 w 3309361"/>
              <a:gd name="connsiteY15" fmla="*/ 2753824 h 2753824"/>
              <a:gd name="connsiteX16" fmla="*/ 493967 w 3309361"/>
              <a:gd name="connsiteY16" fmla="*/ 2294844 h 2753824"/>
              <a:gd name="connsiteX17" fmla="*/ 493967 w 3309361"/>
              <a:gd name="connsiteY17" fmla="*/ 826585 h 2753824"/>
              <a:gd name="connsiteX18" fmla="*/ 0 w 3309361"/>
              <a:gd name="connsiteY18" fmla="*/ 627562 h 2753824"/>
              <a:gd name="connsiteX19" fmla="*/ 493967 w 3309361"/>
              <a:gd name="connsiteY19" fmla="*/ 458971 h 2753824"/>
              <a:gd name="connsiteX20" fmla="*/ 493967 w 3309361"/>
              <a:gd name="connsiteY20" fmla="*/ 458980 h 2753824"/>
              <a:gd name="connsiteX0" fmla="*/ 493967 w 3309361"/>
              <a:gd name="connsiteY0" fmla="*/ 282517 h 2753824"/>
              <a:gd name="connsiteX1" fmla="*/ 952947 w 3309361"/>
              <a:gd name="connsiteY1" fmla="*/ 0 h 2753824"/>
              <a:gd name="connsiteX2" fmla="*/ 963199 w 3309361"/>
              <a:gd name="connsiteY2" fmla="*/ 0 h 2753824"/>
              <a:gd name="connsiteX3" fmla="*/ 963199 w 3309361"/>
              <a:gd name="connsiteY3" fmla="*/ 0 h 2753824"/>
              <a:gd name="connsiteX4" fmla="*/ 1667048 w 3309361"/>
              <a:gd name="connsiteY4" fmla="*/ 0 h 2753824"/>
              <a:gd name="connsiteX5" fmla="*/ 2850381 w 3309361"/>
              <a:gd name="connsiteY5" fmla="*/ 0 h 2753824"/>
              <a:gd name="connsiteX6" fmla="*/ 3309361 w 3309361"/>
              <a:gd name="connsiteY6" fmla="*/ 458980 h 2753824"/>
              <a:gd name="connsiteX7" fmla="*/ 3309361 w 3309361"/>
              <a:gd name="connsiteY7" fmla="*/ 458971 h 2753824"/>
              <a:gd name="connsiteX8" fmla="*/ 3309361 w 3309361"/>
              <a:gd name="connsiteY8" fmla="*/ 458971 h 2753824"/>
              <a:gd name="connsiteX9" fmla="*/ 3309361 w 3309361"/>
              <a:gd name="connsiteY9" fmla="*/ 1147427 h 2753824"/>
              <a:gd name="connsiteX10" fmla="*/ 3309361 w 3309361"/>
              <a:gd name="connsiteY10" fmla="*/ 2294844 h 2753824"/>
              <a:gd name="connsiteX11" fmla="*/ 2850381 w 3309361"/>
              <a:gd name="connsiteY11" fmla="*/ 2753824 h 2753824"/>
              <a:gd name="connsiteX12" fmla="*/ 1667048 w 3309361"/>
              <a:gd name="connsiteY12" fmla="*/ 2753824 h 2753824"/>
              <a:gd name="connsiteX13" fmla="*/ 963199 w 3309361"/>
              <a:gd name="connsiteY13" fmla="*/ 2753824 h 2753824"/>
              <a:gd name="connsiteX14" fmla="*/ 963199 w 3309361"/>
              <a:gd name="connsiteY14" fmla="*/ 2753824 h 2753824"/>
              <a:gd name="connsiteX15" fmla="*/ 952947 w 3309361"/>
              <a:gd name="connsiteY15" fmla="*/ 2753824 h 2753824"/>
              <a:gd name="connsiteX16" fmla="*/ 493967 w 3309361"/>
              <a:gd name="connsiteY16" fmla="*/ 2294844 h 2753824"/>
              <a:gd name="connsiteX17" fmla="*/ 493967 w 3309361"/>
              <a:gd name="connsiteY17" fmla="*/ 826585 h 2753824"/>
              <a:gd name="connsiteX18" fmla="*/ 0 w 3309361"/>
              <a:gd name="connsiteY18" fmla="*/ 627562 h 2753824"/>
              <a:gd name="connsiteX19" fmla="*/ 493967 w 3309361"/>
              <a:gd name="connsiteY19" fmla="*/ 458971 h 2753824"/>
              <a:gd name="connsiteX20" fmla="*/ 493967 w 3309361"/>
              <a:gd name="connsiteY20" fmla="*/ 282517 h 2753824"/>
              <a:gd name="connsiteX0" fmla="*/ 493967 w 3309361"/>
              <a:gd name="connsiteY0" fmla="*/ 220004 h 2755479"/>
              <a:gd name="connsiteX1" fmla="*/ 952947 w 3309361"/>
              <a:gd name="connsiteY1" fmla="*/ 1655 h 2755479"/>
              <a:gd name="connsiteX2" fmla="*/ 963199 w 3309361"/>
              <a:gd name="connsiteY2" fmla="*/ 1655 h 2755479"/>
              <a:gd name="connsiteX3" fmla="*/ 963199 w 3309361"/>
              <a:gd name="connsiteY3" fmla="*/ 1655 h 2755479"/>
              <a:gd name="connsiteX4" fmla="*/ 1667048 w 3309361"/>
              <a:gd name="connsiteY4" fmla="*/ 1655 h 2755479"/>
              <a:gd name="connsiteX5" fmla="*/ 2850381 w 3309361"/>
              <a:gd name="connsiteY5" fmla="*/ 1655 h 2755479"/>
              <a:gd name="connsiteX6" fmla="*/ 3309361 w 3309361"/>
              <a:gd name="connsiteY6" fmla="*/ 460635 h 2755479"/>
              <a:gd name="connsiteX7" fmla="*/ 3309361 w 3309361"/>
              <a:gd name="connsiteY7" fmla="*/ 460626 h 2755479"/>
              <a:gd name="connsiteX8" fmla="*/ 3309361 w 3309361"/>
              <a:gd name="connsiteY8" fmla="*/ 460626 h 2755479"/>
              <a:gd name="connsiteX9" fmla="*/ 3309361 w 3309361"/>
              <a:gd name="connsiteY9" fmla="*/ 1149082 h 2755479"/>
              <a:gd name="connsiteX10" fmla="*/ 3309361 w 3309361"/>
              <a:gd name="connsiteY10" fmla="*/ 2296499 h 2755479"/>
              <a:gd name="connsiteX11" fmla="*/ 2850381 w 3309361"/>
              <a:gd name="connsiteY11" fmla="*/ 2755479 h 2755479"/>
              <a:gd name="connsiteX12" fmla="*/ 1667048 w 3309361"/>
              <a:gd name="connsiteY12" fmla="*/ 2755479 h 2755479"/>
              <a:gd name="connsiteX13" fmla="*/ 963199 w 3309361"/>
              <a:gd name="connsiteY13" fmla="*/ 2755479 h 2755479"/>
              <a:gd name="connsiteX14" fmla="*/ 963199 w 3309361"/>
              <a:gd name="connsiteY14" fmla="*/ 2755479 h 2755479"/>
              <a:gd name="connsiteX15" fmla="*/ 952947 w 3309361"/>
              <a:gd name="connsiteY15" fmla="*/ 2755479 h 2755479"/>
              <a:gd name="connsiteX16" fmla="*/ 493967 w 3309361"/>
              <a:gd name="connsiteY16" fmla="*/ 2296499 h 2755479"/>
              <a:gd name="connsiteX17" fmla="*/ 493967 w 3309361"/>
              <a:gd name="connsiteY17" fmla="*/ 828240 h 2755479"/>
              <a:gd name="connsiteX18" fmla="*/ 0 w 3309361"/>
              <a:gd name="connsiteY18" fmla="*/ 629217 h 2755479"/>
              <a:gd name="connsiteX19" fmla="*/ 493967 w 3309361"/>
              <a:gd name="connsiteY19" fmla="*/ 460626 h 2755479"/>
              <a:gd name="connsiteX20" fmla="*/ 493967 w 3309361"/>
              <a:gd name="connsiteY20" fmla="*/ 220004 h 2755479"/>
              <a:gd name="connsiteX0" fmla="*/ 493967 w 3309361"/>
              <a:gd name="connsiteY0" fmla="*/ 220004 h 2755806"/>
              <a:gd name="connsiteX1" fmla="*/ 952947 w 3309361"/>
              <a:gd name="connsiteY1" fmla="*/ 1655 h 2755806"/>
              <a:gd name="connsiteX2" fmla="*/ 963199 w 3309361"/>
              <a:gd name="connsiteY2" fmla="*/ 1655 h 2755806"/>
              <a:gd name="connsiteX3" fmla="*/ 963199 w 3309361"/>
              <a:gd name="connsiteY3" fmla="*/ 1655 h 2755806"/>
              <a:gd name="connsiteX4" fmla="*/ 1667048 w 3309361"/>
              <a:gd name="connsiteY4" fmla="*/ 1655 h 2755806"/>
              <a:gd name="connsiteX5" fmla="*/ 2850381 w 3309361"/>
              <a:gd name="connsiteY5" fmla="*/ 1655 h 2755806"/>
              <a:gd name="connsiteX6" fmla="*/ 3309361 w 3309361"/>
              <a:gd name="connsiteY6" fmla="*/ 460635 h 2755806"/>
              <a:gd name="connsiteX7" fmla="*/ 3309361 w 3309361"/>
              <a:gd name="connsiteY7" fmla="*/ 460626 h 2755806"/>
              <a:gd name="connsiteX8" fmla="*/ 3309361 w 3309361"/>
              <a:gd name="connsiteY8" fmla="*/ 460626 h 2755806"/>
              <a:gd name="connsiteX9" fmla="*/ 3309361 w 3309361"/>
              <a:gd name="connsiteY9" fmla="*/ 1149082 h 2755806"/>
              <a:gd name="connsiteX10" fmla="*/ 3309361 w 3309361"/>
              <a:gd name="connsiteY10" fmla="*/ 2296499 h 2755806"/>
              <a:gd name="connsiteX11" fmla="*/ 2850381 w 3309361"/>
              <a:gd name="connsiteY11" fmla="*/ 2755479 h 2755806"/>
              <a:gd name="connsiteX12" fmla="*/ 1667048 w 3309361"/>
              <a:gd name="connsiteY12" fmla="*/ 2755479 h 2755806"/>
              <a:gd name="connsiteX13" fmla="*/ 963199 w 3309361"/>
              <a:gd name="connsiteY13" fmla="*/ 2755479 h 2755806"/>
              <a:gd name="connsiteX14" fmla="*/ 963199 w 3309361"/>
              <a:gd name="connsiteY14" fmla="*/ 2755479 h 2755806"/>
              <a:gd name="connsiteX15" fmla="*/ 952947 w 3309361"/>
              <a:gd name="connsiteY15" fmla="*/ 2755479 h 2755806"/>
              <a:gd name="connsiteX16" fmla="*/ 493967 w 3309361"/>
              <a:gd name="connsiteY16" fmla="*/ 2521088 h 2755806"/>
              <a:gd name="connsiteX17" fmla="*/ 493967 w 3309361"/>
              <a:gd name="connsiteY17" fmla="*/ 828240 h 2755806"/>
              <a:gd name="connsiteX18" fmla="*/ 0 w 3309361"/>
              <a:gd name="connsiteY18" fmla="*/ 629217 h 2755806"/>
              <a:gd name="connsiteX19" fmla="*/ 493967 w 3309361"/>
              <a:gd name="connsiteY19" fmla="*/ 460626 h 2755806"/>
              <a:gd name="connsiteX20" fmla="*/ 493967 w 3309361"/>
              <a:gd name="connsiteY20" fmla="*/ 220004 h 2755806"/>
              <a:gd name="connsiteX0" fmla="*/ 493967 w 3309688"/>
              <a:gd name="connsiteY0" fmla="*/ 220004 h 2755806"/>
              <a:gd name="connsiteX1" fmla="*/ 952947 w 3309688"/>
              <a:gd name="connsiteY1" fmla="*/ 1655 h 2755806"/>
              <a:gd name="connsiteX2" fmla="*/ 963199 w 3309688"/>
              <a:gd name="connsiteY2" fmla="*/ 1655 h 2755806"/>
              <a:gd name="connsiteX3" fmla="*/ 963199 w 3309688"/>
              <a:gd name="connsiteY3" fmla="*/ 1655 h 2755806"/>
              <a:gd name="connsiteX4" fmla="*/ 1667048 w 3309688"/>
              <a:gd name="connsiteY4" fmla="*/ 1655 h 2755806"/>
              <a:gd name="connsiteX5" fmla="*/ 2850381 w 3309688"/>
              <a:gd name="connsiteY5" fmla="*/ 1655 h 2755806"/>
              <a:gd name="connsiteX6" fmla="*/ 3309361 w 3309688"/>
              <a:gd name="connsiteY6" fmla="*/ 460635 h 2755806"/>
              <a:gd name="connsiteX7" fmla="*/ 3309361 w 3309688"/>
              <a:gd name="connsiteY7" fmla="*/ 460626 h 2755806"/>
              <a:gd name="connsiteX8" fmla="*/ 3309361 w 3309688"/>
              <a:gd name="connsiteY8" fmla="*/ 460626 h 2755806"/>
              <a:gd name="connsiteX9" fmla="*/ 3309361 w 3309688"/>
              <a:gd name="connsiteY9" fmla="*/ 1149082 h 2755806"/>
              <a:gd name="connsiteX10" fmla="*/ 3309361 w 3309688"/>
              <a:gd name="connsiteY10" fmla="*/ 2296499 h 2755806"/>
              <a:gd name="connsiteX11" fmla="*/ 3074970 w 3309688"/>
              <a:gd name="connsiteY11" fmla="*/ 2755479 h 2755806"/>
              <a:gd name="connsiteX12" fmla="*/ 1667048 w 3309688"/>
              <a:gd name="connsiteY12" fmla="*/ 2755479 h 2755806"/>
              <a:gd name="connsiteX13" fmla="*/ 963199 w 3309688"/>
              <a:gd name="connsiteY13" fmla="*/ 2755479 h 2755806"/>
              <a:gd name="connsiteX14" fmla="*/ 963199 w 3309688"/>
              <a:gd name="connsiteY14" fmla="*/ 2755479 h 2755806"/>
              <a:gd name="connsiteX15" fmla="*/ 952947 w 3309688"/>
              <a:gd name="connsiteY15" fmla="*/ 2755479 h 2755806"/>
              <a:gd name="connsiteX16" fmla="*/ 493967 w 3309688"/>
              <a:gd name="connsiteY16" fmla="*/ 2521088 h 2755806"/>
              <a:gd name="connsiteX17" fmla="*/ 493967 w 3309688"/>
              <a:gd name="connsiteY17" fmla="*/ 828240 h 2755806"/>
              <a:gd name="connsiteX18" fmla="*/ 0 w 3309688"/>
              <a:gd name="connsiteY18" fmla="*/ 629217 h 2755806"/>
              <a:gd name="connsiteX19" fmla="*/ 493967 w 3309688"/>
              <a:gd name="connsiteY19" fmla="*/ 460626 h 2755806"/>
              <a:gd name="connsiteX20" fmla="*/ 493967 w 3309688"/>
              <a:gd name="connsiteY20" fmla="*/ 220004 h 2755806"/>
              <a:gd name="connsiteX0" fmla="*/ 493967 w 3309688"/>
              <a:gd name="connsiteY0" fmla="*/ 220004 h 2755806"/>
              <a:gd name="connsiteX1" fmla="*/ 952947 w 3309688"/>
              <a:gd name="connsiteY1" fmla="*/ 1655 h 2755806"/>
              <a:gd name="connsiteX2" fmla="*/ 963199 w 3309688"/>
              <a:gd name="connsiteY2" fmla="*/ 1655 h 2755806"/>
              <a:gd name="connsiteX3" fmla="*/ 963199 w 3309688"/>
              <a:gd name="connsiteY3" fmla="*/ 1655 h 2755806"/>
              <a:gd name="connsiteX4" fmla="*/ 1667048 w 3309688"/>
              <a:gd name="connsiteY4" fmla="*/ 1655 h 2755806"/>
              <a:gd name="connsiteX5" fmla="*/ 3074970 w 3309688"/>
              <a:gd name="connsiteY5" fmla="*/ 1655 h 2755806"/>
              <a:gd name="connsiteX6" fmla="*/ 3309361 w 3309688"/>
              <a:gd name="connsiteY6" fmla="*/ 460635 h 2755806"/>
              <a:gd name="connsiteX7" fmla="*/ 3309361 w 3309688"/>
              <a:gd name="connsiteY7" fmla="*/ 460626 h 2755806"/>
              <a:gd name="connsiteX8" fmla="*/ 3309361 w 3309688"/>
              <a:gd name="connsiteY8" fmla="*/ 460626 h 2755806"/>
              <a:gd name="connsiteX9" fmla="*/ 3309361 w 3309688"/>
              <a:gd name="connsiteY9" fmla="*/ 1149082 h 2755806"/>
              <a:gd name="connsiteX10" fmla="*/ 3309361 w 3309688"/>
              <a:gd name="connsiteY10" fmla="*/ 2296499 h 2755806"/>
              <a:gd name="connsiteX11" fmla="*/ 3074970 w 3309688"/>
              <a:gd name="connsiteY11" fmla="*/ 2755479 h 2755806"/>
              <a:gd name="connsiteX12" fmla="*/ 1667048 w 3309688"/>
              <a:gd name="connsiteY12" fmla="*/ 2755479 h 2755806"/>
              <a:gd name="connsiteX13" fmla="*/ 963199 w 3309688"/>
              <a:gd name="connsiteY13" fmla="*/ 2755479 h 2755806"/>
              <a:gd name="connsiteX14" fmla="*/ 963199 w 3309688"/>
              <a:gd name="connsiteY14" fmla="*/ 2755479 h 2755806"/>
              <a:gd name="connsiteX15" fmla="*/ 952947 w 3309688"/>
              <a:gd name="connsiteY15" fmla="*/ 2755479 h 2755806"/>
              <a:gd name="connsiteX16" fmla="*/ 493967 w 3309688"/>
              <a:gd name="connsiteY16" fmla="*/ 2521088 h 2755806"/>
              <a:gd name="connsiteX17" fmla="*/ 493967 w 3309688"/>
              <a:gd name="connsiteY17" fmla="*/ 828240 h 2755806"/>
              <a:gd name="connsiteX18" fmla="*/ 0 w 3309688"/>
              <a:gd name="connsiteY18" fmla="*/ 629217 h 2755806"/>
              <a:gd name="connsiteX19" fmla="*/ 493967 w 3309688"/>
              <a:gd name="connsiteY19" fmla="*/ 460626 h 2755806"/>
              <a:gd name="connsiteX20" fmla="*/ 493967 w 3309688"/>
              <a:gd name="connsiteY20" fmla="*/ 220004 h 2755806"/>
              <a:gd name="connsiteX0" fmla="*/ 493967 w 3309688"/>
              <a:gd name="connsiteY0" fmla="*/ 220004 h 2755806"/>
              <a:gd name="connsiteX1" fmla="*/ 952947 w 3309688"/>
              <a:gd name="connsiteY1" fmla="*/ 1655 h 2755806"/>
              <a:gd name="connsiteX2" fmla="*/ 963199 w 3309688"/>
              <a:gd name="connsiteY2" fmla="*/ 1655 h 2755806"/>
              <a:gd name="connsiteX3" fmla="*/ 963199 w 3309688"/>
              <a:gd name="connsiteY3" fmla="*/ 1655 h 2755806"/>
              <a:gd name="connsiteX4" fmla="*/ 1667048 w 3309688"/>
              <a:gd name="connsiteY4" fmla="*/ 1655 h 2755806"/>
              <a:gd name="connsiteX5" fmla="*/ 3074970 w 3309688"/>
              <a:gd name="connsiteY5" fmla="*/ 1655 h 2755806"/>
              <a:gd name="connsiteX6" fmla="*/ 3309361 w 3309688"/>
              <a:gd name="connsiteY6" fmla="*/ 460635 h 2755806"/>
              <a:gd name="connsiteX7" fmla="*/ 3309361 w 3309688"/>
              <a:gd name="connsiteY7" fmla="*/ 460626 h 2755806"/>
              <a:gd name="connsiteX8" fmla="*/ 3309361 w 3309688"/>
              <a:gd name="connsiteY8" fmla="*/ 460626 h 2755806"/>
              <a:gd name="connsiteX9" fmla="*/ 3309361 w 3309688"/>
              <a:gd name="connsiteY9" fmla="*/ 1149082 h 2755806"/>
              <a:gd name="connsiteX10" fmla="*/ 3309361 w 3309688"/>
              <a:gd name="connsiteY10" fmla="*/ 2296499 h 2755806"/>
              <a:gd name="connsiteX11" fmla="*/ 3074970 w 3309688"/>
              <a:gd name="connsiteY11" fmla="*/ 2755479 h 2755806"/>
              <a:gd name="connsiteX12" fmla="*/ 1667048 w 3309688"/>
              <a:gd name="connsiteY12" fmla="*/ 2755479 h 2755806"/>
              <a:gd name="connsiteX13" fmla="*/ 963199 w 3309688"/>
              <a:gd name="connsiteY13" fmla="*/ 2755479 h 2755806"/>
              <a:gd name="connsiteX14" fmla="*/ 963199 w 3309688"/>
              <a:gd name="connsiteY14" fmla="*/ 2755479 h 2755806"/>
              <a:gd name="connsiteX15" fmla="*/ 952947 w 3309688"/>
              <a:gd name="connsiteY15" fmla="*/ 2755479 h 2755806"/>
              <a:gd name="connsiteX16" fmla="*/ 493967 w 3309688"/>
              <a:gd name="connsiteY16" fmla="*/ 2521088 h 2755806"/>
              <a:gd name="connsiteX17" fmla="*/ 493967 w 3309688"/>
              <a:gd name="connsiteY17" fmla="*/ 828240 h 2755806"/>
              <a:gd name="connsiteX18" fmla="*/ 0 w 3309688"/>
              <a:gd name="connsiteY18" fmla="*/ 629217 h 2755806"/>
              <a:gd name="connsiteX19" fmla="*/ 493967 w 3309688"/>
              <a:gd name="connsiteY19" fmla="*/ 300205 h 2755806"/>
              <a:gd name="connsiteX20" fmla="*/ 493967 w 3309688"/>
              <a:gd name="connsiteY20" fmla="*/ 220004 h 2755806"/>
              <a:gd name="connsiteX0" fmla="*/ 493967 w 3309688"/>
              <a:gd name="connsiteY0" fmla="*/ 220004 h 2755806"/>
              <a:gd name="connsiteX1" fmla="*/ 952947 w 3309688"/>
              <a:gd name="connsiteY1" fmla="*/ 1655 h 2755806"/>
              <a:gd name="connsiteX2" fmla="*/ 963199 w 3309688"/>
              <a:gd name="connsiteY2" fmla="*/ 1655 h 2755806"/>
              <a:gd name="connsiteX3" fmla="*/ 963199 w 3309688"/>
              <a:gd name="connsiteY3" fmla="*/ 1655 h 2755806"/>
              <a:gd name="connsiteX4" fmla="*/ 1667048 w 3309688"/>
              <a:gd name="connsiteY4" fmla="*/ 1655 h 2755806"/>
              <a:gd name="connsiteX5" fmla="*/ 3074970 w 3309688"/>
              <a:gd name="connsiteY5" fmla="*/ 1655 h 2755806"/>
              <a:gd name="connsiteX6" fmla="*/ 3309361 w 3309688"/>
              <a:gd name="connsiteY6" fmla="*/ 460635 h 2755806"/>
              <a:gd name="connsiteX7" fmla="*/ 3309361 w 3309688"/>
              <a:gd name="connsiteY7" fmla="*/ 460626 h 2755806"/>
              <a:gd name="connsiteX8" fmla="*/ 3309361 w 3309688"/>
              <a:gd name="connsiteY8" fmla="*/ 460626 h 2755806"/>
              <a:gd name="connsiteX9" fmla="*/ 3309361 w 3309688"/>
              <a:gd name="connsiteY9" fmla="*/ 1149082 h 2755806"/>
              <a:gd name="connsiteX10" fmla="*/ 3309361 w 3309688"/>
              <a:gd name="connsiteY10" fmla="*/ 2296499 h 2755806"/>
              <a:gd name="connsiteX11" fmla="*/ 3074970 w 3309688"/>
              <a:gd name="connsiteY11" fmla="*/ 2755479 h 2755806"/>
              <a:gd name="connsiteX12" fmla="*/ 1667048 w 3309688"/>
              <a:gd name="connsiteY12" fmla="*/ 2755479 h 2755806"/>
              <a:gd name="connsiteX13" fmla="*/ 963199 w 3309688"/>
              <a:gd name="connsiteY13" fmla="*/ 2755479 h 2755806"/>
              <a:gd name="connsiteX14" fmla="*/ 963199 w 3309688"/>
              <a:gd name="connsiteY14" fmla="*/ 2755479 h 2755806"/>
              <a:gd name="connsiteX15" fmla="*/ 952947 w 3309688"/>
              <a:gd name="connsiteY15" fmla="*/ 2755479 h 2755806"/>
              <a:gd name="connsiteX16" fmla="*/ 493967 w 3309688"/>
              <a:gd name="connsiteY16" fmla="*/ 2521088 h 2755806"/>
              <a:gd name="connsiteX17" fmla="*/ 493967 w 3309688"/>
              <a:gd name="connsiteY17" fmla="*/ 619693 h 2755806"/>
              <a:gd name="connsiteX18" fmla="*/ 0 w 3309688"/>
              <a:gd name="connsiteY18" fmla="*/ 629217 h 2755806"/>
              <a:gd name="connsiteX19" fmla="*/ 493967 w 3309688"/>
              <a:gd name="connsiteY19" fmla="*/ 300205 h 2755806"/>
              <a:gd name="connsiteX20" fmla="*/ 493967 w 3309688"/>
              <a:gd name="connsiteY20" fmla="*/ 220004 h 2755806"/>
              <a:gd name="connsiteX0" fmla="*/ 477925 w 3293646"/>
              <a:gd name="connsiteY0" fmla="*/ 220004 h 2755806"/>
              <a:gd name="connsiteX1" fmla="*/ 936905 w 3293646"/>
              <a:gd name="connsiteY1" fmla="*/ 1655 h 2755806"/>
              <a:gd name="connsiteX2" fmla="*/ 947157 w 3293646"/>
              <a:gd name="connsiteY2" fmla="*/ 1655 h 2755806"/>
              <a:gd name="connsiteX3" fmla="*/ 947157 w 3293646"/>
              <a:gd name="connsiteY3" fmla="*/ 1655 h 2755806"/>
              <a:gd name="connsiteX4" fmla="*/ 1651006 w 3293646"/>
              <a:gd name="connsiteY4" fmla="*/ 1655 h 2755806"/>
              <a:gd name="connsiteX5" fmla="*/ 3058928 w 3293646"/>
              <a:gd name="connsiteY5" fmla="*/ 1655 h 2755806"/>
              <a:gd name="connsiteX6" fmla="*/ 3293319 w 3293646"/>
              <a:gd name="connsiteY6" fmla="*/ 460635 h 2755806"/>
              <a:gd name="connsiteX7" fmla="*/ 3293319 w 3293646"/>
              <a:gd name="connsiteY7" fmla="*/ 460626 h 2755806"/>
              <a:gd name="connsiteX8" fmla="*/ 3293319 w 3293646"/>
              <a:gd name="connsiteY8" fmla="*/ 460626 h 2755806"/>
              <a:gd name="connsiteX9" fmla="*/ 3293319 w 3293646"/>
              <a:gd name="connsiteY9" fmla="*/ 1149082 h 2755806"/>
              <a:gd name="connsiteX10" fmla="*/ 3293319 w 3293646"/>
              <a:gd name="connsiteY10" fmla="*/ 2296499 h 2755806"/>
              <a:gd name="connsiteX11" fmla="*/ 3058928 w 3293646"/>
              <a:gd name="connsiteY11" fmla="*/ 2755479 h 2755806"/>
              <a:gd name="connsiteX12" fmla="*/ 1651006 w 3293646"/>
              <a:gd name="connsiteY12" fmla="*/ 2755479 h 2755806"/>
              <a:gd name="connsiteX13" fmla="*/ 947157 w 3293646"/>
              <a:gd name="connsiteY13" fmla="*/ 2755479 h 2755806"/>
              <a:gd name="connsiteX14" fmla="*/ 947157 w 3293646"/>
              <a:gd name="connsiteY14" fmla="*/ 2755479 h 2755806"/>
              <a:gd name="connsiteX15" fmla="*/ 936905 w 3293646"/>
              <a:gd name="connsiteY15" fmla="*/ 2755479 h 2755806"/>
              <a:gd name="connsiteX16" fmla="*/ 477925 w 3293646"/>
              <a:gd name="connsiteY16" fmla="*/ 2521088 h 2755806"/>
              <a:gd name="connsiteX17" fmla="*/ 477925 w 3293646"/>
              <a:gd name="connsiteY17" fmla="*/ 619693 h 2755806"/>
              <a:gd name="connsiteX18" fmla="*/ 0 w 3293646"/>
              <a:gd name="connsiteY18" fmla="*/ 468796 h 2755806"/>
              <a:gd name="connsiteX19" fmla="*/ 477925 w 3293646"/>
              <a:gd name="connsiteY19" fmla="*/ 300205 h 2755806"/>
              <a:gd name="connsiteX20" fmla="*/ 477925 w 3293646"/>
              <a:gd name="connsiteY20" fmla="*/ 220004 h 275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93646" h="2755806">
                <a:moveTo>
                  <a:pt x="477925" y="220004"/>
                </a:moveTo>
                <a:cubicBezTo>
                  <a:pt x="477925" y="-33484"/>
                  <a:pt x="683417" y="1655"/>
                  <a:pt x="936905" y="1655"/>
                </a:cubicBezTo>
                <a:lnTo>
                  <a:pt x="947157" y="1655"/>
                </a:lnTo>
                <a:lnTo>
                  <a:pt x="947157" y="1655"/>
                </a:lnTo>
                <a:lnTo>
                  <a:pt x="1651006" y="1655"/>
                </a:lnTo>
                <a:lnTo>
                  <a:pt x="3058928" y="1655"/>
                </a:lnTo>
                <a:cubicBezTo>
                  <a:pt x="3312416" y="1655"/>
                  <a:pt x="3293319" y="207147"/>
                  <a:pt x="3293319" y="460635"/>
                </a:cubicBezTo>
                <a:lnTo>
                  <a:pt x="3293319" y="460626"/>
                </a:lnTo>
                <a:lnTo>
                  <a:pt x="3293319" y="460626"/>
                </a:lnTo>
                <a:lnTo>
                  <a:pt x="3293319" y="1149082"/>
                </a:lnTo>
                <a:lnTo>
                  <a:pt x="3293319" y="2296499"/>
                </a:lnTo>
                <a:cubicBezTo>
                  <a:pt x="3293319" y="2549987"/>
                  <a:pt x="3312416" y="2755479"/>
                  <a:pt x="3058928" y="2755479"/>
                </a:cubicBezTo>
                <a:lnTo>
                  <a:pt x="1651006" y="2755479"/>
                </a:lnTo>
                <a:lnTo>
                  <a:pt x="947157" y="2755479"/>
                </a:lnTo>
                <a:lnTo>
                  <a:pt x="947157" y="2755479"/>
                </a:lnTo>
                <a:lnTo>
                  <a:pt x="936905" y="2755479"/>
                </a:lnTo>
                <a:cubicBezTo>
                  <a:pt x="683417" y="2755479"/>
                  <a:pt x="477925" y="2774576"/>
                  <a:pt x="477925" y="2521088"/>
                </a:cubicBezTo>
                <a:lnTo>
                  <a:pt x="477925" y="619693"/>
                </a:lnTo>
                <a:lnTo>
                  <a:pt x="0" y="468796"/>
                </a:lnTo>
                <a:lnTo>
                  <a:pt x="477925" y="300205"/>
                </a:lnTo>
                <a:lnTo>
                  <a:pt x="477925" y="220004"/>
                </a:lnTo>
                <a:close/>
              </a:path>
            </a:pathLst>
          </a:custGeom>
          <a:solidFill>
            <a:srgbClr val="CCECFF"/>
          </a:solid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1A9E8FC-D44F-4368-9460-4222F6B5DF43}"/>
              </a:ext>
            </a:extLst>
          </p:cNvPr>
          <p:cNvSpPr txBox="1"/>
          <p:nvPr/>
        </p:nvSpPr>
        <p:spPr>
          <a:xfrm>
            <a:off x="8488730" y="2384009"/>
            <a:ext cx="2480936" cy="29084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200"/>
              </a:lnSpc>
            </a:pPr>
            <a:r>
              <a:rPr kumimoji="1"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積が</a:t>
            </a:r>
            <a:r>
              <a:rPr kumimoji="1" lang="en-US" altLang="ja-JP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8</a:t>
            </a:r>
            <a:r>
              <a:rPr kumimoji="1"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和が</a:t>
            </a:r>
            <a:r>
              <a:rPr lang="en-US" altLang="ja-JP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</a:t>
            </a:r>
          </a:p>
          <a:p>
            <a:pPr>
              <a:lnSpc>
                <a:spcPts val="3900"/>
              </a:lnSpc>
            </a:pPr>
            <a:r>
              <a:rPr kumimoji="1" lang="ja-JP" altLang="en-US" sz="2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</a:t>
            </a:r>
            <a:r>
              <a:rPr kumimoji="1" lang="en-US" altLang="ja-JP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kumimoji="1"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</a:t>
            </a:r>
            <a:r>
              <a:rPr kumimoji="1" lang="ja-JP" altLang="en-US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</a:t>
            </a:r>
            <a:r>
              <a:rPr kumimoji="1" lang="en-US" altLang="ja-JP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8</a:t>
            </a:r>
            <a:r>
              <a:rPr kumimoji="1"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kumimoji="1"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</a:t>
            </a:r>
            <a:r>
              <a:rPr lang="en-US" altLang="ja-JP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×</a:t>
            </a:r>
          </a:p>
          <a:p>
            <a:pPr>
              <a:lnSpc>
                <a:spcPts val="3900"/>
              </a:lnSpc>
            </a:pP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-</a:t>
            </a:r>
            <a:r>
              <a:rPr lang="en-US" altLang="ja-JP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</a:t>
            </a:r>
            <a:r>
              <a:rPr lang="en-US" altLang="ja-JP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-8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</a:t>
            </a:r>
            <a:r>
              <a:rPr lang="en-US" altLang="ja-JP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×</a:t>
            </a:r>
          </a:p>
          <a:p>
            <a:pPr>
              <a:lnSpc>
                <a:spcPts val="3900"/>
              </a:lnSpc>
            </a:pP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</a:t>
            </a:r>
            <a:r>
              <a:rPr kumimoji="1" lang="en-US" altLang="ja-JP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kumimoji="1"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</a:t>
            </a:r>
            <a:r>
              <a:rPr kumimoji="1" lang="ja-JP" altLang="en-US" sz="2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</a:t>
            </a:r>
            <a:r>
              <a:rPr kumimoji="1" lang="en-US" altLang="ja-JP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</a:t>
            </a:r>
            <a:r>
              <a:rPr kumimoji="1"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</a:t>
            </a:r>
            <a:endParaRPr lang="en-US" altLang="ja-JP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ts val="3900"/>
              </a:lnSpc>
            </a:pPr>
            <a:r>
              <a:rPr kumimoji="1" lang="en-US" altLang="ja-JP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-2</a:t>
            </a:r>
            <a:r>
              <a:rPr kumimoji="1"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</a:t>
            </a:r>
            <a:r>
              <a:rPr kumimoji="1" lang="en-US" altLang="ja-JP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-4</a:t>
            </a:r>
            <a:r>
              <a:rPr kumimoji="1"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</a:t>
            </a:r>
            <a:r>
              <a:rPr lang="en-US" altLang="ja-JP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×</a:t>
            </a:r>
            <a:endParaRPr kumimoji="1" lang="ja-JP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kumimoji="1" lang="ja-JP" altLang="en-US" dirty="0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BBC29676-BE93-46A9-9C2E-A3BB4F51F0B9}"/>
              </a:ext>
            </a:extLst>
          </p:cNvPr>
          <p:cNvCxnSpPr/>
          <p:nvPr/>
        </p:nvCxnSpPr>
        <p:spPr>
          <a:xfrm>
            <a:off x="8485022" y="2939708"/>
            <a:ext cx="2488351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D8FED729-F295-4FC7-BCB9-FBCD7003AA55}"/>
              </a:ext>
            </a:extLst>
          </p:cNvPr>
          <p:cNvCxnSpPr/>
          <p:nvPr/>
        </p:nvCxnSpPr>
        <p:spPr>
          <a:xfrm>
            <a:off x="8481315" y="2448177"/>
            <a:ext cx="2488351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77BFE4C6-3717-43C0-B686-AEECB1C258E3}"/>
              </a:ext>
            </a:extLst>
          </p:cNvPr>
          <p:cNvCxnSpPr/>
          <p:nvPr/>
        </p:nvCxnSpPr>
        <p:spPr>
          <a:xfrm>
            <a:off x="8481314" y="4936950"/>
            <a:ext cx="2488351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23AE973-FD13-4F00-B075-0B0C60E7700D}"/>
              </a:ext>
            </a:extLst>
          </p:cNvPr>
          <p:cNvCxnSpPr>
            <a:cxnSpLocks/>
          </p:cNvCxnSpPr>
          <p:nvPr/>
        </p:nvCxnSpPr>
        <p:spPr>
          <a:xfrm flipV="1">
            <a:off x="9805699" y="2448177"/>
            <a:ext cx="0" cy="248877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DCFFDDB7-9FFE-4E52-9BC4-CD1DAF3E3707}"/>
              </a:ext>
            </a:extLst>
          </p:cNvPr>
          <p:cNvSpPr/>
          <p:nvPr/>
        </p:nvSpPr>
        <p:spPr>
          <a:xfrm>
            <a:off x="3705726" y="2591976"/>
            <a:ext cx="1090863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A65906FB-F6E2-4BE0-8D95-C1AF30F4F3FE}"/>
              </a:ext>
            </a:extLst>
          </p:cNvPr>
          <p:cNvSpPr/>
          <p:nvPr/>
        </p:nvSpPr>
        <p:spPr>
          <a:xfrm>
            <a:off x="5382945" y="2564972"/>
            <a:ext cx="730613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E2AAF8E5-1982-43D0-B761-F61A19A6893F}"/>
              </a:ext>
            </a:extLst>
          </p:cNvPr>
          <p:cNvSpPr/>
          <p:nvPr/>
        </p:nvSpPr>
        <p:spPr>
          <a:xfrm>
            <a:off x="3664026" y="4363944"/>
            <a:ext cx="2079048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82084166-7AD2-4AD3-BC2E-0E6DEA58191F}"/>
              </a:ext>
            </a:extLst>
          </p:cNvPr>
          <p:cNvSpPr/>
          <p:nvPr/>
        </p:nvSpPr>
        <p:spPr>
          <a:xfrm>
            <a:off x="6356729" y="4363944"/>
            <a:ext cx="1604992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8336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B20BDBA-C155-4613-AFF8-01313176C55D}"/>
              </a:ext>
            </a:extLst>
          </p:cNvPr>
          <p:cNvSpPr/>
          <p:nvPr/>
        </p:nvSpPr>
        <p:spPr>
          <a:xfrm>
            <a:off x="695325" y="1070525"/>
            <a:ext cx="1261812" cy="427038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因数分解　　　　　　　　　　　　　　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2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次式の因数分解　　　　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p.18)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052" name="字幕 2">
            <a:extLst>
              <a:ext uri="{FF2B5EF4-FFF2-40B4-BE49-F238E27FC236}">
                <a16:creationId xmlns:a16="http://schemas.microsoft.com/office/drawing/2014/main" id="{D923A058-1429-486E-81EF-794857C5BDC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95325" y="1030289"/>
            <a:ext cx="10801350" cy="529976"/>
          </a:xfrm>
        </p:spPr>
        <p:txBody>
          <a:bodyPr/>
          <a:lstStyle/>
          <a:p>
            <a:pPr algn="l" eaLnBrk="1" hangingPunct="1">
              <a:lnSpc>
                <a:spcPts val="3600"/>
              </a:lnSpc>
            </a:pP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練習</a:t>
            </a: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　　</a:t>
            </a:r>
            <a:r>
              <a:rPr lang="ja-JP" altLang="en-US" sz="2800" b="0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次の式を因数分解せよ。</a:t>
            </a:r>
            <a:endParaRPr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784467DD-8FDB-4C95-A478-8CE3133801CD}"/>
                  </a:ext>
                </a:extLst>
              </p:cNvPr>
              <p:cNvSpPr txBox="1"/>
              <p:nvPr/>
            </p:nvSpPr>
            <p:spPr>
              <a:xfrm>
                <a:off x="695325" y="1628874"/>
                <a:ext cx="3042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(1)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+8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+12</m:t>
                    </m:r>
                  </m:oMath>
                </a14:m>
                <a:endParaRPr kumimoji="1"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784467DD-8FDB-4C95-A478-8CE3133801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25" y="1628874"/>
                <a:ext cx="3042485" cy="523220"/>
              </a:xfrm>
              <a:prstGeom prst="rect">
                <a:avLst/>
              </a:prstGeom>
              <a:blipFill>
                <a:blip r:embed="rId2"/>
                <a:stretch>
                  <a:fillRect l="-4008" t="-13953" b="-290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C7B3D08-622A-4AD2-AC2B-E01D86D402EF}"/>
                  </a:ext>
                </a:extLst>
              </p:cNvPr>
              <p:cNvSpPr txBox="1"/>
              <p:nvPr/>
            </p:nvSpPr>
            <p:spPr>
              <a:xfrm>
                <a:off x="3384883" y="1628874"/>
                <a:ext cx="391427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lnSpc>
                    <a:spcPts val="36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 kern="1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+(2+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en-US" altLang="ja-JP" sz="2800" i="1" kern="1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altLang="ja-JP" sz="2800" i="1" kern="1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2800" i="1" kern="1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ja-JP" altLang="en-US" sz="2800" i="1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・</m:t>
                      </m:r>
                      <m:r>
                        <a:rPr lang="en-US" altLang="ja-JP" sz="2800" b="0" i="0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6</m:t>
                      </m:r>
                    </m:oMath>
                  </m:oMathPara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C7B3D08-622A-4AD2-AC2B-E01D86D40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883" y="1628874"/>
                <a:ext cx="3914275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EA9BDCE5-556A-4A8E-BA4A-D543F0EE0947}"/>
                  </a:ext>
                </a:extLst>
              </p:cNvPr>
              <p:cNvSpPr txBox="1"/>
              <p:nvPr/>
            </p:nvSpPr>
            <p:spPr>
              <a:xfrm>
                <a:off x="3384883" y="2234576"/>
                <a:ext cx="280736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 kern="1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=(</m:t>
                      </m:r>
                      <m:r>
                        <a:rPr lang="en-US" altLang="ja-JP" sz="2800" i="1" kern="1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2800" i="1" kern="1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+2)(</m:t>
                      </m:r>
                      <m:r>
                        <a:rPr lang="en-US" altLang="ja-JP" sz="2800" i="1" kern="1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2800" i="1" kern="1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altLang="ja-JP" sz="2800" b="0" i="0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6</m:t>
                      </m:r>
                      <m:r>
                        <m:rPr>
                          <m:nor/>
                        </m:rPr>
                        <a:rPr lang="en-US" altLang="ja-JP" sz="28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m:t>)</m:t>
                      </m:r>
                    </m:oMath>
                  </m:oMathPara>
                </a14:m>
                <a:endParaRPr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EA9BDCE5-556A-4A8E-BA4A-D543F0EE0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883" y="2234576"/>
                <a:ext cx="280736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1481999E-C558-4BFD-A236-90F141832D2D}"/>
                  </a:ext>
                </a:extLst>
              </p:cNvPr>
              <p:cNvSpPr txBox="1"/>
              <p:nvPr/>
            </p:nvSpPr>
            <p:spPr>
              <a:xfrm>
                <a:off x="695326" y="3022541"/>
                <a:ext cx="29141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(2)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−7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+12</m:t>
                    </m:r>
                  </m:oMath>
                </a14:m>
                <a:endParaRPr kumimoji="1"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1481999E-C558-4BFD-A236-90F141832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26" y="3022541"/>
                <a:ext cx="2914148" cy="523220"/>
              </a:xfrm>
              <a:prstGeom prst="rect">
                <a:avLst/>
              </a:prstGeom>
              <a:blipFill>
                <a:blip r:embed="rId5"/>
                <a:stretch>
                  <a:fillRect l="-4184" t="-15116" b="-290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D8AF5637-D388-47D0-A910-2EAF7A9F0E91}"/>
                  </a:ext>
                </a:extLst>
              </p:cNvPr>
              <p:cNvSpPr txBox="1"/>
              <p:nvPr/>
            </p:nvSpPr>
            <p:spPr>
              <a:xfrm>
                <a:off x="695325" y="4416208"/>
                <a:ext cx="27056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(3)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−8</m:t>
                    </m:r>
                  </m:oMath>
                </a14:m>
                <a:endParaRPr kumimoji="1"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D8AF5637-D388-47D0-A910-2EAF7A9F0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25" y="4416208"/>
                <a:ext cx="2705601" cy="523220"/>
              </a:xfrm>
              <a:prstGeom prst="rect">
                <a:avLst/>
              </a:prstGeom>
              <a:blipFill>
                <a:blip r:embed="rId6"/>
                <a:stretch>
                  <a:fillRect l="-4505" t="-13953" b="-290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DD645939-D6BF-4CEA-8661-AD9D507271B4}"/>
                  </a:ext>
                </a:extLst>
              </p:cNvPr>
              <p:cNvSpPr txBox="1"/>
              <p:nvPr/>
            </p:nvSpPr>
            <p:spPr>
              <a:xfrm>
                <a:off x="3192377" y="4416208"/>
                <a:ext cx="537410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lnSpc>
                    <a:spcPts val="36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 kern="10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+(−2+4)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+(−2)</m:t>
                      </m:r>
                      <m:r>
                        <a:rPr lang="ja-JP" altLang="en-US" sz="2800" i="1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・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</m:oMath>
                  </m:oMathPara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DD645939-D6BF-4CEA-8661-AD9D50727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2377" y="4416208"/>
                <a:ext cx="5374106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ADF32B5-9FA6-4F23-B496-8E1557C80AF5}"/>
                  </a:ext>
                </a:extLst>
              </p:cNvPr>
              <p:cNvSpPr txBox="1"/>
              <p:nvPr/>
            </p:nvSpPr>
            <p:spPr>
              <a:xfrm>
                <a:off x="3176334" y="5006129"/>
                <a:ext cx="291966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=(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−2)(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+4)</m:t>
                      </m:r>
                    </m:oMath>
                  </m:oMathPara>
                </a14:m>
                <a:endParaRPr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ADF32B5-9FA6-4F23-B496-8E1557C80A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6334" y="5006129"/>
                <a:ext cx="291966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1D09386B-BA56-4DA5-8866-AF9D79FBAB14}"/>
                  </a:ext>
                </a:extLst>
              </p:cNvPr>
              <p:cNvSpPr txBox="1"/>
              <p:nvPr/>
            </p:nvSpPr>
            <p:spPr>
              <a:xfrm>
                <a:off x="3400926" y="3010338"/>
                <a:ext cx="537410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lnSpc>
                    <a:spcPts val="36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 kern="1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+(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−3−4</m:t>
                      </m:r>
                      <m:r>
                        <a:rPr lang="en-US" altLang="ja-JP" sz="2800" i="1" kern="1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altLang="ja-JP" sz="2800" i="1" kern="1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2800" i="1" kern="1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+(−3)</m:t>
                      </m:r>
                      <m:r>
                        <a:rPr lang="ja-JP" altLang="en-US" sz="2800" i="1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・</m:t>
                      </m:r>
                      <m:r>
                        <a:rPr lang="en-US" altLang="ja-JP" sz="2800" b="0" i="0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(−4)</m:t>
                      </m:r>
                    </m:oMath>
                  </m:oMathPara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1D09386B-BA56-4DA5-8866-AF9D79FBA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0926" y="3010338"/>
                <a:ext cx="5374106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55860DDE-65CD-446E-8959-E498BA0607AA}"/>
                  </a:ext>
                </a:extLst>
              </p:cNvPr>
              <p:cNvSpPr txBox="1"/>
              <p:nvPr/>
            </p:nvSpPr>
            <p:spPr>
              <a:xfrm>
                <a:off x="3400927" y="3616040"/>
                <a:ext cx="280736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=(</m:t>
                      </m:r>
                      <m:r>
                        <a:rPr lang="en-US" altLang="ja-JP" sz="280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−3</m:t>
                      </m:r>
                      <m:r>
                        <a:rPr lang="en-US" altLang="ja-JP" sz="2800" i="1" kern="1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)(</m:t>
                      </m:r>
                      <m:r>
                        <a:rPr lang="en-US" altLang="ja-JP" sz="2800" i="1" kern="1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−4</m:t>
                      </m:r>
                      <m:r>
                        <m:rPr>
                          <m:nor/>
                        </m:rPr>
                        <a:rPr lang="en-US" altLang="ja-JP" sz="28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m:t>)</m:t>
                      </m:r>
                    </m:oMath>
                  </m:oMathPara>
                </a14:m>
                <a:endParaRPr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55860DDE-65CD-446E-8959-E498BA060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0927" y="3616040"/>
                <a:ext cx="2807368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28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2" grpId="0"/>
      <p:bldP spid="23" grpId="0"/>
      <p:bldP spid="15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因数分解　　　　　　　　　　　　　　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2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次式の因数分解　　　　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p.18)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784467DD-8FDB-4C95-A478-8CE3133801CD}"/>
                  </a:ext>
                </a:extLst>
              </p:cNvPr>
              <p:cNvSpPr txBox="1"/>
              <p:nvPr/>
            </p:nvSpPr>
            <p:spPr>
              <a:xfrm>
                <a:off x="695325" y="987192"/>
                <a:ext cx="3042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(4)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−5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−6</m:t>
                    </m:r>
                  </m:oMath>
                </a14:m>
                <a:endParaRPr kumimoji="1"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784467DD-8FDB-4C95-A478-8CE3133801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25" y="987192"/>
                <a:ext cx="3042485" cy="523220"/>
              </a:xfrm>
              <a:prstGeom prst="rect">
                <a:avLst/>
              </a:prstGeom>
              <a:blipFill>
                <a:blip r:embed="rId2"/>
                <a:stretch>
                  <a:fillRect l="-4008" t="-15116" b="-290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C7B3D08-622A-4AD2-AC2B-E01D86D402EF}"/>
                  </a:ext>
                </a:extLst>
              </p:cNvPr>
              <p:cNvSpPr txBox="1"/>
              <p:nvPr/>
            </p:nvSpPr>
            <p:spPr>
              <a:xfrm>
                <a:off x="3240504" y="987192"/>
                <a:ext cx="487680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lnSpc>
                    <a:spcPts val="36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 kern="1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+(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1−6</m:t>
                      </m:r>
                      <m:r>
                        <a:rPr lang="en-US" altLang="ja-JP" sz="2800" i="1" kern="1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altLang="ja-JP" sz="2800" i="1" kern="1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2800" i="1" kern="1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+1</m:t>
                      </m:r>
                      <m:r>
                        <a:rPr lang="ja-JP" altLang="en-US" sz="2800" i="1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・</m:t>
                      </m:r>
                      <m:r>
                        <a:rPr lang="en-US" altLang="ja-JP" sz="2800" b="0" i="0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(−6)</m:t>
                      </m:r>
                    </m:oMath>
                  </m:oMathPara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C7B3D08-622A-4AD2-AC2B-E01D86D40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504" y="987192"/>
                <a:ext cx="4876801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EA9BDCE5-556A-4A8E-BA4A-D543F0EE0947}"/>
                  </a:ext>
                </a:extLst>
              </p:cNvPr>
              <p:cNvSpPr txBox="1"/>
              <p:nvPr/>
            </p:nvSpPr>
            <p:spPr>
              <a:xfrm>
                <a:off x="3272589" y="1592894"/>
                <a:ext cx="280736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=(</m:t>
                      </m:r>
                      <m:r>
                        <a:rPr lang="en-US" altLang="ja-JP" sz="280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280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+1)(</m:t>
                      </m:r>
                      <m:r>
                        <a:rPr lang="en-US" altLang="ja-JP" sz="2800" i="1" kern="1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altLang="ja-JP" sz="2800" b="0" i="0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6</m:t>
                      </m:r>
                      <m:r>
                        <m:rPr>
                          <m:nor/>
                        </m:rPr>
                        <a:rPr lang="en-US" altLang="ja-JP" sz="28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m:t>)</m:t>
                      </m:r>
                    </m:oMath>
                  </m:oMathPara>
                </a14:m>
                <a:endParaRPr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EA9BDCE5-556A-4A8E-BA4A-D543F0EE0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2589" y="1592894"/>
                <a:ext cx="280736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1481999E-C558-4BFD-A236-90F141832D2D}"/>
                  </a:ext>
                </a:extLst>
              </p:cNvPr>
              <p:cNvSpPr txBox="1"/>
              <p:nvPr/>
            </p:nvSpPr>
            <p:spPr>
              <a:xfrm>
                <a:off x="695326" y="2380859"/>
                <a:ext cx="30424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(5)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−13</m:t>
                    </m:r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36</m:t>
                    </m:r>
                  </m:oMath>
                </a14:m>
                <a:endParaRPr kumimoji="1"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1481999E-C558-4BFD-A236-90F141832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26" y="2380859"/>
                <a:ext cx="3042484" cy="523220"/>
              </a:xfrm>
              <a:prstGeom prst="rect">
                <a:avLst/>
              </a:prstGeom>
              <a:blipFill>
                <a:blip r:embed="rId5"/>
                <a:stretch>
                  <a:fillRect l="-4008" t="-15294" b="-305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D8AF5637-D388-47D0-A910-2EAF7A9F0E91}"/>
                  </a:ext>
                </a:extLst>
              </p:cNvPr>
              <p:cNvSpPr txBox="1"/>
              <p:nvPr/>
            </p:nvSpPr>
            <p:spPr>
              <a:xfrm>
                <a:off x="695325" y="3774526"/>
                <a:ext cx="27056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(6)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−20</m:t>
                    </m:r>
                  </m:oMath>
                </a14:m>
                <a:endParaRPr kumimoji="1"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D8AF5637-D388-47D0-A910-2EAF7A9F0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25" y="3774526"/>
                <a:ext cx="2705601" cy="523220"/>
              </a:xfrm>
              <a:prstGeom prst="rect">
                <a:avLst/>
              </a:prstGeom>
              <a:blipFill>
                <a:blip r:embed="rId6"/>
                <a:stretch>
                  <a:fillRect l="-4505" t="-13953" b="-290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DD645939-D6BF-4CEA-8661-AD9D507271B4}"/>
                  </a:ext>
                </a:extLst>
              </p:cNvPr>
              <p:cNvSpPr txBox="1"/>
              <p:nvPr/>
            </p:nvSpPr>
            <p:spPr>
              <a:xfrm>
                <a:off x="3224461" y="3774526"/>
                <a:ext cx="537410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lnSpc>
                    <a:spcPts val="36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 kern="10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ja-JP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 kern="1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ja-JP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4−</m:t>
                          </m:r>
                          <m:r>
                            <a:rPr lang="en-US" altLang="ja-JP" sz="2800" b="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</m:d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ja-JP" sz="2800" i="1" kern="1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+4</m:t>
                      </m:r>
                      <m:r>
                        <a:rPr lang="ja-JP" altLang="en-US" sz="2800" i="1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・</m:t>
                      </m:r>
                      <m:r>
                        <a:rPr lang="en-US" altLang="ja-JP" sz="2800" kern="1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(−</m:t>
                      </m:r>
                      <m:r>
                        <a:rPr lang="en-US" altLang="ja-JP" sz="2800" b="0" i="0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altLang="ja-JP" sz="2800" kern="1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DD645939-D6BF-4CEA-8661-AD9D50727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461" y="3774526"/>
                <a:ext cx="5374106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ADF32B5-9FA6-4F23-B496-8E1557C80AF5}"/>
                  </a:ext>
                </a:extLst>
              </p:cNvPr>
              <p:cNvSpPr txBox="1"/>
              <p:nvPr/>
            </p:nvSpPr>
            <p:spPr>
              <a:xfrm>
                <a:off x="3208418" y="4364447"/>
                <a:ext cx="291966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=(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+4)(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−5)</m:t>
                      </m:r>
                    </m:oMath>
                  </m:oMathPara>
                </a14:m>
                <a:endParaRPr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ADF32B5-9FA6-4F23-B496-8E1557C80A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418" y="4364447"/>
                <a:ext cx="291966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1D09386B-BA56-4DA5-8866-AF9D79FBAB14}"/>
                  </a:ext>
                </a:extLst>
              </p:cNvPr>
              <p:cNvSpPr txBox="1"/>
              <p:nvPr/>
            </p:nvSpPr>
            <p:spPr>
              <a:xfrm>
                <a:off x="3593430" y="2368656"/>
                <a:ext cx="537410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lnSpc>
                    <a:spcPts val="36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 kern="1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ja-JP" sz="2800" b="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−4−9</m:t>
                          </m:r>
                        </m:e>
                      </m:d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altLang="ja-JP" sz="2800" i="1" kern="1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+(−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altLang="ja-JP" sz="2800" i="1" kern="1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ja-JP" altLang="en-US" sz="2800" i="1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・</m:t>
                      </m:r>
                      <m:r>
                        <a:rPr lang="en-US" altLang="ja-JP" sz="2800" b="0" i="0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(−9)</m:t>
                      </m:r>
                    </m:oMath>
                  </m:oMathPara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1D09386B-BA56-4DA5-8866-AF9D79FBA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430" y="2368656"/>
                <a:ext cx="5374106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55860DDE-65CD-446E-8959-E498BA0607AA}"/>
                  </a:ext>
                </a:extLst>
              </p:cNvPr>
              <p:cNvSpPr txBox="1"/>
              <p:nvPr/>
            </p:nvSpPr>
            <p:spPr>
              <a:xfrm>
                <a:off x="3593431" y="2974358"/>
                <a:ext cx="280736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=(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−4)(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altLang="ja-JP" sz="2800" b="0" i="0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9</m:t>
                      </m:r>
                      <m:r>
                        <m:rPr>
                          <m:nor/>
                        </m:rPr>
                        <a:rPr lang="en-US" altLang="ja-JP" sz="28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m:t>)</m:t>
                      </m:r>
                    </m:oMath>
                  </m:oMathPara>
                </a14:m>
                <a:endParaRPr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55860DDE-65CD-446E-8959-E498BA060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431" y="2974358"/>
                <a:ext cx="2807368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053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2" grpId="0"/>
      <p:bldP spid="23" grpId="0"/>
      <p:bldP spid="15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因数分解　　　　　　　　　　　　　　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2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次式の因数分解　　　　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p.18)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784467DD-8FDB-4C95-A478-8CE3133801CD}"/>
                  </a:ext>
                </a:extLst>
              </p:cNvPr>
              <p:cNvSpPr txBox="1"/>
              <p:nvPr/>
            </p:nvSpPr>
            <p:spPr>
              <a:xfrm>
                <a:off x="695325" y="987192"/>
                <a:ext cx="32670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(7)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+5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+4</m:t>
                    </m:r>
                    <m:sSup>
                      <m:sSupPr>
                        <m:ctrlPr>
                          <a:rPr lang="en-US" altLang="ja-JP" sz="2800" b="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 b="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1"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784467DD-8FDB-4C95-A478-8CE3133801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25" y="987192"/>
                <a:ext cx="3267075" cy="523220"/>
              </a:xfrm>
              <a:prstGeom prst="rect">
                <a:avLst/>
              </a:prstGeom>
              <a:blipFill>
                <a:blip r:embed="rId2"/>
                <a:stretch>
                  <a:fillRect l="-3731" t="-15116" b="-290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C7B3D08-622A-4AD2-AC2B-E01D86D402EF}"/>
                  </a:ext>
                </a:extLst>
              </p:cNvPr>
              <p:cNvSpPr txBox="1"/>
              <p:nvPr/>
            </p:nvSpPr>
            <p:spPr>
              <a:xfrm>
                <a:off x="3769892" y="987192"/>
                <a:ext cx="487680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lnSpc>
                    <a:spcPts val="36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 kern="1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+(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+4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ja-JP" sz="2800" i="1" kern="1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altLang="ja-JP" sz="2800" i="1" kern="1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2800" i="1" kern="1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ja-JP" altLang="en-US" sz="2800" i="1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・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C7B3D08-622A-4AD2-AC2B-E01D86D40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9892" y="987192"/>
                <a:ext cx="4876801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EA9BDCE5-556A-4A8E-BA4A-D543F0EE0947}"/>
                  </a:ext>
                </a:extLst>
              </p:cNvPr>
              <p:cNvSpPr txBox="1"/>
              <p:nvPr/>
            </p:nvSpPr>
            <p:spPr>
              <a:xfrm>
                <a:off x="3769891" y="1592894"/>
                <a:ext cx="312821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=(</m:t>
                      </m:r>
                      <m:r>
                        <a:rPr lang="en-US" altLang="ja-JP" sz="280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280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ja-JP" sz="280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)(</m:t>
                      </m:r>
                      <m:r>
                        <a:rPr lang="en-US" altLang="ja-JP" sz="2800" i="1" kern="1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+4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m:rPr>
                          <m:nor/>
                        </m:rPr>
                        <a:rPr lang="en-US" altLang="ja-JP" sz="28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m:t>)</m:t>
                      </m:r>
                    </m:oMath>
                  </m:oMathPara>
                </a14:m>
                <a:endParaRPr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EA9BDCE5-556A-4A8E-BA4A-D543F0EE0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9891" y="1592894"/>
                <a:ext cx="312821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1481999E-C558-4BFD-A236-90F141832D2D}"/>
                  </a:ext>
                </a:extLst>
              </p:cNvPr>
              <p:cNvSpPr txBox="1"/>
              <p:nvPr/>
            </p:nvSpPr>
            <p:spPr>
              <a:xfrm>
                <a:off x="695325" y="2380859"/>
                <a:ext cx="34274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(8)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+7</m:t>
                    </m:r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𝑥𝑦</m:t>
                    </m:r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−18</m:t>
                    </m:r>
                    <m:sSup>
                      <m:sSupPr>
                        <m:ctrlPr>
                          <a:rPr lang="en-US" altLang="ja-JP" sz="2800" b="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 b="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1"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1481999E-C558-4BFD-A236-90F141832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25" y="2380859"/>
                <a:ext cx="3427495" cy="523220"/>
              </a:xfrm>
              <a:prstGeom prst="rect">
                <a:avLst/>
              </a:prstGeom>
              <a:blipFill>
                <a:blip r:embed="rId5"/>
                <a:stretch>
                  <a:fillRect l="-3559" t="-15294" b="-305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D8AF5637-D388-47D0-A910-2EAF7A9F0E91}"/>
                  </a:ext>
                </a:extLst>
              </p:cNvPr>
              <p:cNvSpPr txBox="1"/>
              <p:nvPr/>
            </p:nvSpPr>
            <p:spPr>
              <a:xfrm>
                <a:off x="695325" y="3774526"/>
                <a:ext cx="32670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(9)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−12</m:t>
                    </m:r>
                    <m:sSup>
                      <m:sSupPr>
                        <m:ctrlPr>
                          <a:rPr lang="en-US" altLang="ja-JP" sz="2800" b="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b="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1"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D8AF5637-D388-47D0-A910-2EAF7A9F0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25" y="3774526"/>
                <a:ext cx="3267075" cy="523220"/>
              </a:xfrm>
              <a:prstGeom prst="rect">
                <a:avLst/>
              </a:prstGeom>
              <a:blipFill>
                <a:blip r:embed="rId6"/>
                <a:stretch>
                  <a:fillRect l="-3731" t="-13953" b="-290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DD645939-D6BF-4CEA-8661-AD9D507271B4}"/>
                  </a:ext>
                </a:extLst>
              </p:cNvPr>
              <p:cNvSpPr txBox="1"/>
              <p:nvPr/>
            </p:nvSpPr>
            <p:spPr>
              <a:xfrm>
                <a:off x="3737805" y="3774526"/>
                <a:ext cx="558265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lnSpc>
                    <a:spcPts val="36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 kern="10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 kern="1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ja-JP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altLang="ja-JP" sz="2800" b="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altLang="ja-JP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ja-JP" sz="2800" b="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altLang="ja-JP" sz="2800" b="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2800" i="1" kern="1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ja-JP" altLang="en-US" sz="2800" i="1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・</m:t>
                      </m:r>
                      <m:r>
                        <a:rPr lang="en-US" altLang="ja-JP" sz="2800" i="0" kern="1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(−</m:t>
                      </m:r>
                      <m:r>
                        <a:rPr lang="en-US" altLang="ja-JP" sz="2800" b="0" i="0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altLang="ja-JP" sz="2800" i="0" kern="1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DD645939-D6BF-4CEA-8661-AD9D50727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805" y="3774526"/>
                <a:ext cx="5582658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ADF32B5-9FA6-4F23-B496-8E1557C80AF5}"/>
                  </a:ext>
                </a:extLst>
              </p:cNvPr>
              <p:cNvSpPr txBox="1"/>
              <p:nvPr/>
            </p:nvSpPr>
            <p:spPr>
              <a:xfrm>
                <a:off x="3721762" y="4364447"/>
                <a:ext cx="326707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=(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+3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)(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−4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ADF32B5-9FA6-4F23-B496-8E1557C80A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762" y="4364447"/>
                <a:ext cx="326707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1D09386B-BA56-4DA5-8866-AF9D79FBAB14}"/>
                  </a:ext>
                </a:extLst>
              </p:cNvPr>
              <p:cNvSpPr txBox="1"/>
              <p:nvPr/>
            </p:nvSpPr>
            <p:spPr>
              <a:xfrm>
                <a:off x="3962400" y="2368656"/>
                <a:ext cx="5807242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lnSpc>
                    <a:spcPts val="36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 kern="1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(−2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+9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+(−2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ja-JP" altLang="en-US" sz="2800" i="1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・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9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1D09386B-BA56-4DA5-8866-AF9D79FBA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368656"/>
                <a:ext cx="5807242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55860DDE-65CD-446E-8959-E498BA0607AA}"/>
                  </a:ext>
                </a:extLst>
              </p:cNvPr>
              <p:cNvSpPr txBox="1"/>
              <p:nvPr/>
            </p:nvSpPr>
            <p:spPr>
              <a:xfrm>
                <a:off x="3978438" y="2974358"/>
                <a:ext cx="342749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=(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−2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ja-JP" sz="2800" i="1" kern="1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)(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+9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m:rPr>
                          <m:nor/>
                        </m:rPr>
                        <a:rPr lang="en-US" altLang="ja-JP" sz="28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m:t>)</m:t>
                      </m:r>
                    </m:oMath>
                  </m:oMathPara>
                </a14:m>
                <a:endParaRPr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55860DDE-65CD-446E-8959-E498BA060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8438" y="2974358"/>
                <a:ext cx="342749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929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2" grpId="0"/>
      <p:bldP spid="23" grpId="0"/>
      <p:bldP spid="15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因数分解　　　　　　　　　　　　　　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2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次式の因数分解　　　　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p.19)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</p:spPr>
            <p:txBody>
              <a:bodyPr/>
              <a:lstStyle/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Suken Roman" panose="00000400000000000000" pitchFamily="2" charset="2"/>
                    <a:ea typeface="ＭＳ 明朝" panose="02020609040205080304" pitchFamily="17" charset="-128"/>
                  </a:rPr>
                  <a:t>　</a:t>
                </a:r>
                <a:r>
                  <a:rPr lang="ja-JP" altLang="en-US" sz="2800" b="0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展開の公式</a:t>
                </a:r>
                <a:r>
                  <a:rPr lang="en-US" altLang="ja-JP" sz="2800" b="0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4</a:t>
                </a:r>
                <a:r>
                  <a:rPr lang="ja-JP" altLang="en-US" sz="2800" b="0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を逆に利用する因数分解は，次のようになる。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ct val="150000"/>
                  </a:lnSpc>
                </a:pP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ct val="1500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因数分解の公式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４　</a:t>
                </a:r>
                <a14:m>
                  <m:oMath xmlns:m="http://schemas.openxmlformats.org/officeDocument/2006/math">
                    <m:r>
                      <a:rPr lang="en-US" altLang="ja-JP" sz="2800" b="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𝑎𝑐</m:t>
                    </m:r>
                    <m:sSup>
                      <m:sSupPr>
                        <m:ctrlPr>
                          <a:rPr lang="en-US" altLang="ja-JP" sz="2800" b="0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800" b="0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𝑥</m:t>
                        </m:r>
                      </m:e>
                      <m:sup>
                        <m:r>
                          <a:rPr lang="en-US" altLang="ja-JP" sz="2800" b="0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b="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d>
                      <m:dPr>
                        <m:ctrlPr>
                          <a:rPr lang="en-US" altLang="ja-JP" sz="2800" b="0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dPr>
                      <m:e>
                        <m:r>
                          <a:rPr lang="en-US" altLang="ja-JP" sz="2800" b="0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𝑎𝑑</m:t>
                        </m:r>
                        <m:r>
                          <a:rPr lang="en-US" altLang="ja-JP" sz="2800" b="0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+</m:t>
                        </m:r>
                        <m:r>
                          <a:rPr lang="en-US" altLang="ja-JP" sz="2800" b="0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𝑏𝑐</m:t>
                        </m:r>
                      </m:e>
                    </m:d>
                    <m:r>
                      <a:rPr lang="en-US" altLang="ja-JP" sz="2800" b="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𝑥</m:t>
                    </m:r>
                    <m:r>
                      <a:rPr lang="en-US" altLang="ja-JP" sz="2800" b="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2800" b="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𝑏𝑑</m:t>
                    </m:r>
                    <m:r>
                      <a:rPr lang="pt-BR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r>
                      <a:rPr lang="en-US" altLang="ja-JP" sz="2800" b="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(</m:t>
                    </m:r>
                    <m:r>
                      <a:rPr lang="en-US" altLang="ja-JP" sz="2800" b="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𝑎𝑥</m:t>
                    </m:r>
                    <m:r>
                      <a:rPr lang="en-US" altLang="ja-JP" sz="2800" b="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2800" b="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𝑏</m:t>
                    </m:r>
                    <m:r>
                      <a:rPr lang="en-US" altLang="ja-JP" sz="2800" b="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)(</m:t>
                    </m:r>
                    <m:r>
                      <a:rPr lang="en-US" altLang="ja-JP" sz="2800" b="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𝑐𝑥</m:t>
                    </m:r>
                    <m:r>
                      <a:rPr lang="en-US" altLang="ja-JP" sz="2800" b="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2800" b="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𝑑</m:t>
                    </m:r>
                    <m:r>
                      <a:rPr lang="en-US" altLang="ja-JP" sz="2800" b="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)</m:t>
                    </m:r>
                  </m:oMath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  <a:blipFill>
                <a:blip r:embed="rId2"/>
                <a:stretch>
                  <a:fillRect t="-16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ABCB23C-9376-4FA9-8A04-D6586B833F97}"/>
              </a:ext>
            </a:extLst>
          </p:cNvPr>
          <p:cNvSpPr/>
          <p:nvPr/>
        </p:nvSpPr>
        <p:spPr>
          <a:xfrm>
            <a:off x="6344651" y="3154088"/>
            <a:ext cx="2687054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F45F419-A56A-4A52-A0E5-29FFCF9C5FFC}"/>
              </a:ext>
            </a:extLst>
          </p:cNvPr>
          <p:cNvSpPr/>
          <p:nvPr/>
        </p:nvSpPr>
        <p:spPr>
          <a:xfrm>
            <a:off x="757907" y="2373503"/>
            <a:ext cx="10738768" cy="158889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3F0767AD-123D-438D-B43B-722EA96F5EF0}"/>
              </a:ext>
            </a:extLst>
          </p:cNvPr>
          <p:cNvCxnSpPr/>
          <p:nvPr/>
        </p:nvCxnSpPr>
        <p:spPr>
          <a:xfrm>
            <a:off x="757907" y="3034748"/>
            <a:ext cx="1073876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32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679C4EB-87BB-4599-B443-501AF59E9DA5}"/>
              </a:ext>
            </a:extLst>
          </p:cNvPr>
          <p:cNvSpPr/>
          <p:nvPr/>
        </p:nvSpPr>
        <p:spPr>
          <a:xfrm>
            <a:off x="695325" y="1078414"/>
            <a:ext cx="1021180" cy="4270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因数分解　　　　　　　　　　　　　　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2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次式の因数分解　　　　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p.19)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</p:spPr>
            <p:txBody>
              <a:bodyPr/>
              <a:lstStyle/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例１７　　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3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𝑥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+14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𝑥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+8</m:t>
                    </m:r>
                  </m:oMath>
                </a14:m>
                <a:r>
                  <a:rPr lang="ja-JP" altLang="en-US" sz="2800" dirty="0">
                    <a:latin typeface="Cambria Math" panose="02040503050406030204" pitchFamily="18" charset="0"/>
                    <a:ea typeface="ＭＳ Ｐゴシック" panose="020B0600070205080204" pitchFamily="50" charset="-128"/>
                  </a:rPr>
                  <a:t> 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の因数分解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　</a:t>
                </a:r>
                <a:r>
                  <a:rPr lang="ja-JP" altLang="en-US" sz="2800" b="0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因数分解の公式</a:t>
                </a:r>
                <a:r>
                  <a:rPr lang="en-US" altLang="ja-JP" sz="2800" b="0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4</a:t>
                </a:r>
                <a:r>
                  <a:rPr lang="ja-JP" altLang="en-US" sz="2800" b="0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において</a:t>
                </a:r>
              </a:p>
              <a:p>
                <a:pPr algn="l"/>
                <a:r>
                  <a:rPr lang="ja-JP" altLang="en-US" sz="2800" b="0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　　　　　　　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𝑎𝑐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=3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，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𝑎𝑑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𝑏𝑐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=14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，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𝑏𝑑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=8</m:t>
                    </m:r>
                  </m:oMath>
                </a14:m>
                <a:endParaRPr lang="en-US" altLang="ja-JP" sz="2800" b="0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ja-JP" altLang="en-US" sz="2800" b="0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　となる</a:t>
                </a:r>
                <a14:m>
                  <m:oMath xmlns:m="http://schemas.openxmlformats.org/officeDocument/2006/math">
                    <m:r>
                      <a:rPr lang="en-US" altLang="ja-JP" sz="2800" b="0" i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𝑎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，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𝑏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，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𝑐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，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𝑑</m:t>
                    </m:r>
                  </m:oMath>
                </a14:m>
                <a:r>
                  <a:rPr lang="ja-JP" altLang="en-US" sz="2800" b="0" i="0" u="none" strike="noStrike" baseline="0" dirty="0">
                    <a:latin typeface="Cambria Math" panose="02040503050406030204" pitchFamily="18" charset="0"/>
                    <a:ea typeface="ＭＳ Ｐゴシック" panose="020B0600070205080204" pitchFamily="50" charset="-128"/>
                  </a:rPr>
                  <a:t> </a:t>
                </a:r>
                <a:r>
                  <a:rPr lang="ja-JP" altLang="en-US" sz="2800" b="0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をみつければよい。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　①　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𝑎𝑐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=3 </m:t>
                    </m:r>
                  </m:oMath>
                </a14:m>
                <a:r>
                  <a:rPr lang="ja-JP" altLang="en-US" sz="2800" b="0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の</a:t>
                </a:r>
                <a:r>
                  <a:rPr lang="ja-JP" altLang="en-US" sz="2800" b="0" i="0" u="none" strike="noStrike" baseline="0" dirty="0">
                    <a:latin typeface="Cambria Math" panose="02040503050406030204" pitchFamily="18" charset="0"/>
                    <a:ea typeface="ＭＳ Ｐゴシック" panose="020B0600070205080204" pitchFamily="50" charset="-128"/>
                  </a:rPr>
                  <a:t> </a:t>
                </a:r>
                <a:r>
                  <a:rPr lang="en-US" altLang="ja-JP" sz="2800" b="0" i="0" u="none" strike="noStrike" baseline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 </a:t>
                </a:r>
                <a:r>
                  <a:rPr lang="ja-JP" altLang="en-US" sz="2800" b="0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を積に分解すると</a:t>
                </a:r>
                <a:endParaRPr lang="en-US" altLang="ja-JP" sz="2800" b="0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　　　　　　　　　</a:t>
                </a:r>
                <a:r>
                  <a:rPr lang="ja-JP" altLang="en-US" sz="2800" b="0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</a:t>
                </a:r>
                <a:r>
                  <a:rPr lang="en-US" altLang="ja-JP" sz="2800" b="0" i="0" u="none" strike="noStrike" baseline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1×3</a:t>
                </a:r>
              </a:p>
              <a:p>
                <a:pPr algn="l"/>
                <a:r>
                  <a:rPr lang="ja-JP" altLang="en-US" sz="2800" b="0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　　　</a:t>
                </a:r>
                <a:r>
                  <a:rPr lang="en-US" altLang="ja-JP" sz="2800" b="0" dirty="0">
                    <a:ea typeface="ＭＳ Ｐゴシック" panose="020B060007020508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𝑏𝑑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=8 </m:t>
                    </m:r>
                  </m:oMath>
                </a14:m>
                <a:r>
                  <a:rPr lang="ja-JP" altLang="en-US" sz="2800" b="0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の</a:t>
                </a:r>
                <a:r>
                  <a:rPr lang="ja-JP" altLang="en-US" sz="2800" b="0" i="0" u="none" strike="noStrike" baseline="0" dirty="0">
                    <a:latin typeface="Cambria Math" panose="02040503050406030204" pitchFamily="18" charset="0"/>
                    <a:ea typeface="ＭＳ Ｐゴシック" panose="020B0600070205080204" pitchFamily="50" charset="-128"/>
                  </a:rPr>
                  <a:t> </a:t>
                </a:r>
                <a:r>
                  <a:rPr lang="en-US" altLang="ja-JP" sz="2800" b="0" i="0" u="none" strike="noStrike" baseline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8 </a:t>
                </a:r>
                <a:r>
                  <a:rPr lang="ja-JP" altLang="en-US" sz="2800" b="0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を積に分解すると</a:t>
                </a:r>
                <a:endParaRPr lang="en-US" altLang="ja-JP" sz="2800" b="0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                                  </a:t>
                </a:r>
                <a:r>
                  <a:rPr lang="en-US" altLang="ja-JP" sz="2800" b="0" i="0" u="none" strike="noStrike" baseline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1×8</a:t>
                </a:r>
                <a:r>
                  <a:rPr lang="ja-JP" altLang="en-US" sz="2800" b="0" i="0" u="none" strike="noStrike" baseline="0" dirty="0">
                    <a:latin typeface="Cambria Math" panose="02040503050406030204" pitchFamily="18" charset="0"/>
                    <a:ea typeface="ＭＳ Ｐゴシック" panose="020B0600070205080204" pitchFamily="50" charset="-128"/>
                  </a:rPr>
                  <a:t>，</a:t>
                </a:r>
                <a:r>
                  <a:rPr lang="en-US" altLang="ja-JP" sz="2800" b="0" i="0" u="none" strike="noStrike" baseline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2×4</a:t>
                </a:r>
                <a:r>
                  <a:rPr lang="ja-JP" altLang="en-US" sz="2800" b="0" i="0" u="none" strike="noStrike" baseline="0" dirty="0">
                    <a:latin typeface="Cambria Math" panose="02040503050406030204" pitchFamily="18" charset="0"/>
                    <a:ea typeface="ＭＳ Ｐゴシック" panose="020B0600070205080204" pitchFamily="50" charset="-128"/>
                  </a:rPr>
                  <a:t>，</a:t>
                </a:r>
                <a:r>
                  <a:rPr lang="en-US" altLang="ja-JP" sz="2800" b="0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(−1)×(−8)</a:t>
                </a:r>
                <a:r>
                  <a:rPr lang="ja-JP" altLang="en-US" sz="2800" b="0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，</a:t>
                </a:r>
                <a:r>
                  <a:rPr lang="en-US" altLang="ja-JP" sz="2800" b="0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(−2)×(−4)</a:t>
                </a:r>
              </a:p>
              <a:p>
                <a:pPr algn="l"/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  <a:blipFill>
                <a:blip r:embed="rId2"/>
                <a:stretch>
                  <a:fillRect l="-1129" t="-16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DD16DF9-E4F8-4BCE-9C6C-78F32AA7AE37}"/>
              </a:ext>
            </a:extLst>
          </p:cNvPr>
          <p:cNvSpPr/>
          <p:nvPr/>
        </p:nvSpPr>
        <p:spPr>
          <a:xfrm>
            <a:off x="4494384" y="4654947"/>
            <a:ext cx="5483805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BB36FB5-EC74-43EA-9A75-68A62F1422FA}"/>
              </a:ext>
            </a:extLst>
          </p:cNvPr>
          <p:cNvSpPr/>
          <p:nvPr/>
        </p:nvSpPr>
        <p:spPr>
          <a:xfrm>
            <a:off x="4494384" y="3613276"/>
            <a:ext cx="863680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396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因数分解　　　　　　　　　　　　　　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2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次式の因数分解　　　　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p.19)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</p:spPr>
            <p:txBody>
              <a:bodyPr/>
              <a:lstStyle/>
              <a:p>
                <a:pPr algn="l"/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  </a:t>
                </a:r>
                <a:r>
                  <a:rPr lang="ja-JP" altLang="en-US" sz="2800" b="0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②　</a:t>
                </a:r>
                <a:r>
                  <a:rPr lang="en-US" altLang="ja-JP" sz="2800" b="0" dirty="0">
                    <a:ea typeface="ＭＳ Ｐゴシック" panose="020B060007020508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𝑎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=1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，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𝑐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=3 </m:t>
                    </m:r>
                  </m:oMath>
                </a14:m>
                <a:r>
                  <a:rPr lang="ja-JP" altLang="en-US" sz="2800" b="0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として，</a:t>
                </a:r>
                <a:endParaRPr lang="en-US" altLang="ja-JP" sz="2800" i="1" dirty="0">
                  <a:latin typeface="Cambria Math" panose="02040503050406030204" pitchFamily="18" charset="0"/>
                  <a:ea typeface="ＭＳ Ｐゴシック" panose="020B0600070205080204" pitchFamily="50" charset="-128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  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𝑏</m:t>
                    </m:r>
                    <m:r>
                      <a:rPr lang="ja-JP" altLang="en-US" sz="280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，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𝑑</m:t>
                    </m:r>
                  </m:oMath>
                </a14:m>
                <a:r>
                  <a:rPr lang="ja-JP" altLang="en-US" sz="2800" b="0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の候補から</a:t>
                </a:r>
                <a:endParaRPr lang="en-US" altLang="ja-JP" sz="2800" b="0" i="0" dirty="0">
                  <a:latin typeface="Cambria Math" panose="02040503050406030204" pitchFamily="18" charset="0"/>
                  <a:ea typeface="ＭＳ Ｐゴシック" panose="020B0600070205080204" pitchFamily="50" charset="-128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ja-JP" altLang="en-US" sz="280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　　　</m:t>
                    </m:r>
                    <m:r>
                      <a:rPr lang="en-US" altLang="ja-JP" sz="2800" b="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en-US" altLang="ja-JP" sz="2800" b="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lang="en-US" altLang="ja-JP" sz="2800" b="0" i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𝑎𝑑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𝑏𝑐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=14 </m:t>
                    </m:r>
                  </m:oMath>
                </a14:m>
                <a:r>
                  <a:rPr lang="ja-JP" altLang="en-US" sz="2800" b="0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となるもの</a:t>
                </a:r>
                <a:endParaRPr lang="en-US" altLang="ja-JP" sz="2800" b="0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ja-JP" altLang="en-US" sz="2800" b="0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　　をさがす。このとき，右の</a:t>
                </a:r>
                <a:endParaRPr lang="en-US" altLang="ja-JP" sz="2800" b="0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　　</a:t>
                </a:r>
                <a:r>
                  <a:rPr lang="ja-JP" altLang="en-US" sz="2800" b="0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ような図式を利用するとよい。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  <a:blipFill>
                <a:blip r:embed="rId2"/>
                <a:stretch>
                  <a:fillRect t="-25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65C1703E-DE82-4141-AD5B-04A9A6BEDDCB}"/>
              </a:ext>
            </a:extLst>
          </p:cNvPr>
          <p:cNvSpPr/>
          <p:nvPr/>
        </p:nvSpPr>
        <p:spPr>
          <a:xfrm>
            <a:off x="5930672" y="5043534"/>
            <a:ext cx="534904" cy="86668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四角形: 角を丸くする 23">
            <a:extLst>
              <a:ext uri="{FF2B5EF4-FFF2-40B4-BE49-F238E27FC236}">
                <a16:creationId xmlns:a16="http://schemas.microsoft.com/office/drawing/2014/main" id="{5CBF2573-4F05-4D5B-91F3-72977CBAAE38}"/>
              </a:ext>
            </a:extLst>
          </p:cNvPr>
          <p:cNvSpPr/>
          <p:nvPr/>
        </p:nvSpPr>
        <p:spPr>
          <a:xfrm>
            <a:off x="2367321" y="4369982"/>
            <a:ext cx="3518738" cy="1521990"/>
          </a:xfrm>
          <a:custGeom>
            <a:avLst/>
            <a:gdLst>
              <a:gd name="connsiteX0" fmla="*/ 0 w 6807366"/>
              <a:gd name="connsiteY0" fmla="*/ 302380 h 1814246"/>
              <a:gd name="connsiteX1" fmla="*/ 302380 w 6807366"/>
              <a:gd name="connsiteY1" fmla="*/ 0 h 1814246"/>
              <a:gd name="connsiteX2" fmla="*/ 6504986 w 6807366"/>
              <a:gd name="connsiteY2" fmla="*/ 0 h 1814246"/>
              <a:gd name="connsiteX3" fmla="*/ 6807366 w 6807366"/>
              <a:gd name="connsiteY3" fmla="*/ 302380 h 1814246"/>
              <a:gd name="connsiteX4" fmla="*/ 6807366 w 6807366"/>
              <a:gd name="connsiteY4" fmla="*/ 1511866 h 1814246"/>
              <a:gd name="connsiteX5" fmla="*/ 6504986 w 6807366"/>
              <a:gd name="connsiteY5" fmla="*/ 1814246 h 1814246"/>
              <a:gd name="connsiteX6" fmla="*/ 302380 w 6807366"/>
              <a:gd name="connsiteY6" fmla="*/ 1814246 h 1814246"/>
              <a:gd name="connsiteX7" fmla="*/ 0 w 6807366"/>
              <a:gd name="connsiteY7" fmla="*/ 1511866 h 1814246"/>
              <a:gd name="connsiteX8" fmla="*/ 0 w 6807366"/>
              <a:gd name="connsiteY8" fmla="*/ 302380 h 1814246"/>
              <a:gd name="connsiteX0" fmla="*/ 0 w 6807366"/>
              <a:gd name="connsiteY0" fmla="*/ 130384 h 1818713"/>
              <a:gd name="connsiteX1" fmla="*/ 302380 w 6807366"/>
              <a:gd name="connsiteY1" fmla="*/ 4467 h 1818713"/>
              <a:gd name="connsiteX2" fmla="*/ 6504986 w 6807366"/>
              <a:gd name="connsiteY2" fmla="*/ 4467 h 1818713"/>
              <a:gd name="connsiteX3" fmla="*/ 6807366 w 6807366"/>
              <a:gd name="connsiteY3" fmla="*/ 306847 h 1818713"/>
              <a:gd name="connsiteX4" fmla="*/ 6807366 w 6807366"/>
              <a:gd name="connsiteY4" fmla="*/ 1516333 h 1818713"/>
              <a:gd name="connsiteX5" fmla="*/ 6504986 w 6807366"/>
              <a:gd name="connsiteY5" fmla="*/ 1818713 h 1818713"/>
              <a:gd name="connsiteX6" fmla="*/ 302380 w 6807366"/>
              <a:gd name="connsiteY6" fmla="*/ 1818713 h 1818713"/>
              <a:gd name="connsiteX7" fmla="*/ 0 w 6807366"/>
              <a:gd name="connsiteY7" fmla="*/ 1516333 h 1818713"/>
              <a:gd name="connsiteX8" fmla="*/ 0 w 6807366"/>
              <a:gd name="connsiteY8" fmla="*/ 130384 h 1818713"/>
              <a:gd name="connsiteX0" fmla="*/ 0 w 6807366"/>
              <a:gd name="connsiteY0" fmla="*/ 130384 h 1818713"/>
              <a:gd name="connsiteX1" fmla="*/ 302380 w 6807366"/>
              <a:gd name="connsiteY1" fmla="*/ 4467 h 1818713"/>
              <a:gd name="connsiteX2" fmla="*/ 6504986 w 6807366"/>
              <a:gd name="connsiteY2" fmla="*/ 4467 h 1818713"/>
              <a:gd name="connsiteX3" fmla="*/ 6807366 w 6807366"/>
              <a:gd name="connsiteY3" fmla="*/ 306847 h 1818713"/>
              <a:gd name="connsiteX4" fmla="*/ 6807366 w 6807366"/>
              <a:gd name="connsiteY4" fmla="*/ 1516333 h 1818713"/>
              <a:gd name="connsiteX5" fmla="*/ 6504986 w 6807366"/>
              <a:gd name="connsiteY5" fmla="*/ 1818713 h 1818713"/>
              <a:gd name="connsiteX6" fmla="*/ 302380 w 6807366"/>
              <a:gd name="connsiteY6" fmla="*/ 1818713 h 1818713"/>
              <a:gd name="connsiteX7" fmla="*/ 0 w 6807366"/>
              <a:gd name="connsiteY7" fmla="*/ 1644670 h 1818713"/>
              <a:gd name="connsiteX8" fmla="*/ 0 w 6807366"/>
              <a:gd name="connsiteY8" fmla="*/ 130384 h 1818713"/>
              <a:gd name="connsiteX0" fmla="*/ 0 w 6807366"/>
              <a:gd name="connsiteY0" fmla="*/ 130384 h 1818713"/>
              <a:gd name="connsiteX1" fmla="*/ 302380 w 6807366"/>
              <a:gd name="connsiteY1" fmla="*/ 4467 h 1818713"/>
              <a:gd name="connsiteX2" fmla="*/ 6633323 w 6807366"/>
              <a:gd name="connsiteY2" fmla="*/ 4467 h 1818713"/>
              <a:gd name="connsiteX3" fmla="*/ 6807366 w 6807366"/>
              <a:gd name="connsiteY3" fmla="*/ 306847 h 1818713"/>
              <a:gd name="connsiteX4" fmla="*/ 6807366 w 6807366"/>
              <a:gd name="connsiteY4" fmla="*/ 1516333 h 1818713"/>
              <a:gd name="connsiteX5" fmla="*/ 6504986 w 6807366"/>
              <a:gd name="connsiteY5" fmla="*/ 1818713 h 1818713"/>
              <a:gd name="connsiteX6" fmla="*/ 302380 w 6807366"/>
              <a:gd name="connsiteY6" fmla="*/ 1818713 h 1818713"/>
              <a:gd name="connsiteX7" fmla="*/ 0 w 6807366"/>
              <a:gd name="connsiteY7" fmla="*/ 1644670 h 1818713"/>
              <a:gd name="connsiteX8" fmla="*/ 0 w 6807366"/>
              <a:gd name="connsiteY8" fmla="*/ 130384 h 1818713"/>
              <a:gd name="connsiteX0" fmla="*/ 0 w 6808698"/>
              <a:gd name="connsiteY0" fmla="*/ 130384 h 1818713"/>
              <a:gd name="connsiteX1" fmla="*/ 302380 w 6808698"/>
              <a:gd name="connsiteY1" fmla="*/ 4467 h 1818713"/>
              <a:gd name="connsiteX2" fmla="*/ 6633323 w 6808698"/>
              <a:gd name="connsiteY2" fmla="*/ 4467 h 1818713"/>
              <a:gd name="connsiteX3" fmla="*/ 6807366 w 6808698"/>
              <a:gd name="connsiteY3" fmla="*/ 306847 h 1818713"/>
              <a:gd name="connsiteX4" fmla="*/ 6807366 w 6808698"/>
              <a:gd name="connsiteY4" fmla="*/ 1516333 h 1818713"/>
              <a:gd name="connsiteX5" fmla="*/ 6665407 w 6808698"/>
              <a:gd name="connsiteY5" fmla="*/ 1818713 h 1818713"/>
              <a:gd name="connsiteX6" fmla="*/ 302380 w 6808698"/>
              <a:gd name="connsiteY6" fmla="*/ 1818713 h 1818713"/>
              <a:gd name="connsiteX7" fmla="*/ 0 w 6808698"/>
              <a:gd name="connsiteY7" fmla="*/ 1644670 h 1818713"/>
              <a:gd name="connsiteX8" fmla="*/ 0 w 6808698"/>
              <a:gd name="connsiteY8" fmla="*/ 130384 h 181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08698" h="1818713">
                <a:moveTo>
                  <a:pt x="0" y="130384"/>
                </a:moveTo>
                <a:cubicBezTo>
                  <a:pt x="0" y="-36616"/>
                  <a:pt x="135380" y="4467"/>
                  <a:pt x="302380" y="4467"/>
                </a:cubicBezTo>
                <a:lnTo>
                  <a:pt x="6633323" y="4467"/>
                </a:lnTo>
                <a:cubicBezTo>
                  <a:pt x="6800323" y="4467"/>
                  <a:pt x="6807366" y="139847"/>
                  <a:pt x="6807366" y="306847"/>
                </a:cubicBezTo>
                <a:lnTo>
                  <a:pt x="6807366" y="1516333"/>
                </a:lnTo>
                <a:cubicBezTo>
                  <a:pt x="6807366" y="1683333"/>
                  <a:pt x="6832407" y="1818713"/>
                  <a:pt x="6665407" y="1818713"/>
                </a:cubicBezTo>
                <a:lnTo>
                  <a:pt x="302380" y="1818713"/>
                </a:lnTo>
                <a:cubicBezTo>
                  <a:pt x="135380" y="1818713"/>
                  <a:pt x="0" y="1811670"/>
                  <a:pt x="0" y="1644670"/>
                </a:cubicBezTo>
                <a:lnTo>
                  <a:pt x="0" y="130384"/>
                </a:lnTo>
                <a:close/>
              </a:path>
            </a:pathLst>
          </a:custGeom>
          <a:solidFill>
            <a:srgbClr val="CCECFF"/>
          </a:solid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BBAE6EAB-7857-48AA-851E-922D21453280}"/>
                  </a:ext>
                </a:extLst>
              </p:cNvPr>
              <p:cNvSpPr txBox="1"/>
              <p:nvPr/>
            </p:nvSpPr>
            <p:spPr>
              <a:xfrm>
                <a:off x="4885433" y="5397946"/>
                <a:ext cx="5349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11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BBAE6EAB-7857-48AA-851E-922D214532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433" y="5397946"/>
                <a:ext cx="53490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9C4E4144-067B-4C4C-82D3-2FB4CFEB1269}"/>
                  </a:ext>
                </a:extLst>
              </p:cNvPr>
              <p:cNvSpPr txBox="1"/>
              <p:nvPr/>
            </p:nvSpPr>
            <p:spPr>
              <a:xfrm>
                <a:off x="2399406" y="5397946"/>
                <a:ext cx="5349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3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9C4E4144-067B-4C4C-82D3-2FB4CFEB12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9406" y="5397946"/>
                <a:ext cx="53490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CEA44392-3B36-4D13-A3C3-475D22066B7D}"/>
                  </a:ext>
                </a:extLst>
              </p:cNvPr>
              <p:cNvSpPr txBox="1"/>
              <p:nvPr/>
            </p:nvSpPr>
            <p:spPr>
              <a:xfrm>
                <a:off x="3754969" y="5403036"/>
                <a:ext cx="5349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8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CEA44392-3B36-4D13-A3C3-475D22066B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969" y="5403036"/>
                <a:ext cx="53490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6D6D9F8E-B6EC-4828-A0D7-5C0DEFC6C2E7}"/>
                  </a:ext>
                </a:extLst>
              </p:cNvPr>
              <p:cNvSpPr txBox="1"/>
              <p:nvPr/>
            </p:nvSpPr>
            <p:spPr>
              <a:xfrm>
                <a:off x="2399405" y="4342365"/>
                <a:ext cx="534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6D6D9F8E-B6EC-4828-A0D7-5C0DEFC6C2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9405" y="4342365"/>
                <a:ext cx="53490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42F8F9D2-7DC0-4719-B6A6-41D73F85CDA3}"/>
                  </a:ext>
                </a:extLst>
              </p:cNvPr>
              <p:cNvSpPr txBox="1"/>
              <p:nvPr/>
            </p:nvSpPr>
            <p:spPr>
              <a:xfrm>
                <a:off x="2399405" y="4878176"/>
                <a:ext cx="534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3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42F8F9D2-7DC0-4719-B6A6-41D73F85CD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9405" y="4878176"/>
                <a:ext cx="534903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7572F803-9409-4F76-BB57-8405EF8BEA6F}"/>
                  </a:ext>
                </a:extLst>
              </p:cNvPr>
              <p:cNvSpPr txBox="1"/>
              <p:nvPr/>
            </p:nvSpPr>
            <p:spPr>
              <a:xfrm>
                <a:off x="3738926" y="4342365"/>
                <a:ext cx="534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1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7572F803-9409-4F76-BB57-8405EF8BEA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8926" y="4342365"/>
                <a:ext cx="534903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AB6B2802-68C3-49F7-9101-A1D5522E4CA9}"/>
                  </a:ext>
                </a:extLst>
              </p:cNvPr>
              <p:cNvSpPr txBox="1"/>
              <p:nvPr/>
            </p:nvSpPr>
            <p:spPr>
              <a:xfrm>
                <a:off x="3738926" y="4878176"/>
                <a:ext cx="534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8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AB6B2802-68C3-49F7-9101-A1D5522E4C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8926" y="4878176"/>
                <a:ext cx="534903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E65A77AB-E670-4FF2-A87C-49613D982520}"/>
                  </a:ext>
                </a:extLst>
              </p:cNvPr>
              <p:cNvSpPr txBox="1"/>
              <p:nvPr/>
            </p:nvSpPr>
            <p:spPr>
              <a:xfrm>
                <a:off x="4885433" y="4342365"/>
                <a:ext cx="534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3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E65A77AB-E670-4FF2-A87C-49613D982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433" y="4342365"/>
                <a:ext cx="534903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3979EF40-994E-4357-BF4A-D1F7FF5FFA83}"/>
                  </a:ext>
                </a:extLst>
              </p:cNvPr>
              <p:cNvSpPr txBox="1"/>
              <p:nvPr/>
            </p:nvSpPr>
            <p:spPr>
              <a:xfrm>
                <a:off x="4885433" y="4878176"/>
                <a:ext cx="534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8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3979EF40-994E-4357-BF4A-D1F7FF5FF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433" y="4878176"/>
                <a:ext cx="534903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C161E9EA-6253-405A-99E3-3CE98BD6C73C}"/>
              </a:ext>
            </a:extLst>
          </p:cNvPr>
          <p:cNvCxnSpPr>
            <a:cxnSpLocks/>
            <a:stCxn id="33" idx="3"/>
            <a:endCxn id="34" idx="1"/>
          </p:cNvCxnSpPr>
          <p:nvPr/>
        </p:nvCxnSpPr>
        <p:spPr>
          <a:xfrm flipV="1">
            <a:off x="2934308" y="4603975"/>
            <a:ext cx="804618" cy="53581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1A947C99-1159-49F8-8164-0DF47FDCDDDC}"/>
              </a:ext>
            </a:extLst>
          </p:cNvPr>
          <p:cNvCxnSpPr>
            <a:cxnSpLocks/>
          </p:cNvCxnSpPr>
          <p:nvPr/>
        </p:nvCxnSpPr>
        <p:spPr>
          <a:xfrm>
            <a:off x="4273829" y="4603975"/>
            <a:ext cx="611604" cy="0"/>
          </a:xfrm>
          <a:prstGeom prst="straightConnector1">
            <a:avLst/>
          </a:prstGeom>
          <a:ln w="12700"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8768F9A6-E7A6-4AA3-8CB0-8EAAE2FC3CC1}"/>
              </a:ext>
            </a:extLst>
          </p:cNvPr>
          <p:cNvCxnSpPr>
            <a:cxnSpLocks/>
            <a:stCxn id="32" idx="3"/>
            <a:endCxn id="35" idx="1"/>
          </p:cNvCxnSpPr>
          <p:nvPr/>
        </p:nvCxnSpPr>
        <p:spPr>
          <a:xfrm>
            <a:off x="2934308" y="4603975"/>
            <a:ext cx="804618" cy="535811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8D7A9A3A-AC17-475B-8D16-8BA5A6AB9484}"/>
              </a:ext>
            </a:extLst>
          </p:cNvPr>
          <p:cNvCxnSpPr>
            <a:stCxn id="35" idx="3"/>
            <a:endCxn id="37" idx="1"/>
          </p:cNvCxnSpPr>
          <p:nvPr/>
        </p:nvCxnSpPr>
        <p:spPr>
          <a:xfrm>
            <a:off x="4273829" y="5139786"/>
            <a:ext cx="611604" cy="0"/>
          </a:xfrm>
          <a:prstGeom prst="straightConnector1">
            <a:avLst/>
          </a:prstGeom>
          <a:ln w="12700">
            <a:solidFill>
              <a:schemeClr val="accent2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98EAD890-16E2-4319-9221-746F5EB7583E}"/>
                  </a:ext>
                </a:extLst>
              </p:cNvPr>
              <p:cNvSpPr txBox="1"/>
              <p:nvPr/>
            </p:nvSpPr>
            <p:spPr>
              <a:xfrm>
                <a:off x="2344085" y="3780279"/>
                <a:ext cx="31935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𝑏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=1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，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𝑑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=8 </m:t>
                    </m:r>
                  </m:oMath>
                </a14:m>
                <a:r>
                  <a:rPr lang="ja-JP" altLang="en-US" sz="2800" b="0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のとき</a:t>
                </a:r>
                <a:endParaRPr kumimoji="1"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98EAD890-16E2-4319-9221-746F5EB75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085" y="3780279"/>
                <a:ext cx="3193503" cy="523220"/>
              </a:xfrm>
              <a:prstGeom prst="rect">
                <a:avLst/>
              </a:prstGeom>
              <a:blipFill>
                <a:blip r:embed="rId12"/>
                <a:stretch>
                  <a:fillRect t="-13953" r="-2677" b="-290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乗算記号 42">
            <a:extLst>
              <a:ext uri="{FF2B5EF4-FFF2-40B4-BE49-F238E27FC236}">
                <a16:creationId xmlns:a16="http://schemas.microsoft.com/office/drawing/2014/main" id="{A3125800-131C-4E78-A6C3-3997C16F05AF}"/>
              </a:ext>
            </a:extLst>
          </p:cNvPr>
          <p:cNvSpPr/>
          <p:nvPr/>
        </p:nvSpPr>
        <p:spPr>
          <a:xfrm>
            <a:off x="5351155" y="5329885"/>
            <a:ext cx="534904" cy="602137"/>
          </a:xfrm>
          <a:prstGeom prst="mathMultiply">
            <a:avLst/>
          </a:prstGeom>
          <a:solidFill>
            <a:srgbClr val="FF3300"/>
          </a:solid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ADDBA75C-7537-4920-8117-57769A3532FB}"/>
              </a:ext>
            </a:extLst>
          </p:cNvPr>
          <p:cNvSpPr txBox="1"/>
          <p:nvPr/>
        </p:nvSpPr>
        <p:spPr>
          <a:xfrm>
            <a:off x="5950226" y="5132321"/>
            <a:ext cx="553998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失敗</a:t>
            </a:r>
          </a:p>
        </p:txBody>
      </p:sp>
      <p:sp>
        <p:nvSpPr>
          <p:cNvPr id="45" name="楕円 44">
            <a:extLst>
              <a:ext uri="{FF2B5EF4-FFF2-40B4-BE49-F238E27FC236}">
                <a16:creationId xmlns:a16="http://schemas.microsoft.com/office/drawing/2014/main" id="{132112E1-14A9-4513-92B9-87315A7C9D54}"/>
              </a:ext>
            </a:extLst>
          </p:cNvPr>
          <p:cNvSpPr/>
          <p:nvPr/>
        </p:nvSpPr>
        <p:spPr>
          <a:xfrm>
            <a:off x="10751559" y="5107702"/>
            <a:ext cx="534904" cy="86668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四角形: 角を丸くする 23">
            <a:extLst>
              <a:ext uri="{FF2B5EF4-FFF2-40B4-BE49-F238E27FC236}">
                <a16:creationId xmlns:a16="http://schemas.microsoft.com/office/drawing/2014/main" id="{9F5CDA0C-DA9B-42F7-888A-F8340C202F97}"/>
              </a:ext>
            </a:extLst>
          </p:cNvPr>
          <p:cNvSpPr/>
          <p:nvPr/>
        </p:nvSpPr>
        <p:spPr>
          <a:xfrm>
            <a:off x="7188208" y="4369982"/>
            <a:ext cx="3518738" cy="1521990"/>
          </a:xfrm>
          <a:custGeom>
            <a:avLst/>
            <a:gdLst>
              <a:gd name="connsiteX0" fmla="*/ 0 w 6807366"/>
              <a:gd name="connsiteY0" fmla="*/ 302380 h 1814246"/>
              <a:gd name="connsiteX1" fmla="*/ 302380 w 6807366"/>
              <a:gd name="connsiteY1" fmla="*/ 0 h 1814246"/>
              <a:gd name="connsiteX2" fmla="*/ 6504986 w 6807366"/>
              <a:gd name="connsiteY2" fmla="*/ 0 h 1814246"/>
              <a:gd name="connsiteX3" fmla="*/ 6807366 w 6807366"/>
              <a:gd name="connsiteY3" fmla="*/ 302380 h 1814246"/>
              <a:gd name="connsiteX4" fmla="*/ 6807366 w 6807366"/>
              <a:gd name="connsiteY4" fmla="*/ 1511866 h 1814246"/>
              <a:gd name="connsiteX5" fmla="*/ 6504986 w 6807366"/>
              <a:gd name="connsiteY5" fmla="*/ 1814246 h 1814246"/>
              <a:gd name="connsiteX6" fmla="*/ 302380 w 6807366"/>
              <a:gd name="connsiteY6" fmla="*/ 1814246 h 1814246"/>
              <a:gd name="connsiteX7" fmla="*/ 0 w 6807366"/>
              <a:gd name="connsiteY7" fmla="*/ 1511866 h 1814246"/>
              <a:gd name="connsiteX8" fmla="*/ 0 w 6807366"/>
              <a:gd name="connsiteY8" fmla="*/ 302380 h 1814246"/>
              <a:gd name="connsiteX0" fmla="*/ 0 w 6807366"/>
              <a:gd name="connsiteY0" fmla="*/ 130384 h 1818713"/>
              <a:gd name="connsiteX1" fmla="*/ 302380 w 6807366"/>
              <a:gd name="connsiteY1" fmla="*/ 4467 h 1818713"/>
              <a:gd name="connsiteX2" fmla="*/ 6504986 w 6807366"/>
              <a:gd name="connsiteY2" fmla="*/ 4467 h 1818713"/>
              <a:gd name="connsiteX3" fmla="*/ 6807366 w 6807366"/>
              <a:gd name="connsiteY3" fmla="*/ 306847 h 1818713"/>
              <a:gd name="connsiteX4" fmla="*/ 6807366 w 6807366"/>
              <a:gd name="connsiteY4" fmla="*/ 1516333 h 1818713"/>
              <a:gd name="connsiteX5" fmla="*/ 6504986 w 6807366"/>
              <a:gd name="connsiteY5" fmla="*/ 1818713 h 1818713"/>
              <a:gd name="connsiteX6" fmla="*/ 302380 w 6807366"/>
              <a:gd name="connsiteY6" fmla="*/ 1818713 h 1818713"/>
              <a:gd name="connsiteX7" fmla="*/ 0 w 6807366"/>
              <a:gd name="connsiteY7" fmla="*/ 1516333 h 1818713"/>
              <a:gd name="connsiteX8" fmla="*/ 0 w 6807366"/>
              <a:gd name="connsiteY8" fmla="*/ 130384 h 1818713"/>
              <a:gd name="connsiteX0" fmla="*/ 0 w 6807366"/>
              <a:gd name="connsiteY0" fmla="*/ 130384 h 1818713"/>
              <a:gd name="connsiteX1" fmla="*/ 302380 w 6807366"/>
              <a:gd name="connsiteY1" fmla="*/ 4467 h 1818713"/>
              <a:gd name="connsiteX2" fmla="*/ 6504986 w 6807366"/>
              <a:gd name="connsiteY2" fmla="*/ 4467 h 1818713"/>
              <a:gd name="connsiteX3" fmla="*/ 6807366 w 6807366"/>
              <a:gd name="connsiteY3" fmla="*/ 306847 h 1818713"/>
              <a:gd name="connsiteX4" fmla="*/ 6807366 w 6807366"/>
              <a:gd name="connsiteY4" fmla="*/ 1516333 h 1818713"/>
              <a:gd name="connsiteX5" fmla="*/ 6504986 w 6807366"/>
              <a:gd name="connsiteY5" fmla="*/ 1818713 h 1818713"/>
              <a:gd name="connsiteX6" fmla="*/ 302380 w 6807366"/>
              <a:gd name="connsiteY6" fmla="*/ 1818713 h 1818713"/>
              <a:gd name="connsiteX7" fmla="*/ 0 w 6807366"/>
              <a:gd name="connsiteY7" fmla="*/ 1644670 h 1818713"/>
              <a:gd name="connsiteX8" fmla="*/ 0 w 6807366"/>
              <a:gd name="connsiteY8" fmla="*/ 130384 h 1818713"/>
              <a:gd name="connsiteX0" fmla="*/ 0 w 6807366"/>
              <a:gd name="connsiteY0" fmla="*/ 130384 h 1818713"/>
              <a:gd name="connsiteX1" fmla="*/ 302380 w 6807366"/>
              <a:gd name="connsiteY1" fmla="*/ 4467 h 1818713"/>
              <a:gd name="connsiteX2" fmla="*/ 6633323 w 6807366"/>
              <a:gd name="connsiteY2" fmla="*/ 4467 h 1818713"/>
              <a:gd name="connsiteX3" fmla="*/ 6807366 w 6807366"/>
              <a:gd name="connsiteY3" fmla="*/ 306847 h 1818713"/>
              <a:gd name="connsiteX4" fmla="*/ 6807366 w 6807366"/>
              <a:gd name="connsiteY4" fmla="*/ 1516333 h 1818713"/>
              <a:gd name="connsiteX5" fmla="*/ 6504986 w 6807366"/>
              <a:gd name="connsiteY5" fmla="*/ 1818713 h 1818713"/>
              <a:gd name="connsiteX6" fmla="*/ 302380 w 6807366"/>
              <a:gd name="connsiteY6" fmla="*/ 1818713 h 1818713"/>
              <a:gd name="connsiteX7" fmla="*/ 0 w 6807366"/>
              <a:gd name="connsiteY7" fmla="*/ 1644670 h 1818713"/>
              <a:gd name="connsiteX8" fmla="*/ 0 w 6807366"/>
              <a:gd name="connsiteY8" fmla="*/ 130384 h 1818713"/>
              <a:gd name="connsiteX0" fmla="*/ 0 w 6808698"/>
              <a:gd name="connsiteY0" fmla="*/ 130384 h 1818713"/>
              <a:gd name="connsiteX1" fmla="*/ 302380 w 6808698"/>
              <a:gd name="connsiteY1" fmla="*/ 4467 h 1818713"/>
              <a:gd name="connsiteX2" fmla="*/ 6633323 w 6808698"/>
              <a:gd name="connsiteY2" fmla="*/ 4467 h 1818713"/>
              <a:gd name="connsiteX3" fmla="*/ 6807366 w 6808698"/>
              <a:gd name="connsiteY3" fmla="*/ 306847 h 1818713"/>
              <a:gd name="connsiteX4" fmla="*/ 6807366 w 6808698"/>
              <a:gd name="connsiteY4" fmla="*/ 1516333 h 1818713"/>
              <a:gd name="connsiteX5" fmla="*/ 6665407 w 6808698"/>
              <a:gd name="connsiteY5" fmla="*/ 1818713 h 1818713"/>
              <a:gd name="connsiteX6" fmla="*/ 302380 w 6808698"/>
              <a:gd name="connsiteY6" fmla="*/ 1818713 h 1818713"/>
              <a:gd name="connsiteX7" fmla="*/ 0 w 6808698"/>
              <a:gd name="connsiteY7" fmla="*/ 1644670 h 1818713"/>
              <a:gd name="connsiteX8" fmla="*/ 0 w 6808698"/>
              <a:gd name="connsiteY8" fmla="*/ 130384 h 181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08698" h="1818713">
                <a:moveTo>
                  <a:pt x="0" y="130384"/>
                </a:moveTo>
                <a:cubicBezTo>
                  <a:pt x="0" y="-36616"/>
                  <a:pt x="135380" y="4467"/>
                  <a:pt x="302380" y="4467"/>
                </a:cubicBezTo>
                <a:lnTo>
                  <a:pt x="6633323" y="4467"/>
                </a:lnTo>
                <a:cubicBezTo>
                  <a:pt x="6800323" y="4467"/>
                  <a:pt x="6807366" y="139847"/>
                  <a:pt x="6807366" y="306847"/>
                </a:cubicBezTo>
                <a:lnTo>
                  <a:pt x="6807366" y="1516333"/>
                </a:lnTo>
                <a:cubicBezTo>
                  <a:pt x="6807366" y="1683333"/>
                  <a:pt x="6832407" y="1818713"/>
                  <a:pt x="6665407" y="1818713"/>
                </a:cubicBezTo>
                <a:lnTo>
                  <a:pt x="302380" y="1818713"/>
                </a:lnTo>
                <a:cubicBezTo>
                  <a:pt x="135380" y="1818713"/>
                  <a:pt x="0" y="1811670"/>
                  <a:pt x="0" y="1644670"/>
                </a:cubicBezTo>
                <a:lnTo>
                  <a:pt x="0" y="130384"/>
                </a:lnTo>
                <a:close/>
              </a:path>
            </a:pathLst>
          </a:custGeom>
          <a:solidFill>
            <a:srgbClr val="CCECFF"/>
          </a:solid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0A432E5C-22AE-4AB8-A546-2DA9F4741DCC}"/>
                  </a:ext>
                </a:extLst>
              </p:cNvPr>
              <p:cNvSpPr txBox="1"/>
              <p:nvPr/>
            </p:nvSpPr>
            <p:spPr>
              <a:xfrm>
                <a:off x="9706320" y="5397946"/>
                <a:ext cx="5349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14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0A432E5C-22AE-4AB8-A546-2DA9F4741D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6320" y="5397946"/>
                <a:ext cx="534904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CB772A64-8D31-423B-9ED3-D97141B48BC9}"/>
                  </a:ext>
                </a:extLst>
              </p:cNvPr>
              <p:cNvSpPr txBox="1"/>
              <p:nvPr/>
            </p:nvSpPr>
            <p:spPr>
              <a:xfrm>
                <a:off x="7220293" y="5397946"/>
                <a:ext cx="5349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3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CB772A64-8D31-423B-9ED3-D97141B48B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293" y="5397946"/>
                <a:ext cx="534904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FB1B146A-20B2-4694-B508-8E1C47488C7B}"/>
                  </a:ext>
                </a:extLst>
              </p:cNvPr>
              <p:cNvSpPr txBox="1"/>
              <p:nvPr/>
            </p:nvSpPr>
            <p:spPr>
              <a:xfrm>
                <a:off x="8575856" y="5403036"/>
                <a:ext cx="5349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8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FB1B146A-20B2-4694-B508-8E1C47488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5856" y="5403036"/>
                <a:ext cx="534904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215CB245-7955-49CA-819F-5198B55A66AA}"/>
                  </a:ext>
                </a:extLst>
              </p:cNvPr>
              <p:cNvSpPr txBox="1"/>
              <p:nvPr/>
            </p:nvSpPr>
            <p:spPr>
              <a:xfrm>
                <a:off x="7220292" y="4342365"/>
                <a:ext cx="534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215CB245-7955-49CA-819F-5198B55A6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292" y="4342365"/>
                <a:ext cx="534903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6F697663-D337-469A-8427-04B5C6AF5268}"/>
                  </a:ext>
                </a:extLst>
              </p:cNvPr>
              <p:cNvSpPr txBox="1"/>
              <p:nvPr/>
            </p:nvSpPr>
            <p:spPr>
              <a:xfrm>
                <a:off x="7220292" y="4894218"/>
                <a:ext cx="534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3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6F697663-D337-469A-8427-04B5C6AF52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292" y="4894218"/>
                <a:ext cx="534903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BAE8C0B6-DD85-4964-94F7-280768A9D0F8}"/>
                  </a:ext>
                </a:extLst>
              </p:cNvPr>
              <p:cNvSpPr txBox="1"/>
              <p:nvPr/>
            </p:nvSpPr>
            <p:spPr>
              <a:xfrm>
                <a:off x="8559813" y="4342365"/>
                <a:ext cx="534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4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BAE8C0B6-DD85-4964-94F7-280768A9D0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9813" y="4342365"/>
                <a:ext cx="534903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3FC5346A-EF3F-4D6F-B152-AF47FDA3944F}"/>
                  </a:ext>
                </a:extLst>
              </p:cNvPr>
              <p:cNvSpPr txBox="1"/>
              <p:nvPr/>
            </p:nvSpPr>
            <p:spPr>
              <a:xfrm>
                <a:off x="8559813" y="4894218"/>
                <a:ext cx="534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2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3FC5346A-EF3F-4D6F-B152-AF47FDA39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9813" y="4894218"/>
                <a:ext cx="534903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B6D03469-72AB-4A4B-A67F-2D5315916B56}"/>
                  </a:ext>
                </a:extLst>
              </p:cNvPr>
              <p:cNvSpPr txBox="1"/>
              <p:nvPr/>
            </p:nvSpPr>
            <p:spPr>
              <a:xfrm>
                <a:off x="9706320" y="4342365"/>
                <a:ext cx="534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B6D03469-72AB-4A4B-A67F-2D5315916B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6320" y="4342365"/>
                <a:ext cx="534903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AA4CDBD8-B0F0-4498-9AAF-435129530CC3}"/>
                  </a:ext>
                </a:extLst>
              </p:cNvPr>
              <p:cNvSpPr txBox="1"/>
              <p:nvPr/>
            </p:nvSpPr>
            <p:spPr>
              <a:xfrm>
                <a:off x="9706320" y="4894218"/>
                <a:ext cx="534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AA4CDBD8-B0F0-4498-9AAF-435129530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6320" y="4894218"/>
                <a:ext cx="534903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573D1A8F-A8A8-41E7-8B10-FB5BBA9D8479}"/>
              </a:ext>
            </a:extLst>
          </p:cNvPr>
          <p:cNvCxnSpPr>
            <a:cxnSpLocks/>
            <a:stCxn id="51" idx="3"/>
            <a:endCxn id="52" idx="1"/>
          </p:cNvCxnSpPr>
          <p:nvPr/>
        </p:nvCxnSpPr>
        <p:spPr>
          <a:xfrm flipV="1">
            <a:off x="7755195" y="4603975"/>
            <a:ext cx="804618" cy="55185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7B22429D-4CC8-4863-8226-195A1B5F217C}"/>
              </a:ext>
            </a:extLst>
          </p:cNvPr>
          <p:cNvCxnSpPr>
            <a:cxnSpLocks/>
          </p:cNvCxnSpPr>
          <p:nvPr/>
        </p:nvCxnSpPr>
        <p:spPr>
          <a:xfrm>
            <a:off x="9094716" y="4603975"/>
            <a:ext cx="611604" cy="0"/>
          </a:xfrm>
          <a:prstGeom prst="straightConnector1">
            <a:avLst/>
          </a:prstGeom>
          <a:ln w="12700"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7B9CF28B-9484-4608-964E-A45D09FA5536}"/>
              </a:ext>
            </a:extLst>
          </p:cNvPr>
          <p:cNvCxnSpPr>
            <a:cxnSpLocks/>
            <a:stCxn id="50" idx="3"/>
            <a:endCxn id="53" idx="1"/>
          </p:cNvCxnSpPr>
          <p:nvPr/>
        </p:nvCxnSpPr>
        <p:spPr>
          <a:xfrm>
            <a:off x="7755195" y="4603975"/>
            <a:ext cx="804618" cy="551853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45B073BE-F506-4DBA-BBD3-CE5F4B95E8A3}"/>
              </a:ext>
            </a:extLst>
          </p:cNvPr>
          <p:cNvCxnSpPr>
            <a:stCxn id="53" idx="3"/>
            <a:endCxn id="55" idx="1"/>
          </p:cNvCxnSpPr>
          <p:nvPr/>
        </p:nvCxnSpPr>
        <p:spPr>
          <a:xfrm>
            <a:off x="9094716" y="5155828"/>
            <a:ext cx="611604" cy="0"/>
          </a:xfrm>
          <a:prstGeom prst="straightConnector1">
            <a:avLst/>
          </a:prstGeom>
          <a:ln w="12700">
            <a:solidFill>
              <a:schemeClr val="accent2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56C089FA-4028-46BF-88C0-767CD4CD6D0D}"/>
                  </a:ext>
                </a:extLst>
              </p:cNvPr>
              <p:cNvSpPr txBox="1"/>
              <p:nvPr/>
            </p:nvSpPr>
            <p:spPr>
              <a:xfrm>
                <a:off x="7164972" y="3780279"/>
                <a:ext cx="31935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𝑏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=4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，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𝑑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=2 </m:t>
                    </m:r>
                  </m:oMath>
                </a14:m>
                <a:r>
                  <a:rPr lang="ja-JP" altLang="en-US" sz="2800" b="0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のとき</a:t>
                </a:r>
                <a:endParaRPr kumimoji="1"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56C089FA-4028-46BF-88C0-767CD4CD6D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972" y="3780279"/>
                <a:ext cx="3193503" cy="523220"/>
              </a:xfrm>
              <a:prstGeom prst="rect">
                <a:avLst/>
              </a:prstGeom>
              <a:blipFill>
                <a:blip r:embed="rId22"/>
                <a:stretch>
                  <a:fillRect t="-13953" r="-2672" b="-290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E8A7A865-5824-41AF-A332-6FD6006F501D}"/>
              </a:ext>
            </a:extLst>
          </p:cNvPr>
          <p:cNvSpPr txBox="1"/>
          <p:nvPr/>
        </p:nvSpPr>
        <p:spPr>
          <a:xfrm>
            <a:off x="10771113" y="5196489"/>
            <a:ext cx="553998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成功</a:t>
            </a:r>
          </a:p>
        </p:txBody>
      </p: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8F151F45-D3BB-4250-88BC-C402505FC412}"/>
              </a:ext>
            </a:extLst>
          </p:cNvPr>
          <p:cNvCxnSpPr/>
          <p:nvPr/>
        </p:nvCxnSpPr>
        <p:spPr>
          <a:xfrm>
            <a:off x="2479615" y="5394053"/>
            <a:ext cx="313818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98774221-2414-4480-9700-FE33BB784DD9}"/>
              </a:ext>
            </a:extLst>
          </p:cNvPr>
          <p:cNvCxnSpPr/>
          <p:nvPr/>
        </p:nvCxnSpPr>
        <p:spPr>
          <a:xfrm>
            <a:off x="7316306" y="5413988"/>
            <a:ext cx="313818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楕円 63">
            <a:extLst>
              <a:ext uri="{FF2B5EF4-FFF2-40B4-BE49-F238E27FC236}">
                <a16:creationId xmlns:a16="http://schemas.microsoft.com/office/drawing/2014/main" id="{AE701D12-197C-476C-855A-C3F05560EA80}"/>
              </a:ext>
            </a:extLst>
          </p:cNvPr>
          <p:cNvSpPr/>
          <p:nvPr/>
        </p:nvSpPr>
        <p:spPr>
          <a:xfrm>
            <a:off x="10230894" y="5430496"/>
            <a:ext cx="451219" cy="451219"/>
          </a:xfrm>
          <a:prstGeom prst="ellipse">
            <a:avLst/>
          </a:prstGeom>
          <a:solidFill>
            <a:srgbClr val="FF3300"/>
          </a:solid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楕円 64">
            <a:extLst>
              <a:ext uri="{FF2B5EF4-FFF2-40B4-BE49-F238E27FC236}">
                <a16:creationId xmlns:a16="http://schemas.microsoft.com/office/drawing/2014/main" id="{400886BC-3339-4B35-ADCD-14B212E12686}"/>
              </a:ext>
            </a:extLst>
          </p:cNvPr>
          <p:cNvSpPr/>
          <p:nvPr/>
        </p:nvSpPr>
        <p:spPr>
          <a:xfrm>
            <a:off x="10352245" y="5547105"/>
            <a:ext cx="218002" cy="218002"/>
          </a:xfrm>
          <a:prstGeom prst="ellipse">
            <a:avLst/>
          </a:prstGeom>
          <a:solidFill>
            <a:srgbClr val="CCECFF"/>
          </a:solid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6EC18B07-0DEA-4818-AD7F-C937B49A94A7}"/>
                  </a:ext>
                </a:extLst>
              </p:cNvPr>
              <p:cNvSpPr txBox="1"/>
              <p:nvPr/>
            </p:nvSpPr>
            <p:spPr>
              <a:xfrm>
                <a:off x="2400658" y="6025149"/>
                <a:ext cx="41364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𝑎𝑑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𝑏𝑐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=14 </m:t>
                    </m:r>
                  </m:oMath>
                </a14:m>
                <a:r>
                  <a:rPr lang="ja-JP" altLang="en-US" sz="2800" b="0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とならない。</a:t>
                </a:r>
                <a:endParaRPr kumimoji="1"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6EC18B07-0DEA-4818-AD7F-C937B49A94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658" y="6025149"/>
                <a:ext cx="4136453" cy="523220"/>
              </a:xfrm>
              <a:prstGeom prst="rect">
                <a:avLst/>
              </a:prstGeom>
              <a:blipFill>
                <a:blip r:embed="rId23"/>
                <a:stretch>
                  <a:fillRect t="-13953" r="-1770" b="-290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A5932A52-A78A-40DD-B0A7-90FF5C247648}"/>
                  </a:ext>
                </a:extLst>
              </p:cNvPr>
              <p:cNvSpPr txBox="1"/>
              <p:nvPr/>
            </p:nvSpPr>
            <p:spPr>
              <a:xfrm>
                <a:off x="7152755" y="6019704"/>
                <a:ext cx="47039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𝑎𝑑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𝑏𝑐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=14 </m:t>
                    </m:r>
                  </m:oMath>
                </a14:m>
                <a:r>
                  <a:rPr kumimoji="1"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となり，適する。</a:t>
                </a:r>
              </a:p>
            </p:txBody>
          </p:sp>
        </mc:Choice>
        <mc:Fallback xmlns=""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A5932A52-A78A-40DD-B0A7-90FF5C247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2755" y="6019704"/>
                <a:ext cx="4703916" cy="523220"/>
              </a:xfrm>
              <a:prstGeom prst="rect">
                <a:avLst/>
              </a:prstGeom>
              <a:blipFill>
                <a:blip r:embed="rId24"/>
                <a:stretch>
                  <a:fillRect t="-13953" r="-1425" b="-290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四角形: 角を丸くする 23">
            <a:extLst>
              <a:ext uri="{FF2B5EF4-FFF2-40B4-BE49-F238E27FC236}">
                <a16:creationId xmlns:a16="http://schemas.microsoft.com/office/drawing/2014/main" id="{90517500-B3FC-46AD-A04E-0AA426FC969E}"/>
              </a:ext>
            </a:extLst>
          </p:cNvPr>
          <p:cNvSpPr/>
          <p:nvPr/>
        </p:nvSpPr>
        <p:spPr>
          <a:xfrm>
            <a:off x="6537111" y="1077643"/>
            <a:ext cx="4887828" cy="1652379"/>
          </a:xfrm>
          <a:custGeom>
            <a:avLst/>
            <a:gdLst>
              <a:gd name="connsiteX0" fmla="*/ 0 w 6807366"/>
              <a:gd name="connsiteY0" fmla="*/ 302380 h 1814246"/>
              <a:gd name="connsiteX1" fmla="*/ 302380 w 6807366"/>
              <a:gd name="connsiteY1" fmla="*/ 0 h 1814246"/>
              <a:gd name="connsiteX2" fmla="*/ 6504986 w 6807366"/>
              <a:gd name="connsiteY2" fmla="*/ 0 h 1814246"/>
              <a:gd name="connsiteX3" fmla="*/ 6807366 w 6807366"/>
              <a:gd name="connsiteY3" fmla="*/ 302380 h 1814246"/>
              <a:gd name="connsiteX4" fmla="*/ 6807366 w 6807366"/>
              <a:gd name="connsiteY4" fmla="*/ 1511866 h 1814246"/>
              <a:gd name="connsiteX5" fmla="*/ 6504986 w 6807366"/>
              <a:gd name="connsiteY5" fmla="*/ 1814246 h 1814246"/>
              <a:gd name="connsiteX6" fmla="*/ 302380 w 6807366"/>
              <a:gd name="connsiteY6" fmla="*/ 1814246 h 1814246"/>
              <a:gd name="connsiteX7" fmla="*/ 0 w 6807366"/>
              <a:gd name="connsiteY7" fmla="*/ 1511866 h 1814246"/>
              <a:gd name="connsiteX8" fmla="*/ 0 w 6807366"/>
              <a:gd name="connsiteY8" fmla="*/ 302380 h 1814246"/>
              <a:gd name="connsiteX0" fmla="*/ 0 w 6807366"/>
              <a:gd name="connsiteY0" fmla="*/ 130384 h 1818713"/>
              <a:gd name="connsiteX1" fmla="*/ 302380 w 6807366"/>
              <a:gd name="connsiteY1" fmla="*/ 4467 h 1818713"/>
              <a:gd name="connsiteX2" fmla="*/ 6504986 w 6807366"/>
              <a:gd name="connsiteY2" fmla="*/ 4467 h 1818713"/>
              <a:gd name="connsiteX3" fmla="*/ 6807366 w 6807366"/>
              <a:gd name="connsiteY3" fmla="*/ 306847 h 1818713"/>
              <a:gd name="connsiteX4" fmla="*/ 6807366 w 6807366"/>
              <a:gd name="connsiteY4" fmla="*/ 1516333 h 1818713"/>
              <a:gd name="connsiteX5" fmla="*/ 6504986 w 6807366"/>
              <a:gd name="connsiteY5" fmla="*/ 1818713 h 1818713"/>
              <a:gd name="connsiteX6" fmla="*/ 302380 w 6807366"/>
              <a:gd name="connsiteY6" fmla="*/ 1818713 h 1818713"/>
              <a:gd name="connsiteX7" fmla="*/ 0 w 6807366"/>
              <a:gd name="connsiteY7" fmla="*/ 1516333 h 1818713"/>
              <a:gd name="connsiteX8" fmla="*/ 0 w 6807366"/>
              <a:gd name="connsiteY8" fmla="*/ 130384 h 1818713"/>
              <a:gd name="connsiteX0" fmla="*/ 0 w 6807366"/>
              <a:gd name="connsiteY0" fmla="*/ 130384 h 1818713"/>
              <a:gd name="connsiteX1" fmla="*/ 302380 w 6807366"/>
              <a:gd name="connsiteY1" fmla="*/ 4467 h 1818713"/>
              <a:gd name="connsiteX2" fmla="*/ 6504986 w 6807366"/>
              <a:gd name="connsiteY2" fmla="*/ 4467 h 1818713"/>
              <a:gd name="connsiteX3" fmla="*/ 6807366 w 6807366"/>
              <a:gd name="connsiteY3" fmla="*/ 306847 h 1818713"/>
              <a:gd name="connsiteX4" fmla="*/ 6807366 w 6807366"/>
              <a:gd name="connsiteY4" fmla="*/ 1516333 h 1818713"/>
              <a:gd name="connsiteX5" fmla="*/ 6504986 w 6807366"/>
              <a:gd name="connsiteY5" fmla="*/ 1818713 h 1818713"/>
              <a:gd name="connsiteX6" fmla="*/ 302380 w 6807366"/>
              <a:gd name="connsiteY6" fmla="*/ 1818713 h 1818713"/>
              <a:gd name="connsiteX7" fmla="*/ 0 w 6807366"/>
              <a:gd name="connsiteY7" fmla="*/ 1644670 h 1818713"/>
              <a:gd name="connsiteX8" fmla="*/ 0 w 6807366"/>
              <a:gd name="connsiteY8" fmla="*/ 130384 h 1818713"/>
              <a:gd name="connsiteX0" fmla="*/ 0 w 6807366"/>
              <a:gd name="connsiteY0" fmla="*/ 130384 h 1818713"/>
              <a:gd name="connsiteX1" fmla="*/ 302380 w 6807366"/>
              <a:gd name="connsiteY1" fmla="*/ 4467 h 1818713"/>
              <a:gd name="connsiteX2" fmla="*/ 6633323 w 6807366"/>
              <a:gd name="connsiteY2" fmla="*/ 4467 h 1818713"/>
              <a:gd name="connsiteX3" fmla="*/ 6807366 w 6807366"/>
              <a:gd name="connsiteY3" fmla="*/ 306847 h 1818713"/>
              <a:gd name="connsiteX4" fmla="*/ 6807366 w 6807366"/>
              <a:gd name="connsiteY4" fmla="*/ 1516333 h 1818713"/>
              <a:gd name="connsiteX5" fmla="*/ 6504986 w 6807366"/>
              <a:gd name="connsiteY5" fmla="*/ 1818713 h 1818713"/>
              <a:gd name="connsiteX6" fmla="*/ 302380 w 6807366"/>
              <a:gd name="connsiteY6" fmla="*/ 1818713 h 1818713"/>
              <a:gd name="connsiteX7" fmla="*/ 0 w 6807366"/>
              <a:gd name="connsiteY7" fmla="*/ 1644670 h 1818713"/>
              <a:gd name="connsiteX8" fmla="*/ 0 w 6807366"/>
              <a:gd name="connsiteY8" fmla="*/ 130384 h 1818713"/>
              <a:gd name="connsiteX0" fmla="*/ 0 w 6808698"/>
              <a:gd name="connsiteY0" fmla="*/ 130384 h 1818713"/>
              <a:gd name="connsiteX1" fmla="*/ 302380 w 6808698"/>
              <a:gd name="connsiteY1" fmla="*/ 4467 h 1818713"/>
              <a:gd name="connsiteX2" fmla="*/ 6633323 w 6808698"/>
              <a:gd name="connsiteY2" fmla="*/ 4467 h 1818713"/>
              <a:gd name="connsiteX3" fmla="*/ 6807366 w 6808698"/>
              <a:gd name="connsiteY3" fmla="*/ 306847 h 1818713"/>
              <a:gd name="connsiteX4" fmla="*/ 6807366 w 6808698"/>
              <a:gd name="connsiteY4" fmla="*/ 1516333 h 1818713"/>
              <a:gd name="connsiteX5" fmla="*/ 6665407 w 6808698"/>
              <a:gd name="connsiteY5" fmla="*/ 1818713 h 1818713"/>
              <a:gd name="connsiteX6" fmla="*/ 302380 w 6808698"/>
              <a:gd name="connsiteY6" fmla="*/ 1818713 h 1818713"/>
              <a:gd name="connsiteX7" fmla="*/ 0 w 6808698"/>
              <a:gd name="connsiteY7" fmla="*/ 1644670 h 1818713"/>
              <a:gd name="connsiteX8" fmla="*/ 0 w 6808698"/>
              <a:gd name="connsiteY8" fmla="*/ 130384 h 181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08698" h="1818713">
                <a:moveTo>
                  <a:pt x="0" y="130384"/>
                </a:moveTo>
                <a:cubicBezTo>
                  <a:pt x="0" y="-36616"/>
                  <a:pt x="135380" y="4467"/>
                  <a:pt x="302380" y="4467"/>
                </a:cubicBezTo>
                <a:lnTo>
                  <a:pt x="6633323" y="4467"/>
                </a:lnTo>
                <a:cubicBezTo>
                  <a:pt x="6800323" y="4467"/>
                  <a:pt x="6807366" y="139847"/>
                  <a:pt x="6807366" y="306847"/>
                </a:cubicBezTo>
                <a:lnTo>
                  <a:pt x="6807366" y="1516333"/>
                </a:lnTo>
                <a:cubicBezTo>
                  <a:pt x="6807366" y="1683333"/>
                  <a:pt x="6832407" y="1818713"/>
                  <a:pt x="6665407" y="1818713"/>
                </a:cubicBezTo>
                <a:lnTo>
                  <a:pt x="302380" y="1818713"/>
                </a:lnTo>
                <a:cubicBezTo>
                  <a:pt x="135380" y="1818713"/>
                  <a:pt x="0" y="1811670"/>
                  <a:pt x="0" y="1644670"/>
                </a:cubicBezTo>
                <a:lnTo>
                  <a:pt x="0" y="130384"/>
                </a:lnTo>
                <a:close/>
              </a:path>
            </a:pathLst>
          </a:custGeom>
          <a:solidFill>
            <a:srgbClr val="CCECFF"/>
          </a:solid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テキスト ボックス 107">
                <a:extLst>
                  <a:ext uri="{FF2B5EF4-FFF2-40B4-BE49-F238E27FC236}">
                    <a16:creationId xmlns:a16="http://schemas.microsoft.com/office/drawing/2014/main" id="{2152DEC5-D363-4148-A3F6-B4FBF18663AC}"/>
                  </a:ext>
                </a:extLst>
              </p:cNvPr>
              <p:cNvSpPr txBox="1"/>
              <p:nvPr/>
            </p:nvSpPr>
            <p:spPr>
              <a:xfrm>
                <a:off x="9138939" y="2169776"/>
                <a:ext cx="2286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𝑎𝑑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+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𝑏𝑐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=14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08" name="テキスト ボックス 107">
                <a:extLst>
                  <a:ext uri="{FF2B5EF4-FFF2-40B4-BE49-F238E27FC236}">
                    <a16:creationId xmlns:a16="http://schemas.microsoft.com/office/drawing/2014/main" id="{2152DEC5-D363-4148-A3F6-B4FBF1866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8939" y="2169776"/>
                <a:ext cx="2286000" cy="46166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テキスト ボックス 108">
                <a:extLst>
                  <a:ext uri="{FF2B5EF4-FFF2-40B4-BE49-F238E27FC236}">
                    <a16:creationId xmlns:a16="http://schemas.microsoft.com/office/drawing/2014/main" id="{C2AA1685-2C93-4122-8BAB-D7769D808F6C}"/>
                  </a:ext>
                </a:extLst>
              </p:cNvPr>
              <p:cNvSpPr txBox="1"/>
              <p:nvPr/>
            </p:nvSpPr>
            <p:spPr>
              <a:xfrm>
                <a:off x="6665447" y="2169776"/>
                <a:ext cx="12728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𝑎𝑐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=3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09" name="テキスト ボックス 108">
                <a:extLst>
                  <a:ext uri="{FF2B5EF4-FFF2-40B4-BE49-F238E27FC236}">
                    <a16:creationId xmlns:a16="http://schemas.microsoft.com/office/drawing/2014/main" id="{C2AA1685-2C93-4122-8BAB-D7769D808F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447" y="2169776"/>
                <a:ext cx="1272841" cy="46166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テキスト ボックス 109">
                <a:extLst>
                  <a:ext uri="{FF2B5EF4-FFF2-40B4-BE49-F238E27FC236}">
                    <a16:creationId xmlns:a16="http://schemas.microsoft.com/office/drawing/2014/main" id="{CF3F0F5A-C68B-4547-9CC8-128E3AD1662E}"/>
                  </a:ext>
                </a:extLst>
              </p:cNvPr>
              <p:cNvSpPr txBox="1"/>
              <p:nvPr/>
            </p:nvSpPr>
            <p:spPr>
              <a:xfrm>
                <a:off x="7972883" y="2174866"/>
                <a:ext cx="12728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𝑏𝑑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=8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10" name="テキスト ボックス 109">
                <a:extLst>
                  <a:ext uri="{FF2B5EF4-FFF2-40B4-BE49-F238E27FC236}">
                    <a16:creationId xmlns:a16="http://schemas.microsoft.com/office/drawing/2014/main" id="{CF3F0F5A-C68B-4547-9CC8-128E3AD166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2883" y="2174866"/>
                <a:ext cx="1272841" cy="46166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テキスト ボックス 110">
                <a:extLst>
                  <a:ext uri="{FF2B5EF4-FFF2-40B4-BE49-F238E27FC236}">
                    <a16:creationId xmlns:a16="http://schemas.microsoft.com/office/drawing/2014/main" id="{AAA98196-4856-44F2-AD6C-03BA8DA86DEB}"/>
                  </a:ext>
                </a:extLst>
              </p:cNvPr>
              <p:cNvSpPr txBox="1"/>
              <p:nvPr/>
            </p:nvSpPr>
            <p:spPr>
              <a:xfrm>
                <a:off x="6986287" y="1114195"/>
                <a:ext cx="5349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𝑎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11" name="テキスト ボックス 110">
                <a:extLst>
                  <a:ext uri="{FF2B5EF4-FFF2-40B4-BE49-F238E27FC236}">
                    <a16:creationId xmlns:a16="http://schemas.microsoft.com/office/drawing/2014/main" id="{AAA98196-4856-44F2-AD6C-03BA8DA86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6287" y="1114195"/>
                <a:ext cx="534903" cy="46166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テキスト ボックス 111">
                <a:extLst>
                  <a:ext uri="{FF2B5EF4-FFF2-40B4-BE49-F238E27FC236}">
                    <a16:creationId xmlns:a16="http://schemas.microsoft.com/office/drawing/2014/main" id="{D1E22FB3-F54C-4E7B-84AF-E8891601DBC7}"/>
                  </a:ext>
                </a:extLst>
              </p:cNvPr>
              <p:cNvSpPr txBox="1"/>
              <p:nvPr/>
            </p:nvSpPr>
            <p:spPr>
              <a:xfrm>
                <a:off x="6986287" y="1633964"/>
                <a:ext cx="5349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𝑐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12" name="テキスト ボックス 111">
                <a:extLst>
                  <a:ext uri="{FF2B5EF4-FFF2-40B4-BE49-F238E27FC236}">
                    <a16:creationId xmlns:a16="http://schemas.microsoft.com/office/drawing/2014/main" id="{D1E22FB3-F54C-4E7B-84AF-E8891601DB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6287" y="1633964"/>
                <a:ext cx="534903" cy="461665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テキスト ボックス 112">
                <a:extLst>
                  <a:ext uri="{FF2B5EF4-FFF2-40B4-BE49-F238E27FC236}">
                    <a16:creationId xmlns:a16="http://schemas.microsoft.com/office/drawing/2014/main" id="{34A080C7-54AE-4A04-A913-6415914C9304}"/>
                  </a:ext>
                </a:extLst>
              </p:cNvPr>
              <p:cNvSpPr txBox="1"/>
              <p:nvPr/>
            </p:nvSpPr>
            <p:spPr>
              <a:xfrm>
                <a:off x="8357891" y="1114195"/>
                <a:ext cx="5349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𝑏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13" name="テキスト ボックス 112">
                <a:extLst>
                  <a:ext uri="{FF2B5EF4-FFF2-40B4-BE49-F238E27FC236}">
                    <a16:creationId xmlns:a16="http://schemas.microsoft.com/office/drawing/2014/main" id="{34A080C7-54AE-4A04-A913-6415914C93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7891" y="1114195"/>
                <a:ext cx="534903" cy="461665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テキスト ボックス 113">
                <a:extLst>
                  <a:ext uri="{FF2B5EF4-FFF2-40B4-BE49-F238E27FC236}">
                    <a16:creationId xmlns:a16="http://schemas.microsoft.com/office/drawing/2014/main" id="{734A0DFA-1775-44D6-889B-506FDDCE26AF}"/>
                  </a:ext>
                </a:extLst>
              </p:cNvPr>
              <p:cNvSpPr txBox="1"/>
              <p:nvPr/>
            </p:nvSpPr>
            <p:spPr>
              <a:xfrm>
                <a:off x="8357891" y="1633964"/>
                <a:ext cx="5349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𝑑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14" name="テキスト ボックス 113">
                <a:extLst>
                  <a:ext uri="{FF2B5EF4-FFF2-40B4-BE49-F238E27FC236}">
                    <a16:creationId xmlns:a16="http://schemas.microsoft.com/office/drawing/2014/main" id="{734A0DFA-1775-44D6-889B-506FDDCE26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7891" y="1633964"/>
                <a:ext cx="534903" cy="461665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テキスト ボックス 114">
                <a:extLst>
                  <a:ext uri="{FF2B5EF4-FFF2-40B4-BE49-F238E27FC236}">
                    <a16:creationId xmlns:a16="http://schemas.microsoft.com/office/drawing/2014/main" id="{20CAE9B2-545A-4556-BF93-E60471EE5F6E}"/>
                  </a:ext>
                </a:extLst>
              </p:cNvPr>
              <p:cNvSpPr txBox="1"/>
              <p:nvPr/>
            </p:nvSpPr>
            <p:spPr>
              <a:xfrm>
                <a:off x="9921494" y="1114195"/>
                <a:ext cx="5349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𝑏𝑐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15" name="テキスト ボックス 114">
                <a:extLst>
                  <a:ext uri="{FF2B5EF4-FFF2-40B4-BE49-F238E27FC236}">
                    <a16:creationId xmlns:a16="http://schemas.microsoft.com/office/drawing/2014/main" id="{20CAE9B2-545A-4556-BF93-E60471EE5F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1494" y="1114195"/>
                <a:ext cx="534903" cy="461665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テキスト ボックス 115">
                <a:extLst>
                  <a:ext uri="{FF2B5EF4-FFF2-40B4-BE49-F238E27FC236}">
                    <a16:creationId xmlns:a16="http://schemas.microsoft.com/office/drawing/2014/main" id="{FBD868A1-5B42-4116-8FB2-82897DCD406D}"/>
                  </a:ext>
                </a:extLst>
              </p:cNvPr>
              <p:cNvSpPr txBox="1"/>
              <p:nvPr/>
            </p:nvSpPr>
            <p:spPr>
              <a:xfrm>
                <a:off x="9921494" y="1633964"/>
                <a:ext cx="5349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𝑎𝑑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16" name="テキスト ボックス 115">
                <a:extLst>
                  <a:ext uri="{FF2B5EF4-FFF2-40B4-BE49-F238E27FC236}">
                    <a16:creationId xmlns:a16="http://schemas.microsoft.com/office/drawing/2014/main" id="{FBD868A1-5B42-4116-8FB2-82897DCD4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1494" y="1633964"/>
                <a:ext cx="534903" cy="461665"/>
              </a:xfrm>
              <a:prstGeom prst="rect">
                <a:avLst/>
              </a:prstGeom>
              <a:blipFill>
                <a:blip r:embed="rId33"/>
                <a:stretch>
                  <a:fillRect l="-3448" r="-34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7" name="直線コネクタ 116">
            <a:extLst>
              <a:ext uri="{FF2B5EF4-FFF2-40B4-BE49-F238E27FC236}">
                <a16:creationId xmlns:a16="http://schemas.microsoft.com/office/drawing/2014/main" id="{06BA0E72-9821-448F-8487-E817BD79E77E}"/>
              </a:ext>
            </a:extLst>
          </p:cNvPr>
          <p:cNvCxnSpPr>
            <a:stCxn id="112" idx="3"/>
            <a:endCxn id="113" idx="1"/>
          </p:cNvCxnSpPr>
          <p:nvPr/>
        </p:nvCxnSpPr>
        <p:spPr>
          <a:xfrm flipV="1">
            <a:off x="7521190" y="1345028"/>
            <a:ext cx="836701" cy="51976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矢印コネクタ 117">
            <a:extLst>
              <a:ext uri="{FF2B5EF4-FFF2-40B4-BE49-F238E27FC236}">
                <a16:creationId xmlns:a16="http://schemas.microsoft.com/office/drawing/2014/main" id="{441A9D12-5AB2-4811-BD2E-25D1C9300765}"/>
              </a:ext>
            </a:extLst>
          </p:cNvPr>
          <p:cNvCxnSpPr>
            <a:stCxn id="113" idx="3"/>
            <a:endCxn id="115" idx="1"/>
          </p:cNvCxnSpPr>
          <p:nvPr/>
        </p:nvCxnSpPr>
        <p:spPr>
          <a:xfrm>
            <a:off x="8892794" y="1345028"/>
            <a:ext cx="1028700" cy="0"/>
          </a:xfrm>
          <a:prstGeom prst="straightConnector1">
            <a:avLst/>
          </a:prstGeom>
          <a:ln w="12700"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コネクタ 118">
            <a:extLst>
              <a:ext uri="{FF2B5EF4-FFF2-40B4-BE49-F238E27FC236}">
                <a16:creationId xmlns:a16="http://schemas.microsoft.com/office/drawing/2014/main" id="{BEAC2311-BD75-4C95-9832-DD1B0C0C2371}"/>
              </a:ext>
            </a:extLst>
          </p:cNvPr>
          <p:cNvCxnSpPr>
            <a:stCxn id="111" idx="3"/>
            <a:endCxn id="114" idx="1"/>
          </p:cNvCxnSpPr>
          <p:nvPr/>
        </p:nvCxnSpPr>
        <p:spPr>
          <a:xfrm>
            <a:off x="7521190" y="1345028"/>
            <a:ext cx="836701" cy="519769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0" name="直線矢印コネクタ 119">
            <a:extLst>
              <a:ext uri="{FF2B5EF4-FFF2-40B4-BE49-F238E27FC236}">
                <a16:creationId xmlns:a16="http://schemas.microsoft.com/office/drawing/2014/main" id="{EAA5C344-CE12-488F-89F9-49FF9699B106}"/>
              </a:ext>
            </a:extLst>
          </p:cNvPr>
          <p:cNvCxnSpPr>
            <a:stCxn id="114" idx="3"/>
            <a:endCxn id="116" idx="1"/>
          </p:cNvCxnSpPr>
          <p:nvPr/>
        </p:nvCxnSpPr>
        <p:spPr>
          <a:xfrm>
            <a:off x="8892794" y="1864797"/>
            <a:ext cx="1028700" cy="0"/>
          </a:xfrm>
          <a:prstGeom prst="straightConnector1">
            <a:avLst/>
          </a:prstGeom>
          <a:ln w="12700">
            <a:solidFill>
              <a:schemeClr val="accent2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コネクタ 120">
            <a:extLst>
              <a:ext uri="{FF2B5EF4-FFF2-40B4-BE49-F238E27FC236}">
                <a16:creationId xmlns:a16="http://schemas.microsoft.com/office/drawing/2014/main" id="{56574B27-C69F-4C00-BB6E-4FBD7E89347D}"/>
              </a:ext>
            </a:extLst>
          </p:cNvPr>
          <p:cNvCxnSpPr>
            <a:cxnSpLocks/>
          </p:cNvCxnSpPr>
          <p:nvPr/>
        </p:nvCxnSpPr>
        <p:spPr>
          <a:xfrm>
            <a:off x="6678383" y="2181700"/>
            <a:ext cx="456458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7" name="直線コネクタ 2056">
            <a:extLst>
              <a:ext uri="{FF2B5EF4-FFF2-40B4-BE49-F238E27FC236}">
                <a16:creationId xmlns:a16="http://schemas.microsoft.com/office/drawing/2014/main" id="{61133D84-910E-497C-835B-9D3E47447BBD}"/>
              </a:ext>
            </a:extLst>
          </p:cNvPr>
          <p:cNvCxnSpPr/>
          <p:nvPr/>
        </p:nvCxnSpPr>
        <p:spPr>
          <a:xfrm>
            <a:off x="6678383" y="3898232"/>
            <a:ext cx="0" cy="2644692"/>
          </a:xfrm>
          <a:prstGeom prst="line">
            <a:avLst/>
          </a:prstGeom>
          <a:ln w="222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5" name="図 124">
            <a:extLst>
              <a:ext uri="{FF2B5EF4-FFF2-40B4-BE49-F238E27FC236}">
                <a16:creationId xmlns:a16="http://schemas.microsoft.com/office/drawing/2014/main" id="{754D9169-8F7A-412B-89EB-DC2E60A59FF9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268" y="4891138"/>
            <a:ext cx="361712" cy="499076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図 125">
            <a:extLst>
              <a:ext uri="{FF2B5EF4-FFF2-40B4-BE49-F238E27FC236}">
                <a16:creationId xmlns:a16="http://schemas.microsoft.com/office/drawing/2014/main" id="{CE34F8B2-4897-4EDA-839F-DB72B5352538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267" y="4338395"/>
            <a:ext cx="361712" cy="499076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図 128">
            <a:extLst>
              <a:ext uri="{FF2B5EF4-FFF2-40B4-BE49-F238E27FC236}">
                <a16:creationId xmlns:a16="http://schemas.microsoft.com/office/drawing/2014/main" id="{FFF9C6FE-64AF-4349-8185-D6D63A589255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633" y="5444888"/>
            <a:ext cx="366641" cy="499076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図 129">
            <a:extLst>
              <a:ext uri="{FF2B5EF4-FFF2-40B4-BE49-F238E27FC236}">
                <a16:creationId xmlns:a16="http://schemas.microsoft.com/office/drawing/2014/main" id="{8849695D-0EE9-4C49-8727-BB2B3CDAC7BE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036" y="4899430"/>
            <a:ext cx="361712" cy="499076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図 130">
            <a:extLst>
              <a:ext uri="{FF2B5EF4-FFF2-40B4-BE49-F238E27FC236}">
                <a16:creationId xmlns:a16="http://schemas.microsoft.com/office/drawing/2014/main" id="{61732A3A-76EA-4115-83BA-84726F7DF666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035" y="4346687"/>
            <a:ext cx="361712" cy="499076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図 131">
            <a:extLst>
              <a:ext uri="{FF2B5EF4-FFF2-40B4-BE49-F238E27FC236}">
                <a16:creationId xmlns:a16="http://schemas.microsoft.com/office/drawing/2014/main" id="{9F9D707B-E1BD-4040-9B8C-48D63E9012F3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402" y="5453180"/>
            <a:ext cx="361712" cy="499076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20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3" grpId="0" animBg="1"/>
      <p:bldP spid="44" grpId="0"/>
      <p:bldP spid="45" grpId="0" animBg="1"/>
      <p:bldP spid="61" grpId="0"/>
      <p:bldP spid="64" grpId="0" animBg="1"/>
      <p:bldP spid="6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D8EA3B98-628A-4509-B7F9-E953CFFD0435}"/>
              </a:ext>
            </a:extLst>
          </p:cNvPr>
          <p:cNvSpPr/>
          <p:nvPr/>
        </p:nvSpPr>
        <p:spPr>
          <a:xfrm>
            <a:off x="8858990" y="2262329"/>
            <a:ext cx="1640801" cy="480478"/>
          </a:xfrm>
          <a:prstGeom prst="rect">
            <a:avLst/>
          </a:prstGeom>
          <a:solidFill>
            <a:srgbClr val="FF9999"/>
          </a:solid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5" name="正方形/長方形 2074">
            <a:extLst>
              <a:ext uri="{FF2B5EF4-FFF2-40B4-BE49-F238E27FC236}">
                <a16:creationId xmlns:a16="http://schemas.microsoft.com/office/drawing/2014/main" id="{9F4B7B4C-0DAA-4C7C-8478-97C80559D443}"/>
              </a:ext>
            </a:extLst>
          </p:cNvPr>
          <p:cNvSpPr/>
          <p:nvPr/>
        </p:nvSpPr>
        <p:spPr>
          <a:xfrm>
            <a:off x="8855478" y="1452596"/>
            <a:ext cx="1640801" cy="480478"/>
          </a:xfrm>
          <a:prstGeom prst="rect">
            <a:avLst/>
          </a:prstGeom>
          <a:solidFill>
            <a:srgbClr val="66FFFF"/>
          </a:solid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因数分解　　　　　　　　　　　　　　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2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次式の因数分解　　　　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p.19)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0B8607D6-1BE7-4A3A-A0FA-B3D60B945AF4}"/>
                  </a:ext>
                </a:extLst>
              </p:cNvPr>
              <p:cNvSpPr txBox="1"/>
              <p:nvPr/>
            </p:nvSpPr>
            <p:spPr>
              <a:xfrm>
                <a:off x="2144125" y="971644"/>
                <a:ext cx="7230762" cy="14075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800" b="0" dirty="0">
                    <a:ea typeface="ＭＳ Ｐゴシック" panose="020B0600070205080204" pitchFamily="50" charset="-128"/>
                  </a:rPr>
                  <a:t>よって</a:t>
                </a:r>
                <a14:m>
                  <m:oMath xmlns:m="http://schemas.openxmlformats.org/officeDocument/2006/math"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，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𝑎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=1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，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𝑏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=4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，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𝑐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=3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，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𝑑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=2 </m:t>
                    </m:r>
                  </m:oMath>
                </a14:m>
                <a:r>
                  <a:rPr kumimoji="1"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であるから</a:t>
                </a:r>
                <a:endParaRPr kumimoji="1"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>
                  <a:lnSpc>
                    <a:spcPct val="2500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sz="2800" b="0" i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3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𝑥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+14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𝑥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+8=(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𝑥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+4)(3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𝑥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+2)</m:t>
                    </m:r>
                  </m:oMath>
                </a14:m>
                <a:endParaRPr kumimoji="1"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0B8607D6-1BE7-4A3A-A0FA-B3D60B945A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125" y="971644"/>
                <a:ext cx="7230762" cy="1407501"/>
              </a:xfrm>
              <a:prstGeom prst="rect">
                <a:avLst/>
              </a:prstGeom>
              <a:blipFill>
                <a:blip r:embed="rId2"/>
                <a:stretch>
                  <a:fillRect l="-1771" t="-5195" r="-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0" name="テキスト ボックス 2049">
            <a:extLst>
              <a:ext uri="{FF2B5EF4-FFF2-40B4-BE49-F238E27FC236}">
                <a16:creationId xmlns:a16="http://schemas.microsoft.com/office/drawing/2014/main" id="{3AD19BEB-0041-4F27-916D-A4CDFA9149E7}"/>
              </a:ext>
            </a:extLst>
          </p:cNvPr>
          <p:cNvSpPr txBox="1"/>
          <p:nvPr/>
        </p:nvSpPr>
        <p:spPr>
          <a:xfrm>
            <a:off x="2161267" y="3627201"/>
            <a:ext cx="6705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0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補足　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</a:t>
            </a:r>
            <a:r>
              <a:rPr lang="ja-JP" altLang="en-US" sz="2400" b="0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の図式のような計算を </a:t>
            </a:r>
            <a:r>
              <a:rPr lang="ja-JP" altLang="en-US" sz="2400" b="1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たすき掛け</a:t>
            </a:r>
            <a:r>
              <a:rPr lang="ja-JP" altLang="en-US" sz="2400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2400" b="0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という。</a:t>
            </a:r>
            <a:endParaRPr kumimoji="1"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cxnSp>
        <p:nvCxnSpPr>
          <p:cNvPr id="2054" name="直線コネクタ 2053">
            <a:extLst>
              <a:ext uri="{FF2B5EF4-FFF2-40B4-BE49-F238E27FC236}">
                <a16:creationId xmlns:a16="http://schemas.microsoft.com/office/drawing/2014/main" id="{94DA85F1-12E7-435B-A7B8-A0751249A292}"/>
              </a:ext>
            </a:extLst>
          </p:cNvPr>
          <p:cNvCxnSpPr/>
          <p:nvPr/>
        </p:nvCxnSpPr>
        <p:spPr>
          <a:xfrm>
            <a:off x="5743464" y="1941094"/>
            <a:ext cx="8337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6" name="直線矢印コネクタ 2055">
            <a:extLst>
              <a:ext uri="{FF2B5EF4-FFF2-40B4-BE49-F238E27FC236}">
                <a16:creationId xmlns:a16="http://schemas.microsoft.com/office/drawing/2014/main" id="{21531197-5665-412A-B106-38F590EE3232}"/>
              </a:ext>
            </a:extLst>
          </p:cNvPr>
          <p:cNvCxnSpPr>
            <a:cxnSpLocks/>
          </p:cNvCxnSpPr>
          <p:nvPr/>
        </p:nvCxnSpPr>
        <p:spPr>
          <a:xfrm>
            <a:off x="7393078" y="2331019"/>
            <a:ext cx="0" cy="219675"/>
          </a:xfrm>
          <a:prstGeom prst="straightConnector1">
            <a:avLst/>
          </a:prstGeom>
          <a:ln w="9525">
            <a:solidFill>
              <a:srgbClr val="FF0000"/>
            </a:solidFill>
            <a:headEnd type="arrow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8" name="直線コネクタ 2057">
            <a:extLst>
              <a:ext uri="{FF2B5EF4-FFF2-40B4-BE49-F238E27FC236}">
                <a16:creationId xmlns:a16="http://schemas.microsoft.com/office/drawing/2014/main" id="{8039B6A4-5B86-4084-91F6-D9EC6F03E028}"/>
              </a:ext>
            </a:extLst>
          </p:cNvPr>
          <p:cNvCxnSpPr/>
          <p:nvPr/>
        </p:nvCxnSpPr>
        <p:spPr>
          <a:xfrm>
            <a:off x="6160363" y="1706184"/>
            <a:ext cx="267907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89AB3E24-6AC8-456D-A2C5-9AFB720AC521}"/>
              </a:ext>
            </a:extLst>
          </p:cNvPr>
          <p:cNvCxnSpPr>
            <a:cxnSpLocks/>
          </p:cNvCxnSpPr>
          <p:nvPr/>
        </p:nvCxnSpPr>
        <p:spPr>
          <a:xfrm>
            <a:off x="6868760" y="2331019"/>
            <a:ext cx="1033464" cy="0"/>
          </a:xfrm>
          <a:prstGeom prst="line">
            <a:avLst/>
          </a:prstGeom>
          <a:ln w="952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矢印コネクタ 66">
            <a:extLst>
              <a:ext uri="{FF2B5EF4-FFF2-40B4-BE49-F238E27FC236}">
                <a16:creationId xmlns:a16="http://schemas.microsoft.com/office/drawing/2014/main" id="{CD53965A-9B5C-4D0B-B736-006D0277CC45}"/>
              </a:ext>
            </a:extLst>
          </p:cNvPr>
          <p:cNvCxnSpPr>
            <a:cxnSpLocks/>
          </p:cNvCxnSpPr>
          <p:nvPr/>
        </p:nvCxnSpPr>
        <p:spPr>
          <a:xfrm flipV="1">
            <a:off x="6152343" y="1698164"/>
            <a:ext cx="0" cy="234910"/>
          </a:xfrm>
          <a:prstGeom prst="straightConnector1">
            <a:avLst/>
          </a:prstGeom>
          <a:ln w="9525">
            <a:headEnd type="arrow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82982825-3C8D-4ED1-8C28-F980D75FE220}"/>
              </a:ext>
            </a:extLst>
          </p:cNvPr>
          <p:cNvCxnSpPr>
            <a:cxnSpLocks/>
          </p:cNvCxnSpPr>
          <p:nvPr/>
        </p:nvCxnSpPr>
        <p:spPr>
          <a:xfrm>
            <a:off x="7401534" y="2550694"/>
            <a:ext cx="1453944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テキスト ボックス 77">
                <a:extLst>
                  <a:ext uri="{FF2B5EF4-FFF2-40B4-BE49-F238E27FC236}">
                    <a16:creationId xmlns:a16="http://schemas.microsoft.com/office/drawing/2014/main" id="{1F05F531-47AE-432C-97EF-185ED6EF8A9D}"/>
                  </a:ext>
                </a:extLst>
              </p:cNvPr>
              <p:cNvSpPr txBox="1"/>
              <p:nvPr/>
            </p:nvSpPr>
            <p:spPr>
              <a:xfrm>
                <a:off x="8844893" y="1452596"/>
                <a:ext cx="534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78" name="テキスト ボックス 77">
                <a:extLst>
                  <a:ext uri="{FF2B5EF4-FFF2-40B4-BE49-F238E27FC236}">
                    <a16:creationId xmlns:a16="http://schemas.microsoft.com/office/drawing/2014/main" id="{1F05F531-47AE-432C-97EF-185ED6EF8A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4893" y="1452596"/>
                <a:ext cx="53490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テキスト ボックス 78">
                <a:extLst>
                  <a:ext uri="{FF2B5EF4-FFF2-40B4-BE49-F238E27FC236}">
                    <a16:creationId xmlns:a16="http://schemas.microsoft.com/office/drawing/2014/main" id="{088FD6FF-8136-41EA-A4A7-139625C9A263}"/>
                  </a:ext>
                </a:extLst>
              </p:cNvPr>
              <p:cNvSpPr txBox="1"/>
              <p:nvPr/>
            </p:nvSpPr>
            <p:spPr>
              <a:xfrm>
                <a:off x="8844893" y="2261121"/>
                <a:ext cx="534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3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79" name="テキスト ボックス 78">
                <a:extLst>
                  <a:ext uri="{FF2B5EF4-FFF2-40B4-BE49-F238E27FC236}">
                    <a16:creationId xmlns:a16="http://schemas.microsoft.com/office/drawing/2014/main" id="{088FD6FF-8136-41EA-A4A7-139625C9A2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4893" y="2261121"/>
                <a:ext cx="53490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51B0C703-9A40-416B-A52D-36E5DDF9D498}"/>
                  </a:ext>
                </a:extLst>
              </p:cNvPr>
              <p:cNvSpPr txBox="1"/>
              <p:nvPr/>
            </p:nvSpPr>
            <p:spPr>
              <a:xfrm>
                <a:off x="10040036" y="1452596"/>
                <a:ext cx="534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4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51B0C703-9A40-416B-A52D-36E5DDF9D4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0036" y="1452596"/>
                <a:ext cx="53490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テキスト ボックス 80">
                <a:extLst>
                  <a:ext uri="{FF2B5EF4-FFF2-40B4-BE49-F238E27FC236}">
                    <a16:creationId xmlns:a16="http://schemas.microsoft.com/office/drawing/2014/main" id="{D3969892-100B-4AAF-A929-FCFDDB6543B6}"/>
                  </a:ext>
                </a:extLst>
              </p:cNvPr>
              <p:cNvSpPr txBox="1"/>
              <p:nvPr/>
            </p:nvSpPr>
            <p:spPr>
              <a:xfrm>
                <a:off x="10040036" y="2261121"/>
                <a:ext cx="534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2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81" name="テキスト ボックス 80">
                <a:extLst>
                  <a:ext uri="{FF2B5EF4-FFF2-40B4-BE49-F238E27FC236}">
                    <a16:creationId xmlns:a16="http://schemas.microsoft.com/office/drawing/2014/main" id="{D3969892-100B-4AAF-A929-FCFDDB6543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0036" y="2261121"/>
                <a:ext cx="53490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直線コネクタ 81">
            <a:extLst>
              <a:ext uri="{FF2B5EF4-FFF2-40B4-BE49-F238E27FC236}">
                <a16:creationId xmlns:a16="http://schemas.microsoft.com/office/drawing/2014/main" id="{5B271F2E-B3C5-4572-A21F-83E6CEFC3529}"/>
              </a:ext>
            </a:extLst>
          </p:cNvPr>
          <p:cNvCxnSpPr>
            <a:cxnSpLocks/>
            <a:stCxn id="78" idx="3"/>
            <a:endCxn id="81" idx="1"/>
          </p:cNvCxnSpPr>
          <p:nvPr/>
        </p:nvCxnSpPr>
        <p:spPr>
          <a:xfrm>
            <a:off x="9379796" y="1714206"/>
            <a:ext cx="660240" cy="8085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3" name="直線コネクタ 82">
            <a:extLst>
              <a:ext uri="{FF2B5EF4-FFF2-40B4-BE49-F238E27FC236}">
                <a16:creationId xmlns:a16="http://schemas.microsoft.com/office/drawing/2014/main" id="{B6653E84-F0E9-42A9-AA13-8195BA3289FE}"/>
              </a:ext>
            </a:extLst>
          </p:cNvPr>
          <p:cNvCxnSpPr>
            <a:cxnSpLocks/>
            <a:stCxn id="79" idx="3"/>
            <a:endCxn id="80" idx="1"/>
          </p:cNvCxnSpPr>
          <p:nvPr/>
        </p:nvCxnSpPr>
        <p:spPr>
          <a:xfrm flipV="1">
            <a:off x="9379796" y="1714206"/>
            <a:ext cx="660240" cy="8085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四角形: 角を丸くする 88">
                <a:extLst>
                  <a:ext uri="{FF2B5EF4-FFF2-40B4-BE49-F238E27FC236}">
                    <a16:creationId xmlns:a16="http://schemas.microsoft.com/office/drawing/2014/main" id="{B7CAC82C-CFCE-4DED-A434-2FB52968195A}"/>
                  </a:ext>
                </a:extLst>
              </p:cNvPr>
              <p:cNvSpPr/>
              <p:nvPr/>
            </p:nvSpPr>
            <p:spPr>
              <a:xfrm>
                <a:off x="850281" y="4570655"/>
                <a:ext cx="10215283" cy="1537207"/>
              </a:xfrm>
              <a:prstGeom prst="roundRect">
                <a:avLst/>
              </a:prstGeom>
              <a:solidFill>
                <a:srgbClr val="FFEFEF"/>
              </a:solidFill>
              <a:ln w="50800">
                <a:solidFill>
                  <a:srgbClr val="FFAFA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ja-JP" altLang="en-US" sz="2800" dirty="0">
                    <a:ln>
                      <a:noFill/>
                    </a:ln>
                    <a:solidFill>
                      <a:srgbClr val="EB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深める　</a:t>
                </a:r>
                <a:r>
                  <a:rPr lang="ja-JP" altLang="en-US" sz="2800" dirty="0">
                    <a:solidFill>
                      <a:srgbClr val="EB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例</a:t>
                </a:r>
                <a:r>
                  <a:rPr lang="en-US" altLang="ja-JP" sz="2800" dirty="0">
                    <a:solidFill>
                      <a:srgbClr val="EB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17</a:t>
                </a:r>
                <a:r>
                  <a:rPr lang="ja-JP" altLang="en-US" sz="2800" dirty="0">
                    <a:solidFill>
                      <a:srgbClr val="EB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の</a:t>
                </a:r>
                <a:r>
                  <a:rPr lang="ja-JP" altLang="en-US" sz="2800" dirty="0">
                    <a:solidFill>
                      <a:srgbClr val="EB0000"/>
                    </a:solidFill>
                    <a:latin typeface="Cambria Math" panose="02040503050406030204" pitchFamily="18" charset="0"/>
                    <a:ea typeface="ＭＳ Ｐゴシック" panose="020B0600070205080204" pitchFamily="50" charset="-128"/>
                  </a:rPr>
                  <a:t> </a:t>
                </a:r>
                <a:r>
                  <a:rPr lang="ja-JP" altLang="en-US" sz="2800" dirty="0">
                    <a:solidFill>
                      <a:srgbClr val="EB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②</a:t>
                </a:r>
                <a:r>
                  <a:rPr lang="ja-JP" altLang="en-US" sz="2800" dirty="0">
                    <a:solidFill>
                      <a:srgbClr val="EB0000"/>
                    </a:solidFill>
                    <a:latin typeface="Cambria Math" panose="02040503050406030204" pitchFamily="18" charset="0"/>
                    <a:ea typeface="ＭＳ Ｐゴシック" panose="020B0600070205080204" pitchFamily="50" charset="-128"/>
                  </a:rPr>
                  <a:t> </a:t>
                </a:r>
                <a:r>
                  <a:rPr lang="ja-JP" altLang="en-US" sz="2800" dirty="0">
                    <a:solidFill>
                      <a:srgbClr val="EB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の計算において，</a:t>
                </a:r>
                <a14:m>
                  <m:oMath xmlns:m="http://schemas.openxmlformats.org/officeDocument/2006/math">
                    <m:r>
                      <a:rPr lang="en-US" altLang="ja-JP" sz="2800" i="1" smtClean="0">
                        <a:solidFill>
                          <a:srgbClr val="EB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𝑏</m:t>
                    </m:r>
                  </m:oMath>
                </a14:m>
                <a:r>
                  <a:rPr lang="ja-JP" altLang="en-US" sz="2800" dirty="0">
                    <a:solidFill>
                      <a:srgbClr val="EB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solidFill>
                          <a:srgbClr val="EB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𝑑</m:t>
                    </m:r>
                    <m:r>
                      <a:rPr lang="en-US" altLang="ja-JP" sz="2800" i="1">
                        <a:solidFill>
                          <a:srgbClr val="EB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2800" dirty="0">
                    <a:solidFill>
                      <a:srgbClr val="EB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の候補として −</a:t>
                </a:r>
                <a:r>
                  <a:rPr lang="en-US" altLang="ja-JP" sz="2800" dirty="0">
                    <a:solidFill>
                      <a:srgbClr val="EB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 </a:t>
                </a:r>
                <a:r>
                  <a:rPr lang="ja-JP" altLang="en-US" sz="2800" dirty="0">
                    <a:solidFill>
                      <a:srgbClr val="EB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と −</a:t>
                </a:r>
                <a:r>
                  <a:rPr lang="en-US" altLang="ja-JP" sz="2800" dirty="0">
                    <a:solidFill>
                      <a:srgbClr val="EB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8</a:t>
                </a:r>
                <a:r>
                  <a:rPr lang="ja-JP" altLang="en-US" sz="2800" dirty="0">
                    <a:solidFill>
                      <a:srgbClr val="EB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，</a:t>
                </a:r>
                <a:endParaRPr lang="en-US" altLang="ja-JP" sz="2800" dirty="0">
                  <a:solidFill>
                    <a:srgbClr val="EB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r>
                  <a:rPr lang="ja-JP" altLang="en-US" sz="2800" dirty="0">
                    <a:solidFill>
                      <a:srgbClr val="EB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 −</a:t>
                </a:r>
                <a:r>
                  <a:rPr lang="en-US" altLang="ja-JP" sz="2800" dirty="0">
                    <a:solidFill>
                      <a:srgbClr val="EB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2 </a:t>
                </a:r>
                <a:r>
                  <a:rPr lang="ja-JP" altLang="en-US" sz="2800" dirty="0">
                    <a:solidFill>
                      <a:srgbClr val="EB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と −</a:t>
                </a:r>
                <a:r>
                  <a:rPr lang="en-US" altLang="ja-JP" sz="2800" dirty="0">
                    <a:solidFill>
                      <a:srgbClr val="EB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4</a:t>
                </a:r>
                <a:r>
                  <a:rPr lang="en-US" altLang="ja-JP" sz="2800" dirty="0">
                    <a:solidFill>
                      <a:srgbClr val="EB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ja-JP" altLang="en-US" sz="2800" dirty="0">
                    <a:solidFill>
                      <a:srgbClr val="EB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はたすき掛けの計算をしなくても適さないこと</a:t>
                </a:r>
                <a:endParaRPr lang="en-US" altLang="ja-JP" sz="2800" dirty="0">
                  <a:solidFill>
                    <a:srgbClr val="EB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r>
                  <a:rPr lang="ja-JP" altLang="en-US" sz="2800" dirty="0">
                    <a:solidFill>
                      <a:srgbClr val="EB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がわかる。その理由を説明してみよう。</a:t>
                </a:r>
              </a:p>
            </p:txBody>
          </p:sp>
        </mc:Choice>
        <mc:Fallback xmlns="">
          <p:sp>
            <p:nvSpPr>
              <p:cNvPr id="89" name="四角形: 角を丸くする 88">
                <a:extLst>
                  <a:ext uri="{FF2B5EF4-FFF2-40B4-BE49-F238E27FC236}">
                    <a16:creationId xmlns:a16="http://schemas.microsoft.com/office/drawing/2014/main" id="{B7CAC82C-CFCE-4DED-A434-2FB5296819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281" y="4570655"/>
                <a:ext cx="10215283" cy="1537207"/>
              </a:xfrm>
              <a:prstGeom prst="roundRect">
                <a:avLst/>
              </a:prstGeom>
              <a:blipFill>
                <a:blip r:embed="rId7"/>
                <a:stretch>
                  <a:fillRect l="-238" b="-3846"/>
                </a:stretch>
              </a:blipFill>
              <a:ln w="50800">
                <a:solidFill>
                  <a:srgbClr val="FFAFAF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正方形/長方形 89">
            <a:extLst>
              <a:ext uri="{FF2B5EF4-FFF2-40B4-BE49-F238E27FC236}">
                <a16:creationId xmlns:a16="http://schemas.microsoft.com/office/drawing/2014/main" id="{336F7F59-6C48-45FF-8595-A94CBBA668D9}"/>
              </a:ext>
            </a:extLst>
          </p:cNvPr>
          <p:cNvSpPr/>
          <p:nvPr/>
        </p:nvSpPr>
        <p:spPr>
          <a:xfrm>
            <a:off x="5532754" y="1796605"/>
            <a:ext cx="2646990" cy="652051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494A8D7-73CA-4551-B6CD-11A1656E206A}"/>
              </a:ext>
            </a:extLst>
          </p:cNvPr>
          <p:cNvSpPr txBox="1"/>
          <p:nvPr/>
        </p:nvSpPr>
        <p:spPr>
          <a:xfrm>
            <a:off x="10681027" y="2935095"/>
            <a:ext cx="543739" cy="523220"/>
          </a:xfrm>
          <a:prstGeom prst="rect">
            <a:avLst/>
          </a:prstGeom>
          <a:noFill/>
          <a:ln w="34925" cap="sq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終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0EC6F983-7CB9-4208-BDB4-41455E0CA1F3}"/>
              </a:ext>
            </a:extLst>
          </p:cNvPr>
          <p:cNvSpPr/>
          <p:nvPr/>
        </p:nvSpPr>
        <p:spPr>
          <a:xfrm>
            <a:off x="6197426" y="3620213"/>
            <a:ext cx="1495773" cy="49642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7450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0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B20BDBA-C155-4613-AFF8-01313176C55D}"/>
              </a:ext>
            </a:extLst>
          </p:cNvPr>
          <p:cNvSpPr/>
          <p:nvPr/>
        </p:nvSpPr>
        <p:spPr>
          <a:xfrm>
            <a:off x="708204" y="1043167"/>
            <a:ext cx="1030444" cy="4270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因数分解　　　　　　　　　　　　　　</a:t>
            </a:r>
            <a:r>
              <a:rPr lang="en-US" altLang="ja-JP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2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次式の因数分解　　　　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p.20)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</p:spPr>
            <p:txBody>
              <a:bodyPr/>
              <a:lstStyle/>
              <a:p>
                <a:pPr algn="l"/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例題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4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次の式を因数分解せよ。</a:t>
                </a:r>
              </a:p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(1)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　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(2)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解答　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(1)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altLang="ja-JP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1)(2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3)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(2)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)(2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  <a:blipFill rotWithShape="0">
                <a:blip r:embed="rId2"/>
                <a:stretch>
                  <a:fillRect l="-1129" t="-19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3849107" y="2769295"/>
            <a:ext cx="2487298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4374994" y="3795861"/>
            <a:ext cx="2978841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222" y="4601785"/>
            <a:ext cx="3688938" cy="158114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6895" y="4562670"/>
            <a:ext cx="4078280" cy="1673515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3263612" y="4657865"/>
            <a:ext cx="469585" cy="347299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3263611" y="5180071"/>
            <a:ext cx="469585" cy="347299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3263610" y="5662373"/>
            <a:ext cx="469585" cy="347299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4285965" y="5662373"/>
            <a:ext cx="469585" cy="347299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4287390" y="5180071"/>
            <a:ext cx="469585" cy="347299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4285964" y="4657865"/>
            <a:ext cx="469585" cy="347299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8348620" y="4660198"/>
            <a:ext cx="469585" cy="347299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8113827" y="5180071"/>
            <a:ext cx="704378" cy="347299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8113827" y="5650321"/>
            <a:ext cx="704378" cy="347299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9672034" y="4660198"/>
            <a:ext cx="526072" cy="347299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9357470" y="5180070"/>
            <a:ext cx="840636" cy="347299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9357470" y="5662373"/>
            <a:ext cx="840636" cy="347299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0769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1" grpId="0" animBg="1"/>
      <p:bldP spid="10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B20BDBA-C155-4613-AFF8-01313176C55D}"/>
              </a:ext>
            </a:extLst>
          </p:cNvPr>
          <p:cNvSpPr/>
          <p:nvPr/>
        </p:nvSpPr>
        <p:spPr>
          <a:xfrm>
            <a:off x="695325" y="1061283"/>
            <a:ext cx="1210748" cy="427038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因数分解　　　　　　　　　　　　　　</a:t>
            </a:r>
            <a:r>
              <a:rPr lang="en-US" altLang="ja-JP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2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次式の因数分解　　　　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p.20)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</p:spPr>
            <p:txBody>
              <a:bodyPr/>
              <a:lstStyle/>
              <a:p>
                <a:pPr algn="l"/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練習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21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(1)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+7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(2)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+9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+10</m:t>
                    </m:r>
                  </m:oMath>
                </a14:m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  <a:blipFill rotWithShape="0">
                <a:blip r:embed="rId2"/>
                <a:stretch>
                  <a:fillRect l="-1129" t="-20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3332495" y="1500353"/>
                <a:ext cx="311130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ja-JP" alt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ja-JP" alt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ja-JP" altLang="en-US" sz="2800" i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d>
                        <m:dPr>
                          <m:ctrlPr>
                            <a:rPr lang="ja-JP" alt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ja-JP" altLang="en-US" sz="2800" i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ja-JP" alt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ja-JP" altLang="en-US" sz="2800" i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2495" y="1500353"/>
                <a:ext cx="3111301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3517688" y="2505669"/>
                <a:ext cx="311149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ja-JP" alt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ja-JP" altLang="en-US" sz="28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ja-JP" altLang="en-US" sz="2800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ja-JP" alt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ja-JP" altLang="en-US" sz="2800" i="0">
                              <a:latin typeface="Cambria Math" panose="02040503050406030204" pitchFamily="18" charset="0"/>
                            </a:rPr>
                            <m:t>+2)(2</m:t>
                          </m:r>
                          <m:r>
                            <a:rPr lang="ja-JP" alt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ja-JP" altLang="en-US" sz="2800" i="0">
                              <a:latin typeface="Cambria Math" panose="02040503050406030204" pitchFamily="18" charset="0"/>
                            </a:rPr>
                            <m:t>+5</m:t>
                          </m:r>
                        </m:e>
                      </m:d>
                    </m:oMath>
                  </m:oMathPara>
                </a14:m>
                <a:endParaRPr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7688" y="2505669"/>
                <a:ext cx="3111493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図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325" y="3841560"/>
            <a:ext cx="3705349" cy="174165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3841560"/>
            <a:ext cx="3776949" cy="177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6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/>
        </p:nvSpPr>
        <p:spPr>
          <a:xfrm>
            <a:off x="6425497" y="4068000"/>
            <a:ext cx="631438" cy="533400"/>
          </a:xfrm>
          <a:prstGeom prst="rect">
            <a:avLst/>
          </a:prstGeom>
          <a:solidFill>
            <a:srgbClr val="FF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4701288" y="4068000"/>
            <a:ext cx="691391" cy="533400"/>
          </a:xfrm>
          <a:prstGeom prst="rect">
            <a:avLst/>
          </a:prstGeom>
          <a:solidFill>
            <a:srgbClr val="FF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3198658" y="4080032"/>
            <a:ext cx="682043" cy="533400"/>
          </a:xfrm>
          <a:prstGeom prst="rect">
            <a:avLst/>
          </a:prstGeom>
          <a:solidFill>
            <a:srgbClr val="FF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B20BDBA-C155-4613-AFF8-01313176C55D}"/>
              </a:ext>
            </a:extLst>
          </p:cNvPr>
          <p:cNvSpPr/>
          <p:nvPr/>
        </p:nvSpPr>
        <p:spPr>
          <a:xfrm>
            <a:off x="721083" y="3451046"/>
            <a:ext cx="837261" cy="4270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kern="1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3</a:t>
            </a:r>
            <a:r>
              <a:rPr lang="ja-JP" altLang="ja-JP" sz="3200" kern="1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因数分解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　　　</a:t>
            </a:r>
            <a:r>
              <a:rPr lang="en-US" altLang="ja-JP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共通因数による因数分解　　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p.17)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</p:spPr>
            <p:txBody>
              <a:bodyPr/>
              <a:lstStyle/>
              <a:p>
                <a:pPr algn="l" eaLnBrk="1" hangingPunct="1">
                  <a:lnSpc>
                    <a:spcPct val="1000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多項式の各項に共通な因数があれば，その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ct val="1000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共通因数をかっこの外にくくり出して，式を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ct val="100000"/>
                  </a:lnSpc>
                </a:pP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因数分解することができる。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ct val="100000"/>
                  </a:lnSpc>
                </a:pP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例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14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 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𝒂𝒙𝒚</m:t>
                    </m:r>
                  </m:oMath>
                </a14:m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の因数分解</a:t>
                </a:r>
              </a:p>
              <a:p>
                <a:pPr algn="l" eaLnBrk="1" hangingPunct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𝑎𝑥𝑦</m:t>
                      </m:r>
                      <m:r>
                        <a:rPr lang="pt-BR" altLang="ja-JP" sz="2800" i="1" dirty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=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∙3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altLang="ja-JP" sz="2800" i="1" dirty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=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注意▶　共通因数はすべてかっこの外にくくり出す。</a:t>
                </a:r>
                <a:endParaRPr lang="en-US" altLang="ja-JP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  <a:blipFill>
                <a:blip r:embed="rId2"/>
                <a:stretch>
                  <a:fillRect l="-1129" t="-11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610E515-DD8D-49AD-B05D-F51D8346A997}"/>
              </a:ext>
            </a:extLst>
          </p:cNvPr>
          <p:cNvSpPr txBox="1"/>
          <p:nvPr/>
        </p:nvSpPr>
        <p:spPr>
          <a:xfrm>
            <a:off x="9578989" y="4472902"/>
            <a:ext cx="543739" cy="523220"/>
          </a:xfrm>
          <a:prstGeom prst="rect">
            <a:avLst/>
          </a:prstGeom>
          <a:noFill/>
          <a:ln w="34925" cap="sq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終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6371155" y="4068000"/>
            <a:ext cx="2012991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842" y="1204290"/>
            <a:ext cx="3382984" cy="189171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0659" y="4690706"/>
            <a:ext cx="1706836" cy="63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83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因数分解　　　　　　　　　　　　　　</a:t>
            </a:r>
            <a:r>
              <a:rPr lang="en-US" altLang="ja-JP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2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次式の因数分解　　　　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p.20)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</p:spPr>
            <p:txBody>
              <a:bodyPr/>
              <a:lstStyle/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(3)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+6</m:t>
                    </m:r>
                  </m:oMath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(4)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+8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21</m:t>
                    </m:r>
                  </m:oMath>
                </a14:m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  <a:blipFill rotWithShape="0">
                <a:blip r:embed="rId2"/>
                <a:stretch>
                  <a:fillRect l="-1129" t="-22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3437490" y="973539"/>
                <a:ext cx="311149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ja-JP" alt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ja-JP" altLang="en-US" sz="28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ja-JP" altLang="en-US" sz="2800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ja-JP" alt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ja-JP" altLang="en-US" sz="2800" i="0">
                              <a:latin typeface="Cambria Math" panose="02040503050406030204" pitchFamily="18" charset="0"/>
                            </a:rPr>
                            <m:t>−2)(2</m:t>
                          </m:r>
                          <m:r>
                            <a:rPr lang="ja-JP" alt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ja-JP" altLang="en-US" sz="2800" i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</m:oMath>
                  </m:oMathPara>
                </a14:m>
                <a:endParaRPr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490" y="973539"/>
                <a:ext cx="3111493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3533742" y="2021625"/>
                <a:ext cx="331007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ja-JP" alt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ja-JP" altLang="en-US" sz="28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ja-JP" alt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ja-JP" altLang="en-US" sz="2800" i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d>
                        <m:dPr>
                          <m:ctrlPr>
                            <a:rPr lang="ja-JP" alt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ja-JP" altLang="en-US" sz="28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ja-JP" alt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ja-JP" altLang="en-US" sz="2800" i="0">
                              <a:latin typeface="Cambria Math" panose="02040503050406030204" pitchFamily="18" charset="0"/>
                            </a:rPr>
                            <m:t>+7</m:t>
                          </m:r>
                        </m:e>
                      </m:d>
                    </m:oMath>
                  </m:oMathPara>
                </a14:m>
                <a:endParaRPr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742" y="2021625"/>
                <a:ext cx="3310073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図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325" y="3686022"/>
            <a:ext cx="4381884" cy="170880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2917" y="3686022"/>
            <a:ext cx="4668049" cy="170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26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因数分解　　　　　　　　　　　　　　</a:t>
            </a:r>
            <a:r>
              <a:rPr lang="en-US" altLang="ja-JP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2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次式の因数分解　　　　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p.20)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</p:spPr>
            <p:txBody>
              <a:bodyPr/>
              <a:lstStyle/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(5)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13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(6)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11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+12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  <a:blipFill rotWithShape="0">
                <a:blip r:embed="rId2"/>
                <a:stretch>
                  <a:fillRect l="-1129" t="-22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3764924" y="967542"/>
                <a:ext cx="311149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ja-JP" alt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ja-JP" altLang="en-US" sz="28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ja-JP" altLang="en-US" sz="2800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ja-JP" alt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ja-JP" altLang="en-US" sz="2800" i="0">
                              <a:latin typeface="Cambria Math" panose="02040503050406030204" pitchFamily="18" charset="0"/>
                            </a:rPr>
                            <m:t>−3)(6</m:t>
                          </m:r>
                          <m:r>
                            <a:rPr lang="ja-JP" alt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ja-JP" altLang="en-US" sz="2800" i="0">
                              <a:latin typeface="Cambria Math" panose="02040503050406030204" pitchFamily="18" charset="0"/>
                            </a:rPr>
                            <m:t>+5</m:t>
                          </m:r>
                        </m:e>
                      </m:d>
                    </m:oMath>
                  </m:oMathPara>
                </a14:m>
                <a:endParaRPr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924" y="967542"/>
                <a:ext cx="3111493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3731114" y="2020486"/>
                <a:ext cx="31212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ja-JP" alt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ja-JP" altLang="en-US" sz="28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ja-JP" altLang="en-US" sz="2800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ja-JP" alt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ja-JP" altLang="en-US" sz="2800" i="0">
                              <a:latin typeface="Cambria Math" panose="02040503050406030204" pitchFamily="18" charset="0"/>
                            </a:rPr>
                            <m:t>−4)(2</m:t>
                          </m:r>
                          <m:r>
                            <a:rPr lang="ja-JP" alt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ja-JP" altLang="en-US" sz="2800" i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</m:oMath>
                  </m:oMathPara>
                </a14:m>
                <a:endParaRPr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1114" y="2020486"/>
                <a:ext cx="3121239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図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325" y="3548449"/>
            <a:ext cx="4337609" cy="169905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3509268"/>
            <a:ext cx="4186298" cy="173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0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因数分解　　　　　　　　　　　　　　</a:t>
            </a:r>
            <a:r>
              <a:rPr lang="en-US" altLang="ja-JP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2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次式の因数分解　　　　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p.20)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</p:spPr>
            <p:txBody>
              <a:bodyPr/>
              <a:lstStyle/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(7)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sz="2800" dirty="0">
                  <a:latin typeface="ＭＳ Ｐゴシック" panose="020B0600070205080204" pitchFamily="50" charset="-128"/>
                </a:endParaRPr>
              </a:p>
              <a:p>
                <a:pPr algn="l"/>
                <a:endParaRPr lang="en-US" altLang="ja-JP" sz="2800" dirty="0">
                  <a:latin typeface="ＭＳ Ｐゴシック" panose="020B0600070205080204" pitchFamily="50" charset="-128"/>
                </a:endParaRPr>
              </a:p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(8)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  <a:blipFill rotWithShape="0">
                <a:blip r:embed="rId2"/>
                <a:stretch>
                  <a:fillRect l="-1129" t="-22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3963818" y="1030289"/>
                <a:ext cx="333104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ja-JP" alt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ja-JP" altLang="en-US" sz="28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ja-JP" altLang="en-US" sz="2800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ja-JP" alt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ja-JP" altLang="en-US" sz="2800" i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ja-JP" alt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ja-JP" altLang="en-US" sz="2800" i="0">
                              <a:latin typeface="Cambria Math" panose="02040503050406030204" pitchFamily="18" charset="0"/>
                            </a:rPr>
                            <m:t>)(3</m:t>
                          </m:r>
                          <m:r>
                            <a:rPr lang="ja-JP" alt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ja-JP" altLang="en-US" sz="28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ja-JP" alt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818" y="1030289"/>
                <a:ext cx="3331040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3963818" y="2030167"/>
                <a:ext cx="352981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ja-JP" alt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ja-JP" altLang="en-US" sz="28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ja-JP" altLang="en-US" sz="2800" i="0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ja-JP" alt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ja-JP" altLang="en-US" sz="2800" i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ja-JP" alt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ja-JP" altLang="en-US" sz="2800" i="0">
                              <a:latin typeface="Cambria Math" panose="02040503050406030204" pitchFamily="18" charset="0"/>
                            </a:rPr>
                            <m:t>)(3</m:t>
                          </m:r>
                          <m:r>
                            <a:rPr lang="ja-JP" alt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ja-JP" altLang="en-US" sz="28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ja-JP" alt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818" y="2030167"/>
                <a:ext cx="3529812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図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234" y="3715626"/>
            <a:ext cx="4282246" cy="165339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3060" y="3668751"/>
            <a:ext cx="4503153" cy="174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53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因数分解　　　　　　　　　　　　　　</a:t>
            </a:r>
            <a:r>
              <a:rPr lang="en-US" altLang="ja-JP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2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次式の因数分解　　　　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p.20)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</p:spPr>
            <p:txBody>
              <a:bodyPr/>
              <a:lstStyle/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(9)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+13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35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  <a:blipFill rotWithShape="0">
                <a:blip r:embed="rId2"/>
                <a:stretch>
                  <a:fillRect l="-1129" t="-22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4309512" y="1012486"/>
                <a:ext cx="351814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ja-JP" alt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ja-JP" altLang="en-US" sz="28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ja-JP" altLang="en-US" sz="2800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ja-JP" alt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ja-JP" altLang="en-US" sz="2800" i="0">
                              <a:latin typeface="Cambria Math" panose="02040503050406030204" pitchFamily="18" charset="0"/>
                            </a:rPr>
                            <m:t>+5</m:t>
                          </m:r>
                          <m:r>
                            <a:rPr lang="ja-JP" alt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ja-JP" altLang="en-US" sz="2800" i="0">
                              <a:latin typeface="Cambria Math" panose="02040503050406030204" pitchFamily="18" charset="0"/>
                            </a:rPr>
                            <m:t>)(4</m:t>
                          </m:r>
                          <m:r>
                            <a:rPr lang="ja-JP" alt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ja-JP" altLang="en-US" sz="2800" i="0">
                              <a:latin typeface="Cambria Math" panose="02040503050406030204" pitchFamily="18" charset="0"/>
                            </a:rPr>
                            <m:t>−7</m:t>
                          </m:r>
                          <m:r>
                            <a:rPr lang="ja-JP" alt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512" y="1012486"/>
                <a:ext cx="3518143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266" y="1913117"/>
            <a:ext cx="4993104" cy="199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20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B20BDBA-C155-4613-AFF8-01313176C55D}"/>
              </a:ext>
            </a:extLst>
          </p:cNvPr>
          <p:cNvSpPr/>
          <p:nvPr/>
        </p:nvSpPr>
        <p:spPr>
          <a:xfrm>
            <a:off x="695325" y="2065855"/>
            <a:ext cx="1723022" cy="4270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因数分解　　　　　　　　　　　　　　</a:t>
            </a:r>
            <a:r>
              <a:rPr lang="en-US" altLang="ja-JP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因数分解の工夫　　　　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p.20)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</p:spPr>
            <p:txBody>
              <a:bodyPr/>
              <a:lstStyle/>
              <a:p>
                <a:pPr algn="l">
                  <a:lnSpc>
                    <a:spcPct val="1000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複雑な式を因数分解するとき，式の一部を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ja-JP" altLang="ja-JP" sz="2800" dirty="0" err="1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つの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まとまりとみるなど，式の形の特徴に着目すると，因数分解の公式を利用できることがある。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応用例題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次の式を因数分解せよ。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+2(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endParaRPr lang="en-US" altLang="ja-JP" sz="12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</a:pPr>
                <a:r>
                  <a:rPr lang="ja-JP" altLang="ja-JP" b="1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考え方</a:t>
                </a:r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展開せずに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とおいて，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の式を因数分解してから</a:t>
                </a:r>
                <a:r>
                  <a:rPr lang="en-US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altLang="ja-JP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</a:pPr>
                <a:r>
                  <a:rPr lang="ja-JP" altLang="en-US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 </a:t>
                </a:r>
                <a:r>
                  <a:rPr lang="ja-JP" altLang="ja-JP" dirty="0" err="1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を</a:t>
                </a:r>
                <a:r>
                  <a:rPr lang="en-US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にもどす。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解答　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とおく。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+2(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altLang="ja-JP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3)(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+5)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</a:pPr>
                <a:r>
                  <a:rPr lang="ja-JP" altLang="en-US" sz="2800" dirty="0"/>
                  <a:t>　　　　　　　　　　 　　　 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={(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3}{(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)+5}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</a:pPr>
                <a:r>
                  <a:rPr lang="ja-JP" altLang="en-US" sz="2800" dirty="0"/>
                  <a:t>　　　　　　　　 　　　　　 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3)(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+5)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  <a:blipFill>
                <a:blip r:embed="rId2"/>
                <a:stretch>
                  <a:fillRect l="-1129" t="-1381" r="-3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8500056" y="4641011"/>
            <a:ext cx="2402431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6237620" y="5299114"/>
            <a:ext cx="884397" cy="463259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8259786" y="5299114"/>
            <a:ext cx="871336" cy="463259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5984552" y="5829017"/>
            <a:ext cx="3481419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9ECE399D-5B74-47EC-9335-0833EBBB3D54}"/>
              </a:ext>
            </a:extLst>
          </p:cNvPr>
          <p:cNvCxnSpPr>
            <a:cxnSpLocks/>
          </p:cNvCxnSpPr>
          <p:nvPr/>
        </p:nvCxnSpPr>
        <p:spPr>
          <a:xfrm>
            <a:off x="5593971" y="1495167"/>
            <a:ext cx="4725527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1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B20BDBA-C155-4613-AFF8-01313176C55D}"/>
              </a:ext>
            </a:extLst>
          </p:cNvPr>
          <p:cNvSpPr/>
          <p:nvPr/>
        </p:nvSpPr>
        <p:spPr>
          <a:xfrm>
            <a:off x="695325" y="1049251"/>
            <a:ext cx="1210748" cy="427038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因数分解　　　　　　　　　　　　　　</a:t>
            </a:r>
            <a:r>
              <a:rPr lang="en-US" altLang="ja-JP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因数分解の工夫　　　　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p.20)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</p:spPr>
            <p:txBody>
              <a:bodyPr/>
              <a:lstStyle/>
              <a:p>
                <a:pPr algn="l"/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練習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22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次の式を因数分解せよ。</a:t>
                </a:r>
              </a:p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(1)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5(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)+6</m:t>
                    </m:r>
                  </m:oMath>
                </a14:m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b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</a:br>
                <a:r>
                  <a:rPr lang="en-US" altLang="ja-JP" sz="2800" dirty="0"/>
                  <a:t> 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(2)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2(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ja-JP" altLang="ja-JP" sz="2800" dirty="0"/>
              </a:p>
              <a:p>
                <a:pPr algn="l"/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  <a:blipFill rotWithShape="0">
                <a:blip r:embed="rId2"/>
                <a:stretch>
                  <a:fillRect l="-1129" t="-20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1179096" y="2122324"/>
                <a:ext cx="9877925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font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とおく。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</a:p>
              <a:p>
                <a:pPr algn="just" fontAlgn="ctr">
                  <a:spcAft>
                    <a:spcPts val="0"/>
                  </a:spcAft>
                </a:pP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−5</m:t>
                    </m:r>
                    <m:d>
                      <m:d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+6</m:t>
                    </m:r>
                  </m:oMath>
                </a14:m>
                <a:endParaRPr lang="ja-JP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096" y="2122324"/>
                <a:ext cx="9877925" cy="954107"/>
              </a:xfrm>
              <a:prstGeom prst="rect">
                <a:avLst/>
              </a:prstGeom>
              <a:blipFill rotWithShape="0">
                <a:blip r:embed="rId3"/>
                <a:stretch>
                  <a:fillRect t="-63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1237749" y="4419135"/>
                <a:ext cx="10258926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font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800" i="1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とおく。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</a:p>
              <a:p>
                <a:pPr algn="just" fontAlgn="ctr">
                  <a:spcAft>
                    <a:spcPts val="0"/>
                  </a:spcAft>
                </a:pP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i="1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749" y="4419135"/>
                <a:ext cx="10258926" cy="954107"/>
              </a:xfrm>
              <a:prstGeom prst="rect">
                <a:avLst/>
              </a:prstGeom>
              <a:blipFill rotWithShape="0">
                <a:blip r:embed="rId4"/>
                <a:stretch>
                  <a:fillRect t="-70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5400675" y="2541024"/>
                <a:ext cx="6096000" cy="138499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 fontAlgn="ct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ja-JP" sz="2800" i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−5</m:t>
                      </m:r>
                      <m:r>
                        <a:rPr lang="en-US" altLang="ja-JP" sz="2800" i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altLang="ja-JP" sz="2800" i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+6</m:t>
                      </m:r>
                    </m:oMath>
                  </m:oMathPara>
                </a14:m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ja-JP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−2</m:t>
                        </m:r>
                      </m:e>
                    </m:d>
                    <m:d>
                      <m:dPr>
                        <m:begChr m:val="{"/>
                        <m:endChr m:val="}"/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ja-JP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−3</m:t>
                        </m:r>
                      </m:e>
                    </m:d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 kern="100"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=(</m:t>
                      </m:r>
                      <m:r>
                        <a:rPr lang="en-US" altLang="ja-JP" sz="2800" i="1" kern="100"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2800" i="1" kern="100"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ja-JP" sz="2800" i="1" kern="100"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ja-JP" sz="2800" i="1" kern="100"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−2)(</m:t>
                      </m:r>
                      <m:r>
                        <a:rPr lang="en-US" altLang="ja-JP" sz="2800" i="1" kern="100"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2800" i="1" kern="100"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ja-JP" sz="2800" i="1" kern="100"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ja-JP" sz="2800" i="1" kern="100"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−3)</m:t>
                      </m:r>
                    </m:oMath>
                  </m:oMathPara>
                </a14:m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675" y="2541024"/>
                <a:ext cx="6096000" cy="138499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5201653" y="4822622"/>
                <a:ext cx="6096000" cy="138499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 font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ja-JP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begChr m:val="{"/>
                        <m:endChr m:val="}"/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ja-JP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=(</m:t>
                      </m:r>
                      <m:r>
                        <a:rPr lang="en-US" altLang="ja-JP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ja-JP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ja-JP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−1)(2</m:t>
                      </m:r>
                      <m:r>
                        <a:rPr lang="en-US" altLang="ja-JP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en-US" altLang="ja-JP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ja-JP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+1)</m:t>
                      </m:r>
                    </m:oMath>
                  </m:oMathPara>
                </a14:m>
                <a:endParaRPr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1653" y="4822622"/>
                <a:ext cx="6096000" cy="138499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7726799" y="2538159"/>
                <a:ext cx="297177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−2)(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−3)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6799" y="2538159"/>
                <a:ext cx="2971776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7434230" y="4822622"/>
                <a:ext cx="317054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 font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−1)(2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+1)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4230" y="4822622"/>
                <a:ext cx="3170548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411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8351" y="5022341"/>
            <a:ext cx="3328328" cy="102233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B20BDBA-C155-4613-AFF8-01313176C55D}"/>
              </a:ext>
            </a:extLst>
          </p:cNvPr>
          <p:cNvSpPr/>
          <p:nvPr/>
        </p:nvSpPr>
        <p:spPr>
          <a:xfrm>
            <a:off x="719389" y="1054053"/>
            <a:ext cx="1723022" cy="4270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因数分解　　　　　　　　　　　　　　</a:t>
            </a:r>
            <a:r>
              <a:rPr lang="en-US" altLang="ja-JP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因数分解の工夫　　　　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p.21)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</p:spPr>
            <p:txBody>
              <a:bodyPr/>
              <a:lstStyle/>
              <a:p>
                <a:pPr algn="l"/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応用例題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2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次の式を因数分解せよ。</a:t>
                </a:r>
              </a:p>
              <a:p>
                <a:pPr algn="l"/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　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</a:pPr>
                <a:r>
                  <a:rPr lang="ja-JP" altLang="ja-JP" b="1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考え方</a:t>
                </a:r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とおくと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ja-JP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ja-JP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ja-JP" altLang="ja-JP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</a:pPr>
                <a:r>
                  <a:rPr lang="ja-JP" altLang="en-US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</a:t>
                </a:r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このような形の因数分解では，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を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にもどした後，さらに</a:t>
                </a:r>
                <a:endParaRPr lang="en-US" altLang="ja-JP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</a:pPr>
                <a:r>
                  <a:rPr lang="ja-JP" altLang="en-US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</a:t>
                </a:r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因数分解できる場合がある。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解答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とおく。</a:t>
                </a:r>
              </a:p>
              <a:p>
                <a:pPr algn="l"/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ja-JP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+1)(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4)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ja-JP" altLang="en-US" sz="2800" dirty="0"/>
                  <a:t>　　　　　　　　  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+1)(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4)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ja-JP" altLang="en-US" sz="2800" dirty="0"/>
                  <a:t>　　　　　　　　  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+1)(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+2)(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2)</m:t>
                    </m:r>
                  </m:oMath>
                </a14:m>
                <a:r>
                  <a:rPr lang="ja-JP" altLang="ja-JP" sz="2800" dirty="0"/>
                  <a:t>　</a:t>
                </a:r>
              </a:p>
              <a:p>
                <a:pPr algn="l"/>
                <a:b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</a:br>
                <a:r>
                  <a:rPr lang="en-US" altLang="ja-JP" sz="2800" dirty="0"/>
                  <a:t> </a:t>
                </a:r>
                <a:endParaRPr lang="ja-JP" altLang="ja-JP" sz="2800" dirty="0"/>
              </a:p>
              <a:p>
                <a:pPr algn="l"/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  <a:blipFill>
                <a:blip r:embed="rId3"/>
                <a:stretch>
                  <a:fillRect l="-1129" t="-20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6445366" y="4243624"/>
            <a:ext cx="2310064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4161280" y="5284490"/>
            <a:ext cx="3681953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6871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B20BDBA-C155-4613-AFF8-01313176C55D}"/>
              </a:ext>
            </a:extLst>
          </p:cNvPr>
          <p:cNvSpPr/>
          <p:nvPr/>
        </p:nvSpPr>
        <p:spPr>
          <a:xfrm>
            <a:off x="695325" y="1049251"/>
            <a:ext cx="1210748" cy="427038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因数分解　　　　　　　　　　　　　　</a:t>
            </a:r>
            <a:r>
              <a:rPr lang="en-US" altLang="ja-JP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因数分解の工夫　　　　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p.21)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</p:spPr>
            <p:txBody>
              <a:bodyPr/>
              <a:lstStyle/>
              <a:p>
                <a:pPr algn="l"/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練習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23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次の式を因数分解せよ。</a:t>
                </a:r>
              </a:p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(1)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8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(2)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  <a:blipFill>
                <a:blip r:embed="rId2"/>
                <a:stretch>
                  <a:fillRect l="-1129" t="-20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1077734" y="2006466"/>
                <a:ext cx="8980666" cy="20846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font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 kern="1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0" i="0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b="0" i="1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altLang="ja-JP" sz="2800" i="1" kern="1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とおく。</a:t>
                </a:r>
                <a:endParaRPr lang="en-US" altLang="ja-JP" sz="2800" i="1" kern="100" dirty="0">
                  <a:solidFill>
                    <a:srgbClr val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0"/>
                  </a:spcAft>
                </a:pPr>
                <a:r>
                  <a:rPr lang="ja-JP" altLang="en-US" sz="2800" dirty="0"/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8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altLang="ja-JP" sz="2800" i="1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−8</m:t>
                    </m:r>
                    <m:r>
                      <a:rPr lang="en-US" altLang="ja-JP" sz="2800" b="0" i="1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−9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+1)(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−9)</m:t>
                    </m:r>
                  </m:oMath>
                </a14:m>
                <a:endParaRPr lang="ja-JP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fontAlgn="ctr">
                  <a:spcAft>
                    <a:spcPts val="0"/>
                  </a:spcAft>
                </a:pPr>
                <a:r>
                  <a:rPr lang="ja-JP" altLang="en-US" sz="2800" kern="100" dirty="0">
                    <a:ea typeface="游明朝" panose="02020400000000000000" pitchFamily="18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sz="2800" i="1" kern="100" smtClean="0">
                        <a:effectLst/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　</m:t>
                    </m:r>
                    <m:r>
                      <a:rPr lang="ja-JP" altLang="en-US" sz="2800" i="1" kern="100"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　</m:t>
                    </m:r>
                    <m:r>
                      <a:rPr lang="ja-JP" altLang="en-US" sz="2800" i="1" kern="100" smtClean="0"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　</m:t>
                    </m:r>
                    <m:r>
                      <a:rPr lang="ja-JP" altLang="en-US" sz="2800" i="1" kern="100"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　</m:t>
                    </m:r>
                    <m:r>
                      <a:rPr lang="ja-JP" altLang="en-US" sz="2800" i="1" kern="100" smtClean="0"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　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=(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+1)(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−9)</m:t>
                    </m:r>
                  </m:oMath>
                </a14:m>
                <a:endParaRPr lang="ja-JP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0"/>
                  </a:spcAft>
                </a:pPr>
                <a:r>
                  <a:rPr lang="ja-JP" altLang="en-US" sz="2800" kern="100" dirty="0">
                    <a:effectLst/>
                    <a:ea typeface="游明朝" panose="02020400000000000000" pitchFamily="18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sz="2800" i="1" kern="100"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　</m:t>
                    </m:r>
                    <m:r>
                      <a:rPr lang="ja-JP" altLang="en-US" sz="2800" i="1" kern="100" smtClean="0"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　</m:t>
                    </m:r>
                    <m:r>
                      <a:rPr lang="ja-JP" altLang="en-US" sz="2800" i="1" kern="100"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　</m:t>
                    </m:r>
                    <m:r>
                      <a:rPr lang="ja-JP" altLang="en-US" sz="2800" i="1" kern="100" smtClean="0"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　</m:t>
                    </m:r>
                    <m:r>
                      <a:rPr lang="ja-JP" altLang="en-US" sz="2800" i="1" kern="100"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　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=(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+1)(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+3)(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−3)</m:t>
                    </m:r>
                  </m:oMath>
                </a14:m>
                <a:endParaRPr lang="ja-JP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734" y="2006466"/>
                <a:ext cx="8980666" cy="2084673"/>
              </a:xfrm>
              <a:prstGeom prst="rect">
                <a:avLst/>
              </a:prstGeom>
              <a:blipFill>
                <a:blip r:embed="rId3"/>
                <a:stretch>
                  <a:fillRect t="-29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1077734" y="4518725"/>
                <a:ext cx="6574997" cy="22190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font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 kern="1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altLang="ja-JP" sz="2800" i="1" kern="1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とおく。</a:t>
                </a:r>
                <a:endParaRPr lang="en-US" altLang="ja-JP" sz="2800" i="1" kern="100" dirty="0">
                  <a:solidFill>
                    <a:srgbClr val="000000"/>
                  </a:solidFill>
                  <a:latin typeface="Cambria Math" panose="020405030504060302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ja-JP" altLang="en-US" sz="2800" i="1" kern="1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　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16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0" i="1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altLang="ja-JP" sz="2800" b="0" i="1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altLang="ja-JP" sz="2800" b="0" i="1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+4)(</m:t>
                    </m:r>
                    <m:r>
                      <a:rPr lang="en-US" altLang="ja-JP" sz="2800" b="0" i="1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altLang="ja-JP" sz="2800" b="0" i="1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−4)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fontAlgn="ctr">
                  <a:spcAft>
                    <a:spcPts val="0"/>
                  </a:spcAft>
                </a:pPr>
                <a:r>
                  <a:rPr lang="ja-JP" altLang="en-US" sz="2800" kern="100" dirty="0">
                    <a:effectLst/>
                    <a:ea typeface="游明朝" panose="02020400000000000000" pitchFamily="18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sz="2800" i="1" kern="100"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　</m:t>
                    </m:r>
                    <m:r>
                      <a:rPr lang="ja-JP" altLang="en-US" sz="2800" i="1" kern="100" smtClean="0"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　</m:t>
                    </m:r>
                    <m:r>
                      <a:rPr lang="ja-JP" altLang="en-US" sz="2800" i="1" kern="100"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　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=(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+4)(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−4)</m:t>
                    </m:r>
                  </m:oMath>
                </a14:m>
                <a:endParaRPr lang="ja-JP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fontAlgn="ctr">
                  <a:spcAft>
                    <a:spcPts val="0"/>
                  </a:spcAft>
                </a:pPr>
                <a:r>
                  <a:rPr lang="ja-JP" altLang="en-US" sz="2800" kern="100" dirty="0">
                    <a:effectLst/>
                    <a:ea typeface="游明朝" panose="02020400000000000000" pitchFamily="18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sz="2800" i="1" kern="100"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　</m:t>
                    </m:r>
                    <m:r>
                      <a:rPr lang="ja-JP" altLang="en-US" sz="2800" i="1" kern="100" smtClean="0"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　</m:t>
                    </m:r>
                    <m:r>
                      <a:rPr lang="ja-JP" altLang="en-US" sz="2800" i="1" kern="100"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　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=(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+4)(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+2)(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−2)</m:t>
                    </m:r>
                  </m:oMath>
                </a14:m>
                <a:endParaRPr lang="ja-JP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734" y="4518725"/>
                <a:ext cx="6574997" cy="2219069"/>
              </a:xfrm>
              <a:prstGeom prst="rect">
                <a:avLst/>
              </a:prstGeom>
              <a:blipFill>
                <a:blip r:embed="rId4"/>
                <a:stretch>
                  <a:fillRect t="-27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602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6511" y="5292426"/>
            <a:ext cx="2703675" cy="1345057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B20BDBA-C155-4613-AFF8-01313176C55D}"/>
              </a:ext>
            </a:extLst>
          </p:cNvPr>
          <p:cNvSpPr/>
          <p:nvPr/>
        </p:nvSpPr>
        <p:spPr>
          <a:xfrm>
            <a:off x="695325" y="1993663"/>
            <a:ext cx="1723022" cy="4270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因数分解　　　　　　　　　　　　　　</a:t>
            </a:r>
            <a:r>
              <a:rPr lang="en-US" altLang="ja-JP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因数分解の工夫　　　　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p.21)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</p:spPr>
            <p:txBody>
              <a:bodyPr/>
              <a:lstStyle/>
              <a:p>
                <a:pPr algn="l"/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種類以上の文字を含む式は，次数の最も低い文字に着目して整理すると，見通しよく因数分解できることがある。</a:t>
                </a:r>
              </a:p>
              <a:p>
                <a:pPr algn="l">
                  <a:lnSpc>
                    <a:spcPct val="100000"/>
                  </a:lnSpc>
                  <a:spcBef>
                    <a:spcPts val="800"/>
                  </a:spcBef>
                </a:pP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応用例題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3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次の式を因数分解せよ。</a:t>
                </a:r>
              </a:p>
              <a:p>
                <a:pPr algn="l">
                  <a:lnSpc>
                    <a:spcPct val="100000"/>
                  </a:lnSpc>
                  <a:spcBef>
                    <a:spcPts val="800"/>
                  </a:spcBef>
                </a:pP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</a:pPr>
                <a:r>
                  <a:rPr lang="ja-JP" altLang="ja-JP" b="1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考え方</a:t>
                </a:r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与えられた式は，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については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次式，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については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次式で</a:t>
                </a:r>
                <a:endParaRPr lang="en-US" altLang="ja-JP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70000"/>
                  </a:lnSpc>
                </a:pPr>
                <a:r>
                  <a:rPr lang="ja-JP" altLang="en-US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 </a:t>
                </a:r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あるから，次数の低い方の文字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について式を整理する。</a:t>
                </a:r>
              </a:p>
              <a:p>
                <a:pPr algn="l"/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解答　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について整理すると</a:t>
                </a:r>
              </a:p>
              <a:p>
                <a:pPr algn="l"/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ja-JP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+2)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+(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2)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ja-JP" altLang="en-US" sz="2800" dirty="0"/>
                  <a:t>　　　　　　　　　 　　</a:t>
                </a:r>
                <a14:m>
                  <m:oMath xmlns:m="http://schemas.openxmlformats.org/officeDocument/2006/math">
                    <m:r>
                      <a:rPr lang="en-US" altLang="ja-JP" sz="2800" b="0" i="0" smtClean="0">
                        <a:latin typeface="Cambria Math" panose="02040503050406030204" pitchFamily="18" charset="0"/>
                      </a:rPr>
                      <m:t>     =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+2)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+2)(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1)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ja-JP" altLang="en-US" sz="2800" dirty="0"/>
                  <a:t>　　　　　　　　　 　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800" b="0" i="0" smtClean="0">
                        <a:latin typeface="Cambria Math" panose="02040503050406030204" pitchFamily="18" charset="0"/>
                      </a:rPr>
                      <m:t>    =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+2){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1)}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ja-JP" altLang="en-US" sz="2800" dirty="0"/>
                  <a:t>　　　　　　　　　 　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800" b="0" i="0" smtClean="0">
                        <a:latin typeface="Cambria Math" panose="02040503050406030204" pitchFamily="18" charset="0"/>
                      </a:rPr>
                      <m:t>    =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+2)(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1)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</a:pPr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  <a:blipFill>
                <a:blip r:embed="rId3"/>
                <a:stretch>
                  <a:fillRect l="-1129" t="-21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7263933" y="4842413"/>
            <a:ext cx="2310064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7553238" y="5450497"/>
            <a:ext cx="865727" cy="365235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5511047" y="5911809"/>
            <a:ext cx="2856402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01AB2A18-52CA-4B41-B99A-37422A4ABA6C}"/>
              </a:ext>
            </a:extLst>
          </p:cNvPr>
          <p:cNvCxnSpPr>
            <a:cxnSpLocks/>
          </p:cNvCxnSpPr>
          <p:nvPr/>
        </p:nvCxnSpPr>
        <p:spPr>
          <a:xfrm>
            <a:off x="5664905" y="1466139"/>
            <a:ext cx="5525609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359C158D-E60F-4161-8482-1863DF16D275}"/>
              </a:ext>
            </a:extLst>
          </p:cNvPr>
          <p:cNvCxnSpPr>
            <a:cxnSpLocks/>
          </p:cNvCxnSpPr>
          <p:nvPr/>
        </p:nvCxnSpPr>
        <p:spPr>
          <a:xfrm>
            <a:off x="782566" y="1887053"/>
            <a:ext cx="683377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44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B20BDBA-C155-4613-AFF8-01313176C55D}"/>
              </a:ext>
            </a:extLst>
          </p:cNvPr>
          <p:cNvSpPr/>
          <p:nvPr/>
        </p:nvSpPr>
        <p:spPr>
          <a:xfrm>
            <a:off x="695325" y="1049251"/>
            <a:ext cx="1210748" cy="427038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因数分解　　　　　　　　　　　　　　</a:t>
            </a:r>
            <a:r>
              <a:rPr lang="en-US" altLang="ja-JP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因数分解の工夫　　　　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p.21)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</p:spPr>
            <p:txBody>
              <a:bodyPr/>
              <a:lstStyle/>
              <a:p>
                <a:pPr algn="l"/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練習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24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次の式を因数分解せよ。</a:t>
                </a:r>
              </a:p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(1)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en-US" altLang="ja-JP" sz="2800" dirty="0"/>
                  <a:t> </a:t>
                </a:r>
                <a:endParaRPr lang="ja-JP" altLang="ja-JP" sz="2800" dirty="0"/>
              </a:p>
              <a:p>
                <a:pPr algn="l"/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  <a:blipFill rotWithShape="0">
                <a:blip r:embed="rId2"/>
                <a:stretch>
                  <a:fillRect l="-1129" t="-20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1300699" y="2051904"/>
                <a:ext cx="9848348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について整理すると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</a:p>
              <a:p>
                <a:pPr fontAlgn="ctr">
                  <a:spcAft>
                    <a:spcPts val="0"/>
                  </a:spcAft>
                </a:pP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endParaRPr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699" y="2051904"/>
                <a:ext cx="9848348" cy="954107"/>
              </a:xfrm>
              <a:prstGeom prst="rect">
                <a:avLst/>
              </a:prstGeom>
              <a:blipFill rotWithShape="0">
                <a:blip r:embed="rId3"/>
                <a:stretch>
                  <a:fillRect t="-70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5364579" y="2468688"/>
                <a:ext cx="6096000" cy="181588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font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+(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+3)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font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+(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−1)(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−3)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font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−1)</m:t>
                    </m:r>
                    <m:d>
                      <m:dPr>
                        <m:begChr m:val="{"/>
                        <m:endChr m:val="}"/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+(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−3)</m:t>
                        </m:r>
                      </m:e>
                    </m:d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ja-JP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−3</m:t>
                          </m:r>
                        </m:e>
                      </m:d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579" y="2468688"/>
                <a:ext cx="6096000" cy="181588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343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B20BDBA-C155-4613-AFF8-01313176C55D}"/>
              </a:ext>
            </a:extLst>
          </p:cNvPr>
          <p:cNvSpPr/>
          <p:nvPr/>
        </p:nvSpPr>
        <p:spPr>
          <a:xfrm>
            <a:off x="695325" y="1049251"/>
            <a:ext cx="1210748" cy="427038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lang="en-US" altLang="ja-JP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3</a:t>
            </a:r>
            <a:r>
              <a:rPr lang="ja-JP" altLang="ja-JP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因数分解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　　　</a:t>
            </a:r>
            <a:r>
              <a:rPr lang="en-US" altLang="ja-JP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共通因数による因数分解　　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p.17)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</p:spPr>
            <p:txBody>
              <a:bodyPr/>
              <a:lstStyle/>
              <a:p>
                <a:pPr algn="l"/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練習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17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次の式を因数分解せよ。</a:t>
                </a:r>
              </a:p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(1)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altLang="ja-JP" sz="2800" dirty="0">
                  <a:latin typeface="ＭＳ Ｐゴシック" panose="020B0600070205080204" pitchFamily="50" charset="-128"/>
                </a:endParaRPr>
              </a:p>
              <a:p>
                <a:pPr algn="l"/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(2)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20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8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sz="2800" dirty="0">
                  <a:latin typeface="ＭＳ Ｐゴシック" panose="020B0600070205080204" pitchFamily="50" charset="-128"/>
                </a:endParaRPr>
              </a:p>
              <a:p>
                <a:pPr algn="l"/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(3)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+6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𝑎𝑥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</a:t>
                </a:r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  <a:blipFill rotWithShape="0">
                <a:blip r:embed="rId2"/>
                <a:stretch>
                  <a:fillRect l="-1129" t="-20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3022709" y="1518196"/>
                <a:ext cx="23716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(3</m:t>
                    </m:r>
                    <m:r>
                      <a:rPr lang="en-US" altLang="ja-JP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altLang="ja-JP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altLang="ja-JP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ja-JP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ja-JP" sz="28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709" y="1518196"/>
                <a:ext cx="237161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3506813" y="3057096"/>
                <a:ext cx="294721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=4</m:t>
                    </m:r>
                    <m:sSup>
                      <m:sSupPr>
                        <m:ctrlPr>
                          <a:rPr lang="ja-JP" altLang="ja-JP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(5</m:t>
                    </m:r>
                    <m:r>
                      <a:rPr lang="en-US" altLang="ja-JP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−2</m:t>
                    </m:r>
                    <m:sSup>
                      <m:sSupPr>
                        <m:ctrlPr>
                          <a:rPr lang="ja-JP" altLang="ja-JP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ja-JP" sz="28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6813" y="3057096"/>
                <a:ext cx="2947217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4193364" y="4579457"/>
                <a:ext cx="322293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en-US" altLang="ja-JP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(3</m:t>
                    </m:r>
                    <m:r>
                      <a:rPr lang="en-US" altLang="ja-JP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+6</m:t>
                    </m:r>
                    <m:r>
                      <a:rPr lang="en-US" altLang="ja-JP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+1)</m:t>
                    </m:r>
                  </m:oMath>
                </a14:m>
                <a:r>
                  <a:rPr lang="en-US" altLang="ja-JP" sz="28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364" y="4579457"/>
                <a:ext cx="322293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603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因数分解　　　　　　　　　　　　　　</a:t>
            </a:r>
            <a:r>
              <a:rPr lang="en-US" altLang="ja-JP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因数分解の工夫　　　　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p.21)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</p:spPr>
            <p:txBody>
              <a:bodyPr/>
              <a:lstStyle/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(2)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b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</a:br>
                <a:r>
                  <a:rPr lang="en-US" altLang="ja-JP" sz="2800" dirty="0"/>
                  <a:t> </a:t>
                </a:r>
                <a:endParaRPr lang="ja-JP" altLang="ja-JP" sz="2800" dirty="0"/>
              </a:p>
              <a:p>
                <a:pPr algn="l"/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  <a:blipFill rotWithShape="0">
                <a:blip r:embed="rId2"/>
                <a:stretch>
                  <a:fillRect l="-1129" t="-212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978568" y="1541185"/>
                <a:ext cx="8670758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ctr">
                  <a:spcAft>
                    <a:spcPts val="0"/>
                  </a:spcAft>
                </a:pP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について整理すると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</a:p>
              <a:p>
                <a:pPr fontAlgn="ctr">
                  <a:spcAft>
                    <a:spcPts val="0"/>
                  </a:spcAft>
                </a:pP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+3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−9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−9</m:t>
                    </m:r>
                  </m:oMath>
                </a14:m>
                <a:endParaRPr lang="ja-JP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568" y="1541185"/>
                <a:ext cx="8670758" cy="954107"/>
              </a:xfrm>
              <a:prstGeom prst="rect">
                <a:avLst/>
              </a:prstGeom>
              <a:blipFill rotWithShape="0">
                <a:blip r:embed="rId3"/>
                <a:stretch>
                  <a:fillRect t="-70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4576009" y="1950532"/>
                <a:ext cx="6096000" cy="181588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font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=3</m:t>
                    </m:r>
                    <m:d>
                      <m:d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−3</m:t>
                        </m:r>
                      </m:e>
                    </m:d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+(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−9)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font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=3</m:t>
                    </m:r>
                    <m:d>
                      <m:d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−3</m:t>
                        </m:r>
                      </m:e>
                    </m:d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+(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+3)(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−3)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font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−3)</m:t>
                    </m:r>
                    <m:d>
                      <m:dPr>
                        <m:begChr m:val="{"/>
                        <m:endChr m:val="}"/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+(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+3)</m:t>
                        </m:r>
                      </m:e>
                    </m:d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font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−3)(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+3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+3)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009" y="1950532"/>
                <a:ext cx="6096000" cy="181588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046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B20BDBA-C155-4613-AFF8-01313176C55D}"/>
              </a:ext>
            </a:extLst>
          </p:cNvPr>
          <p:cNvSpPr/>
          <p:nvPr/>
        </p:nvSpPr>
        <p:spPr>
          <a:xfrm>
            <a:off x="707357" y="1054353"/>
            <a:ext cx="1723022" cy="4270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因数分解　　　　　　　　　　　　　　</a:t>
            </a:r>
            <a:r>
              <a:rPr lang="en-US" altLang="ja-JP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因数分解の工夫　　　　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p.22)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</p:spPr>
            <p:txBody>
              <a:bodyPr/>
              <a:lstStyle/>
              <a:p>
                <a:pPr algn="l"/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応用例題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4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次の式を因数分解せよ。</a:t>
                </a:r>
              </a:p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(1)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(2)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 </a:t>
                </a:r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ja-JP" altLang="ja-JP" b="1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考え方</a:t>
                </a:r>
                <a:r>
                  <a:rPr lang="ja-JP" altLang="en-US" b="1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与えられた式は，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についても，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についても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次式である。</a:t>
                </a:r>
                <a:endParaRPr lang="en-US" altLang="ja-JP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ja-JP" altLang="en-US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</a:t>
                </a:r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ここでは，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の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次式とみて，降べきの順に整理する。定数項に</a:t>
                </a:r>
                <a:r>
                  <a:rPr lang="ja-JP" altLang="en-US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あ</a:t>
                </a:r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たる</a:t>
                </a:r>
                <a:endParaRPr lang="en-US" altLang="ja-JP" b="0" i="0" dirty="0">
                  <a:latin typeface="Cambria Math" panose="02040503050406030204" pitchFamily="18" charset="0"/>
                </a:endParaRPr>
              </a:p>
              <a:p>
                <a:pPr algn="l"/>
                <a:r>
                  <a:rPr lang="ja-JP" altLang="en-US" b="0" dirty="0"/>
                  <a:t>　　　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の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次式を因数分解すると，</a:t>
                </a:r>
                <a:r>
                  <a:rPr lang="en-US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(1) </a:t>
                </a:r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は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</a:rPr>
                      <m:t>18</m:t>
                    </m:r>
                  </m:oMath>
                </a14:m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ページの因数分解の公式</a:t>
                </a:r>
                <a:r>
                  <a:rPr lang="ja-JP" altLang="en-US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３</a:t>
                </a:r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が，</a:t>
                </a:r>
                <a:endParaRPr lang="en-US" altLang="ja-JP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ja-JP" altLang="en-US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</a:t>
                </a:r>
                <a:r>
                  <a:rPr lang="en-US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(2) </a:t>
                </a:r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は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</a:rPr>
                      <m:t>19</m:t>
                    </m:r>
                  </m:oMath>
                </a14:m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ページの因数分解の公式</a:t>
                </a:r>
                <a:r>
                  <a:rPr lang="ja-JP" altLang="en-US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４</a:t>
                </a:r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が利用できる。</a:t>
                </a:r>
              </a:p>
              <a:p>
                <a:pPr algn="l"/>
                <a:r>
                  <a:rPr lang="en-US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 </a:t>
                </a:r>
                <a:endParaRPr lang="ja-JP" altLang="ja-JP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b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</a:br>
                <a:r>
                  <a:rPr lang="en-US" altLang="ja-JP" sz="2800" dirty="0"/>
                  <a:t> </a:t>
                </a:r>
                <a:endParaRPr lang="ja-JP" altLang="ja-JP" sz="2800" dirty="0"/>
              </a:p>
              <a:p>
                <a:pPr algn="l"/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  <a:blipFill>
                <a:blip r:embed="rId2"/>
                <a:stretch>
                  <a:fillRect l="-1129" t="-20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938794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因数分解　　　　　　　　　　　　　　</a:t>
            </a:r>
            <a:r>
              <a:rPr lang="en-US" altLang="ja-JP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因数分解の工夫　　　　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p.22)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</p:spPr>
            <p:txBody>
              <a:bodyPr/>
              <a:lstStyle/>
              <a:p>
                <a:pPr algn="l"/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解答　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</a:pP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(1)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</a:pP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+(3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1)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+(2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2)</m:t>
                    </m:r>
                  </m:oMath>
                </a14:m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</a:pP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+(3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1)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2)(2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</a:pP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2)}{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+(2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+1)}</m:t>
                    </m:r>
                  </m:oMath>
                </a14:m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2)(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</a:p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 </a:t>
                </a:r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b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</a:br>
                <a:r>
                  <a:rPr lang="en-US" altLang="ja-JP" sz="2800" dirty="0"/>
                  <a:t> </a:t>
                </a:r>
                <a:endParaRPr lang="ja-JP" altLang="ja-JP" sz="2800" dirty="0"/>
              </a:p>
              <a:p>
                <a:pPr algn="l"/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  <a:blipFill rotWithShape="0">
                <a:blip r:embed="rId2"/>
                <a:stretch>
                  <a:fillRect l="-1129" t="-20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7817" y="1762839"/>
            <a:ext cx="3022411" cy="259696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7686" y="4375514"/>
            <a:ext cx="3871106" cy="2189747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4086224" y="2629542"/>
            <a:ext cx="2523202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2299384" y="3225089"/>
            <a:ext cx="806673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4318452" y="3225079"/>
            <a:ext cx="1008291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1336302" y="3811677"/>
            <a:ext cx="3739851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4289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因数分解　　　　　　　　　　　　　　</a:t>
            </a:r>
            <a:r>
              <a:rPr lang="en-US" altLang="ja-JP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因数分解の工夫　　　　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p.22)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</p:spPr>
            <p:txBody>
              <a:bodyPr/>
              <a:lstStyle/>
              <a:p>
                <a:pPr algn="l">
                  <a:lnSpc>
                    <a:spcPct val="100000"/>
                  </a:lnSpc>
                </a:pP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(2)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</a:pP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+(5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+2)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+(3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4)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</a:pP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+(5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+2)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1)(3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+4)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</a:pP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1)}{2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+(3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+4)}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</a:pP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1)(2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+4)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</a:p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 </a:t>
                </a:r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b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</a:br>
                <a:r>
                  <a:rPr lang="en-US" altLang="ja-JP" sz="2800" dirty="0"/>
                  <a:t> </a:t>
                </a:r>
                <a:endParaRPr lang="ja-JP" altLang="ja-JP" sz="2800" dirty="0"/>
              </a:p>
              <a:p>
                <a:pPr algn="l"/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  <a:blipFill rotWithShape="0">
                <a:blip r:embed="rId2"/>
                <a:stretch>
                  <a:fillRect l="-1129" t="-14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1642" y="3896529"/>
            <a:ext cx="4511841" cy="2484130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4244120" y="2140402"/>
            <a:ext cx="2543046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2253804" y="2747367"/>
            <a:ext cx="875762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4520485" y="2731175"/>
            <a:ext cx="1027355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1376354" y="3321948"/>
            <a:ext cx="4132849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0146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B20BDBA-C155-4613-AFF8-01313176C55D}"/>
              </a:ext>
            </a:extLst>
          </p:cNvPr>
          <p:cNvSpPr/>
          <p:nvPr/>
        </p:nvSpPr>
        <p:spPr>
          <a:xfrm>
            <a:off x="695325" y="1049251"/>
            <a:ext cx="1210748" cy="427038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因数分解　　　　　　　　　　　　　　</a:t>
            </a:r>
            <a:r>
              <a:rPr lang="en-US" altLang="ja-JP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因数分解の工夫　　　　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p.22)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</p:spPr>
            <p:txBody>
              <a:bodyPr/>
              <a:lstStyle/>
              <a:p>
                <a:pPr algn="l"/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練習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25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次の式を因数分解せよ。</a:t>
                </a:r>
              </a:p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(1)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+6</m:t>
                    </m:r>
                  </m:oMath>
                </a14:m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en-US" altLang="ja-JP" sz="12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(2)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ja-JP" altLang="ja-JP" sz="2800" dirty="0"/>
              </a:p>
              <a:p>
                <a:pPr algn="l"/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  <a:blipFill rotWithShape="0">
                <a:blip r:embed="rId2"/>
                <a:stretch>
                  <a:fillRect l="-1129" t="-20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5827426" y="1478713"/>
                <a:ext cx="5873917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font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−5</m:t>
                        </m:r>
                      </m:e>
                    </m:d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+(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−5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+6)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明朝" panose="02020609040205080304" pitchFamily="17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font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−5</m:t>
                        </m:r>
                      </m:e>
                    </m:d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+(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−2)(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−3)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明朝" panose="02020609040205080304" pitchFamily="17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font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+(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−2)</m:t>
                        </m:r>
                      </m:e>
                    </m:d>
                    <m:d>
                      <m:dPr>
                        <m:begChr m:val="{"/>
                        <m:endChr m:val="}"/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+(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−3)</m:t>
                        </m:r>
                      </m:e>
                    </m:d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明朝" panose="02020609040205080304" pitchFamily="17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=(</m:t>
                      </m:r>
                      <m:r>
                        <a:rPr lang="en-US" altLang="ja-JP" sz="2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2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ja-JP" sz="2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ja-JP" sz="2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−2)(</m:t>
                      </m:r>
                      <m:r>
                        <a:rPr lang="en-US" altLang="ja-JP" sz="2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2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ja-JP" sz="2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ja-JP" sz="2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−3)</m:t>
                      </m:r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426" y="1478713"/>
                <a:ext cx="5873917" cy="181588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5682916" y="3305078"/>
                <a:ext cx="6059904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−3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+(2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−6)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fontAlgn="ct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 kern="100">
                          <a:effectLst/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 kern="100">
                              <a:effectLst/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 kern="100">
                              <a:effectLst/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 kern="100">
                          <a:effectLst/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ja-JP" altLang="ja-JP" sz="2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 kern="100">
                              <a:effectLst/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−3</m:t>
                          </m:r>
                          <m:r>
                            <a:rPr lang="en-US" altLang="ja-JP" sz="2800" i="1" kern="100">
                              <a:effectLst/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altLang="ja-JP" sz="2800" i="1" kern="100">
                              <a:effectLst/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+1</m:t>
                          </m:r>
                        </m:e>
                      </m:d>
                      <m:r>
                        <a:rPr lang="en-US" altLang="ja-JP" sz="2800" i="1" kern="100">
                          <a:effectLst/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2800" i="1" kern="100">
                          <a:effectLst/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+(</m:t>
                      </m:r>
                      <m:r>
                        <a:rPr lang="en-US" altLang="ja-JP" sz="2800" i="1" kern="100">
                          <a:effectLst/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ja-JP" sz="2800" i="1" kern="100">
                          <a:effectLst/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+2)(2</m:t>
                      </m:r>
                      <m:r>
                        <a:rPr lang="en-US" altLang="ja-JP" sz="2800" i="1" kern="100">
                          <a:effectLst/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ja-JP" sz="2800" i="1" kern="100">
                          <a:effectLst/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−3)</m:t>
                      </m:r>
                    </m:oMath>
                  </m:oMathPara>
                </a14:m>
                <a:endParaRPr lang="ja-JP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fontAlgn="ct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 kern="100">
                          <a:effectLst/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ja-JP" altLang="ja-JP" sz="2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 kern="100">
                              <a:effectLst/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altLang="ja-JP" sz="2800" i="1" kern="100">
                              <a:effectLst/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−(</m:t>
                          </m:r>
                          <m:r>
                            <a:rPr lang="en-US" altLang="ja-JP" sz="2800" i="1" kern="100">
                              <a:effectLst/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altLang="ja-JP" sz="2800" i="1" kern="100">
                              <a:effectLst/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+2)</m:t>
                          </m:r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ja-JP" altLang="ja-JP" sz="2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 kern="100">
                              <a:effectLst/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altLang="ja-JP" sz="2800" i="1" kern="100">
                              <a:effectLst/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−(2</m:t>
                          </m:r>
                          <m:r>
                            <a:rPr lang="en-US" altLang="ja-JP" sz="2800" i="1" kern="100">
                              <a:effectLst/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altLang="ja-JP" sz="2800" i="1" kern="100">
                              <a:effectLst/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−3)</m:t>
                          </m:r>
                        </m:e>
                      </m:d>
                    </m:oMath>
                  </m:oMathPara>
                </a14:m>
                <a:endParaRPr lang="ja-JP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fontAlgn="ct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 kern="100">
                          <a:effectLst/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=(</m:t>
                      </m:r>
                      <m:r>
                        <a:rPr lang="en-US" altLang="ja-JP" sz="2800" i="1" kern="100">
                          <a:effectLst/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2800" i="1" kern="100">
                          <a:effectLst/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ja-JP" sz="2800" i="1" kern="100">
                          <a:effectLst/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ja-JP" sz="2800" i="1" kern="100">
                          <a:effectLst/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−2)(</m:t>
                      </m:r>
                      <m:r>
                        <a:rPr lang="en-US" altLang="ja-JP" sz="2800" i="1" kern="100">
                          <a:effectLst/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2800" i="1" kern="100">
                          <a:effectLst/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−2</m:t>
                      </m:r>
                      <m:r>
                        <a:rPr lang="en-US" altLang="ja-JP" sz="2800" i="1" kern="100">
                          <a:effectLst/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ja-JP" sz="2800" i="1" kern="100">
                          <a:effectLst/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+3)</m:t>
                      </m:r>
                    </m:oMath>
                  </m:oMathPara>
                </a14:m>
                <a:endParaRPr lang="ja-JP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2916" y="3305078"/>
                <a:ext cx="6059904" cy="181588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図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325" y="5062276"/>
            <a:ext cx="4177784" cy="141356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304" y="5159350"/>
            <a:ext cx="5163947" cy="121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74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因数分解　　　　　　　　　　　　　　</a:t>
            </a:r>
            <a:r>
              <a:rPr lang="en-US" altLang="ja-JP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因数分解の工夫　　　　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p.22)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</p:spPr>
            <p:txBody>
              <a:bodyPr/>
              <a:lstStyle/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(3)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+7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(4)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en-US" altLang="ja-JP" sz="2800" dirty="0"/>
                  <a:t> </a:t>
                </a:r>
                <a:endParaRPr lang="ja-JP" altLang="ja-JP" sz="2800" dirty="0"/>
              </a:p>
              <a:p>
                <a:pPr algn="l"/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  <a:blipFill rotWithShape="0">
                <a:blip r:embed="rId2"/>
                <a:stretch>
                  <a:fillRect l="-1129" t="-212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5815264" y="1008064"/>
                <a:ext cx="5807241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font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=3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+7</m:t>
                        </m:r>
                      </m:e>
                    </m:d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+(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−6)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0"/>
                  </a:spcAft>
                </a:pPr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­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=3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+7</m:t>
                        </m:r>
                      </m:e>
                    </m:d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+(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−2)(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+3)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+(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+3)</m:t>
                        </m:r>
                      </m:e>
                    </m:d>
                    <m:d>
                      <m:dPr>
                        <m:begChr m:val="{"/>
                        <m:endChr m:val="}"/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+(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−2)</m:t>
                        </m:r>
                      </m:e>
                    </m:d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+3</m:t>
                          </m:r>
                        </m:e>
                      </m:d>
                      <m:d>
                        <m:dPr>
                          <m:ctrlPr>
                            <a:rPr lang="ja-JP" altLang="ja-JP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5264" y="1008064"/>
                <a:ext cx="5807241" cy="181588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5815264" y="3044610"/>
                <a:ext cx="6096000" cy="181588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font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+(2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−1)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font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+(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+1)(2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−1)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font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+(2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−1)</m:t>
                        </m:r>
                      </m:e>
                    </m:d>
                    <m:d>
                      <m:dPr>
                        <m:begChr m:val="{"/>
                        <m:endChr m:val="}"/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+(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+1)</m:t>
                        </m:r>
                      </m:e>
                    </m:d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font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−1)(2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+1)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5264" y="3044610"/>
                <a:ext cx="6096000" cy="181588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図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495" y="4860492"/>
            <a:ext cx="4659503" cy="148136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5581" y="4860492"/>
            <a:ext cx="4691094" cy="168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91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因数分解　　　　　　　　　　　　　　</a:t>
            </a:r>
            <a:r>
              <a:rPr lang="en-US" altLang="ja-JP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因数分解の工夫　　　　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p.22)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四角形: 角を丸くする 88">
                <a:extLst>
                  <a:ext uri="{FF2B5EF4-FFF2-40B4-BE49-F238E27FC236}">
                    <a16:creationId xmlns:a16="http://schemas.microsoft.com/office/drawing/2014/main" id="{B7CAC82C-CFCE-4DED-A434-2FB52968195A}"/>
                  </a:ext>
                </a:extLst>
              </p:cNvPr>
              <p:cNvSpPr/>
              <p:nvPr/>
            </p:nvSpPr>
            <p:spPr>
              <a:xfrm>
                <a:off x="1173889" y="1078415"/>
                <a:ext cx="9844222" cy="1537207"/>
              </a:xfrm>
              <a:prstGeom prst="roundRect">
                <a:avLst/>
              </a:prstGeom>
              <a:solidFill>
                <a:srgbClr val="FFEFEF"/>
              </a:solidFill>
              <a:ln w="50800">
                <a:solidFill>
                  <a:srgbClr val="FFAFA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ja-JP" altLang="en-US" sz="2800" dirty="0">
                    <a:ln>
                      <a:noFill/>
                    </a:ln>
                    <a:solidFill>
                      <a:srgbClr val="EB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深める　</a:t>
                </a:r>
                <a:r>
                  <a:rPr lang="ja-JP" altLang="ja-JP" sz="2800" dirty="0">
                    <a:solidFill>
                      <a:srgbClr val="EB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応用例題</a:t>
                </a:r>
                <a14:m>
                  <m:oMath xmlns:m="http://schemas.openxmlformats.org/officeDocument/2006/math">
                    <m:r>
                      <a:rPr lang="en-US" altLang="ja-JP" sz="2800">
                        <a:solidFill>
                          <a:srgbClr val="EB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altLang="ja-JP" sz="2800" dirty="0">
                    <a:solidFill>
                      <a:srgbClr val="EB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(1)(2)</a:t>
                </a:r>
                <a:r>
                  <a:rPr lang="ja-JP" altLang="ja-JP" sz="2800" dirty="0">
                    <a:solidFill>
                      <a:srgbClr val="EB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の式を，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EB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solidFill>
                          <a:srgbClr val="EB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2800" dirty="0">
                    <a:solidFill>
                      <a:srgbClr val="EB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の</a:t>
                </a:r>
                <a14:m>
                  <m:oMath xmlns:m="http://schemas.openxmlformats.org/officeDocument/2006/math">
                    <m:r>
                      <a:rPr lang="en-US" altLang="ja-JP" sz="2800">
                        <a:solidFill>
                          <a:srgbClr val="EB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ja-JP" altLang="ja-JP" sz="2800" dirty="0">
                    <a:solidFill>
                      <a:srgbClr val="EB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次式とみて因数分解して</a:t>
                </a:r>
                <a:endParaRPr lang="en-US" altLang="ja-JP" sz="2800" dirty="0">
                  <a:solidFill>
                    <a:srgbClr val="EB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r>
                  <a:rPr lang="ja-JP" altLang="en-US" sz="2800" dirty="0">
                    <a:solidFill>
                      <a:srgbClr val="EB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</a:t>
                </a:r>
                <a:r>
                  <a:rPr lang="ja-JP" altLang="ja-JP" sz="2800" dirty="0">
                    <a:solidFill>
                      <a:srgbClr val="EB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みよう。</a:t>
                </a:r>
                <a:endParaRPr lang="en-US" altLang="ja-JP" sz="2800" dirty="0">
                  <a:solidFill>
                    <a:srgbClr val="EB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r>
                  <a:rPr lang="ja-JP" altLang="en-US" sz="2800" dirty="0">
                    <a:ln>
                      <a:noFill/>
                    </a:ln>
                    <a:solidFill>
                      <a:srgbClr val="EB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:endParaRPr lang="ja-JP" altLang="en-US" sz="2800" dirty="0">
                  <a:solidFill>
                    <a:srgbClr val="EB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8" name="四角形: 角を丸くする 88">
                <a:extLst>
                  <a:ext uri="{FF2B5EF4-FFF2-40B4-BE49-F238E27FC236}">
                    <a16:creationId xmlns:a16="http://schemas.microsoft.com/office/drawing/2014/main" id="{B7CAC82C-CFCE-4DED-A434-2FB5296819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889" y="1078415"/>
                <a:ext cx="9844222" cy="1537207"/>
              </a:xfrm>
              <a:prstGeom prst="roundRect">
                <a:avLst/>
              </a:prstGeom>
              <a:blipFill>
                <a:blip r:embed="rId2"/>
                <a:stretch>
                  <a:fillRect l="-308"/>
                </a:stretch>
              </a:blipFill>
              <a:ln w="50800">
                <a:solidFill>
                  <a:srgbClr val="FFAFAF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09140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因数分解　　　　　　　　　　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研究　複雑な式の因数分解　　　　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p.23)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</p:spPr>
            <p:txBody>
              <a:bodyPr/>
              <a:lstStyle/>
              <a:p>
                <a:pPr algn="l"/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次の式を因数分解することを考えてみよう。</a:t>
                </a:r>
              </a:p>
              <a:p>
                <a:pPr algn="l"/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　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𝑎𝑏𝑐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この式は，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2800" dirty="0" err="1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2800" dirty="0" err="1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のどの文字についても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次式である。そこで，たとえば，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について</a:t>
                </a:r>
                <a:r>
                  <a:rPr lang="ja-JP" altLang="ja-JP" sz="2800" dirty="0" err="1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降べきの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順に整理してみる。</a:t>
                </a: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  <a:blipFill>
                <a:blip r:embed="rId2"/>
                <a:stretch>
                  <a:fillRect l="-1129" t="-20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10711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B20BDBA-C155-4613-AFF8-01313176C55D}"/>
              </a:ext>
            </a:extLst>
          </p:cNvPr>
          <p:cNvSpPr/>
          <p:nvPr/>
        </p:nvSpPr>
        <p:spPr>
          <a:xfrm>
            <a:off x="695325" y="1066385"/>
            <a:ext cx="705420" cy="4270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因数分解　　　　　　　　　　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研究　複雑な式の因数分解　　　　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p.23)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</p:spPr>
            <p:txBody>
              <a:bodyPr/>
              <a:lstStyle/>
              <a:p>
                <a:pPr algn="l"/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例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ja-JP" sz="28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ja-JP" sz="28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ja-JP" sz="28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𝒂𝒃𝒄</m:t>
                    </m:r>
                  </m:oMath>
                </a14:m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の因数分解</a:t>
                </a:r>
              </a:p>
              <a:p>
                <a:pPr algn="l"/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𝑎𝑏𝑐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ja-JP" altLang="en-US" sz="2800" dirty="0"/>
                  <a:t>　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+(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+(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　</a:t>
                </a:r>
                <a:endParaRPr lang="en-US" altLang="ja-JP" sz="2800" dirty="0"/>
              </a:p>
              <a:p>
                <a:pPr algn="l"/>
                <a:r>
                  <a:rPr lang="ja-JP" altLang="en-US" sz="2800" dirty="0"/>
                  <a:t>　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ja-JP" altLang="en-US" sz="2800" dirty="0"/>
                  <a:t>　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){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ja-JP" altLang="en-US" sz="2800" dirty="0"/>
                  <a:t>　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</a:t>
                </a:r>
              </a:p>
              <a:p>
                <a:pPr algn="l"/>
                <a:r>
                  <a:rPr lang="ja-JP" altLang="en-US" sz="2800" dirty="0"/>
                  <a:t>　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</a:t>
                </a:r>
              </a:p>
              <a:p>
                <a:pPr algn="l"/>
                <a:endParaRPr lang="en-US" altLang="ja-JP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補足▶　上のような式の因数分解では，最後は</a:t>
                </a:r>
                <a:br>
                  <a:rPr lang="en-US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</a:br>
                <a:r>
                  <a:rPr lang="ja-JP" altLang="en-US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 　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ja-JP" altLang="ja-JP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rPr>
                      <m:t>，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ja-JP" altLang="ja-JP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rPr>
                      <m:t>，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の順に掛けた形で</a:t>
                </a:r>
                <a:br>
                  <a:rPr lang="en-US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</a:br>
                <a:r>
                  <a:rPr lang="ja-JP" altLang="en-US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</a:t>
                </a:r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表すことが多い。</a:t>
                </a:r>
              </a:p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 </a:t>
                </a:r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 </a:t>
                </a:r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  <a:blipFill>
                <a:blip r:embed="rId2"/>
                <a:stretch>
                  <a:fillRect l="-1129" t="-2238" b="-14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1178" y="1828800"/>
            <a:ext cx="2412833" cy="156088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2489" y="3378121"/>
            <a:ext cx="2901522" cy="128473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4290" y="4895083"/>
            <a:ext cx="2288590" cy="177206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610E515-DD8D-49AD-B05D-F51D8346A997}"/>
              </a:ext>
            </a:extLst>
          </p:cNvPr>
          <p:cNvSpPr txBox="1"/>
          <p:nvPr/>
        </p:nvSpPr>
        <p:spPr>
          <a:xfrm>
            <a:off x="7311189" y="4020016"/>
            <a:ext cx="543739" cy="523220"/>
          </a:xfrm>
          <a:prstGeom prst="rect">
            <a:avLst/>
          </a:prstGeom>
          <a:noFill/>
          <a:ln w="34925" cap="sq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終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2977982" y="3503760"/>
            <a:ext cx="2315234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1815921" y="4089798"/>
            <a:ext cx="3477295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7395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因数分解　　　　　　　　　　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研究　複雑な式の因数分解　　　　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p.23)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</p:spPr>
            <p:txBody>
              <a:bodyPr/>
              <a:lstStyle/>
              <a:p>
                <a:pPr algn="l"/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:r>
                  <a:rPr lang="en-US" altLang="ja-JP" sz="2800" b="1" dirty="0">
                    <a:solidFill>
                      <a:srgbClr val="00A467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Point</a:t>
                </a:r>
                <a:endParaRPr lang="ja-JP" altLang="ja-JP" sz="2800" b="1" dirty="0">
                  <a:solidFill>
                    <a:srgbClr val="00A4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上のように複数の文字を含むような複雑な式でも，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21</m:t>
                    </m:r>
                  </m:oMath>
                </a14:m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ページ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:r>
                  <a:rPr lang="ja-JP" altLang="ja-JP" sz="2800" dirty="0">
                    <a:solidFill>
                      <a:srgbClr val="0070C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応用例題</a:t>
                </a:r>
                <a:r>
                  <a:rPr lang="en-US" altLang="ja-JP" sz="2800" dirty="0">
                    <a:solidFill>
                      <a:srgbClr val="0070C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3</a:t>
                </a:r>
                <a:r>
                  <a:rPr lang="ja-JP" altLang="en-US" sz="2800" dirty="0">
                    <a:solidFill>
                      <a:srgbClr val="0070C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や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22</m:t>
                    </m:r>
                  </m:oMath>
                </a14:m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ページ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r>
                  <a:rPr lang="ja-JP" altLang="ja-JP" sz="2800" dirty="0">
                    <a:solidFill>
                      <a:srgbClr val="0070C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応用例題</a:t>
                </a:r>
                <a:r>
                  <a:rPr lang="en-US" altLang="ja-JP" sz="2800" dirty="0">
                    <a:solidFill>
                      <a:srgbClr val="0070C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4 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と同様に，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つの文字に着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目して整理することで，見通しよく因数分解できることがある。</a:t>
                </a:r>
              </a:p>
              <a:p>
                <a:pPr algn="l"/>
                <a:r>
                  <a:rPr lang="en-US" altLang="ja-JP" sz="2800" dirty="0"/>
                  <a:t> </a:t>
                </a:r>
                <a:endParaRPr lang="ja-JP" altLang="ja-JP" sz="2800" dirty="0"/>
              </a:p>
              <a:p>
                <a:pPr algn="l"/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  <a:blipFill>
                <a:blip r:embed="rId2"/>
                <a:stretch>
                  <a:fillRect t="-20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E10AF578-4077-4E0F-A2EF-9A1AA3E95776}"/>
              </a:ext>
            </a:extLst>
          </p:cNvPr>
          <p:cNvSpPr/>
          <p:nvPr/>
        </p:nvSpPr>
        <p:spPr>
          <a:xfrm>
            <a:off x="715619" y="922908"/>
            <a:ext cx="9978885" cy="2506092"/>
          </a:xfrm>
          <a:prstGeom prst="roundRect">
            <a:avLst>
              <a:gd name="adj" fmla="val 11700"/>
            </a:avLst>
          </a:prstGeom>
          <a:noFill/>
          <a:ln w="38100">
            <a:solidFill>
              <a:srgbClr val="00A4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5141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B20BDBA-C155-4613-AFF8-01313176C55D}"/>
              </a:ext>
            </a:extLst>
          </p:cNvPr>
          <p:cNvSpPr/>
          <p:nvPr/>
        </p:nvSpPr>
        <p:spPr>
          <a:xfrm>
            <a:off x="708204" y="1043167"/>
            <a:ext cx="1030444" cy="4270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7119871" y="2653047"/>
            <a:ext cx="901522" cy="441955"/>
          </a:xfrm>
          <a:prstGeom prst="rect">
            <a:avLst/>
          </a:prstGeom>
          <a:solidFill>
            <a:srgbClr val="FF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5370491" y="2653048"/>
            <a:ext cx="901522" cy="441955"/>
          </a:xfrm>
          <a:prstGeom prst="rect">
            <a:avLst/>
          </a:prstGeom>
          <a:solidFill>
            <a:srgbClr val="FF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5330735" y="3208873"/>
            <a:ext cx="901522" cy="441955"/>
          </a:xfrm>
          <a:prstGeom prst="rect">
            <a:avLst/>
          </a:prstGeom>
          <a:solidFill>
            <a:srgbClr val="FF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kern="1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3</a:t>
            </a:r>
            <a:r>
              <a:rPr lang="ja-JP" altLang="ja-JP" sz="3200" kern="1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因数分解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　　　</a:t>
            </a:r>
            <a:r>
              <a:rPr lang="en-US" altLang="ja-JP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共通因数による因数分解　　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p.17)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5125" y="2501352"/>
            <a:ext cx="3305479" cy="8363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76"/>
                <a:ext cx="10801350" cy="5294312"/>
              </a:xfrm>
            </p:spPr>
            <p:txBody>
              <a:bodyPr/>
              <a:lstStyle/>
              <a:p>
                <a:pPr algn="l">
                  <a:spcAft>
                    <a:spcPts val="0"/>
                  </a:spcAft>
                </a:pP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例題</a:t>
                </a: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3</a:t>
                </a:r>
                <a:r>
                  <a:rPr lang="ja-JP" alt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次の式を因数分解せよ。</a:t>
                </a:r>
              </a:p>
              <a:p>
                <a:pPr algn="l">
                  <a:spcAft>
                    <a:spcPts val="0"/>
                  </a:spcAft>
                </a:pPr>
                <a:r>
                  <a:rPr lang="ja-JP" altLang="en-US" sz="2800" kern="100" dirty="0">
                    <a:ea typeface="A-OTF リュウミン Pro R-KL"/>
                    <a:cs typeface="Times New Roman" panose="02020603050405020304" pitchFamily="18" charset="0"/>
                  </a:rPr>
                  <a:t>　　　　　　　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A-OTF リュウミン Pro R-KL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A-OTF リュウミン Pro R-KL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A-OTF リュウミン Pro R-KL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A-OTF リュウミン Pro R-KL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A-OTF リュウミン Pro R-KL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A-OTF リュウミン Pro R-KL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A-OTF リュウミン Pro R-KL"/>
                        <a:cs typeface="Times New Roman" panose="02020603050405020304" pitchFamily="18" charset="0"/>
                      </a:rPr>
                      <m:t>+(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A-OTF リュウミン Pro R-KL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A-OTF リュウミン Pro R-KL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A-OTF リュウミン Pro R-KL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A-OTF リュウミン Pro R-KL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A-OTF リュウミン Pro R-KL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</a:t>
                </a:r>
              </a:p>
              <a:p>
                <a:pPr algn="l">
                  <a:spcAft>
                    <a:spcPts val="0"/>
                  </a:spcAft>
                </a:pP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 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</a:p>
              <a:p>
                <a:pPr algn="l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解答　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A-OTF リュウミン Pro R-KL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A-OTF リュウミン Pro R-KL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A-OTF リュウミン Pro R-KL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A-OTF リュウミン Pro R-KL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A-OTF リュウミン Pro R-KL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A-OTF リュウミン Pro R-KL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A-OTF リュウミン Pro R-KL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A-OTF リュウミン Pro R-KL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A-OTF リュウミン Pro R-KL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A-OTF リュウミン Pro R-KL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A-OTF リュウミン Pro R-KL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A-OTF リュウミン Pro R-KL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A-OTF リュウミン Pro R-KL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A-OTF リュウミン Pro R-KL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A-OTF リュウミン Pro R-KL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A-OTF リュウミン Pro R-KL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A-OTF リュウミン Pro R-KL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A-OTF リュウミン Pro R-KL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A-OTF リュウミン Pro R-KL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A-OTF リュウミン Pro R-KL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A-OTF リュウミン Pro R-KL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A-OTF リュウミン Pro R-KL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A-OTF リュウミン Pro R-KL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endParaRPr lang="en-US" altLang="ja-JP" sz="2800" i="1" kern="100" dirty="0">
                  <a:effectLst/>
                  <a:latin typeface="Cambria Math" panose="020405030504060302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en-US" altLang="ja-JP" sz="2800" kern="100" dirty="0">
                    <a:ea typeface="A-OTF リュウミン Pro R-KL"/>
                    <a:cs typeface="Times New Roman" panose="02020603050405020304" pitchFamily="18" charset="0"/>
                  </a:rPr>
                  <a:t>                               </a:t>
                </a:r>
                <a:r>
                  <a:rPr lang="ja-JP" altLang="en-US" sz="2800" kern="100" dirty="0">
                    <a:ea typeface="A-OTF リュウミン Pro R-KL"/>
                    <a:cs typeface="Times New Roman" panose="02020603050405020304" pitchFamily="18" charset="0"/>
                  </a:rPr>
                  <a:t>　　</a:t>
                </a:r>
                <a:r>
                  <a:rPr lang="en-US" altLang="ja-JP" sz="2800" kern="100" dirty="0">
                    <a:ea typeface="A-OTF リュウミン Pro R-KL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latin typeface="Cambria Math" panose="02040503050406030204" pitchFamily="18" charset="0"/>
                        <a:ea typeface="A-OTF リュウミン Pro R-KL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A-OTF リュウミン Pro R-KL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A-OTF リュウミン Pro R-KL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A-OTF リュウミン Pro R-KL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A-OTF リュウミン Pro R-KL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A-OTF リュウミン Pro R-KL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A-OTF リュウミン Pro R-KL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A-OTF リュウミン Pro R-KL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A-OTF リュウミン Pro R-KL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ja-JP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 eaLnBrk="1" hangingPunct="1">
                  <a:lnSpc>
                    <a:spcPct val="100000"/>
                  </a:lnSpc>
                </a:pP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76"/>
                <a:ext cx="10801350" cy="5294312"/>
              </a:xfrm>
              <a:blipFill>
                <a:blip r:embed="rId3"/>
                <a:stretch>
                  <a:fillRect l="-1129" t="-19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5137834" y="3183788"/>
            <a:ext cx="2402653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721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B20BDBA-C155-4613-AFF8-01313176C55D}"/>
              </a:ext>
            </a:extLst>
          </p:cNvPr>
          <p:cNvSpPr/>
          <p:nvPr/>
        </p:nvSpPr>
        <p:spPr>
          <a:xfrm>
            <a:off x="695325" y="1042321"/>
            <a:ext cx="1037222" cy="427038"/>
          </a:xfrm>
          <a:prstGeom prst="rect">
            <a:avLst/>
          </a:prstGeom>
          <a:solidFill>
            <a:srgbClr val="EB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因数分解　　　　　　　　　　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研究　複雑な式の因数分解　　　　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p.23)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</p:spPr>
            <p:txBody>
              <a:bodyPr/>
              <a:lstStyle/>
              <a:p>
                <a:pPr algn="l"/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練習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次の式を因数分解せよ。</a:t>
                </a:r>
              </a:p>
              <a:p>
                <a:pPr algn="l"/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　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𝑐𝑎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r>
                  <a:rPr lang="en-US" altLang="ja-JP" sz="2800" dirty="0"/>
                  <a:t> </a:t>
                </a:r>
                <a:endParaRPr lang="ja-JP" altLang="ja-JP" sz="2800" dirty="0"/>
              </a:p>
              <a:p>
                <a:pPr algn="l"/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  <a:blipFill rotWithShape="0">
                <a:blip r:embed="rId2"/>
                <a:stretch>
                  <a:fillRect l="-1129" t="-20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695325" y="2144967"/>
                <a:ext cx="8442157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font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について整理すると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</a:p>
              <a:p>
                <a:pPr algn="just" fontAlgn="ctr">
                  <a:spcAft>
                    <a:spcPts val="0"/>
                  </a:spcAft>
                </a:pP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𝑎𝑏</m:t>
                    </m:r>
                    <m:d>
                      <m:d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𝑏𝑐</m:t>
                    </m:r>
                    <m:d>
                      <m:d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d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𝑐𝑎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25" y="2144967"/>
                <a:ext cx="8442157" cy="954107"/>
              </a:xfrm>
              <a:prstGeom prst="rect">
                <a:avLst/>
              </a:prstGeom>
              <a:blipFill rotWithShape="0">
                <a:blip r:embed="rId3"/>
                <a:stretch>
                  <a:fillRect t="-70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3541294" y="3118064"/>
                <a:ext cx="7491664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font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d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ja-JP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ja-JP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𝑏𝑐</m:t>
                    </m:r>
                    <m:d>
                      <m:dPr>
                        <m:ctrlP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d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d>
                    <m:d>
                      <m:d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d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𝑏𝑐</m:t>
                    </m:r>
                    <m:d>
                      <m:dPr>
                        <m:ctrlP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)</m:t>
                    </m:r>
                    <m:d>
                      <m:dPr>
                        <m:begChr m:val="{"/>
                        <m:endChr m:val="}"/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ja-JP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ja-JP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𝑏𝑐</m:t>
                        </m:r>
                      </m:e>
                    </m:d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d>
                    <m:d>
                      <m:dPr>
                        <m:ctrlP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 </a:t>
                </a:r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d>
                      <m:d>
                        <m:dPr>
                          <m:ctrlPr>
                            <a:rPr lang="en-US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d>
                      <m:d>
                        <m:dPr>
                          <m:ctrlPr>
                            <a:rPr lang="en-US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𝑐</m:t>
                          </m:r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294" y="3118064"/>
                <a:ext cx="7491664" cy="224676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272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/>
        </p:nvSpPr>
        <p:spPr>
          <a:xfrm>
            <a:off x="4718837" y="5008685"/>
            <a:ext cx="800100" cy="4816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ローチャート: 端子 12"/>
          <p:cNvSpPr/>
          <p:nvPr/>
        </p:nvSpPr>
        <p:spPr>
          <a:xfrm>
            <a:off x="3478607" y="5019961"/>
            <a:ext cx="896306" cy="479059"/>
          </a:xfrm>
          <a:prstGeom prst="flowChartTerminator">
            <a:avLst/>
          </a:prstGeom>
          <a:solidFill>
            <a:srgbClr val="FF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ローチャート: 端子 4"/>
          <p:cNvSpPr/>
          <p:nvPr/>
        </p:nvSpPr>
        <p:spPr>
          <a:xfrm>
            <a:off x="3478607" y="4453628"/>
            <a:ext cx="896306" cy="479059"/>
          </a:xfrm>
          <a:prstGeom prst="flowChartTerminator">
            <a:avLst/>
          </a:prstGeom>
          <a:solidFill>
            <a:srgbClr val="FF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4700789" y="4445019"/>
            <a:ext cx="589548" cy="4816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ローチャート: 端子 11"/>
          <p:cNvSpPr/>
          <p:nvPr/>
        </p:nvSpPr>
        <p:spPr>
          <a:xfrm>
            <a:off x="5730432" y="4453628"/>
            <a:ext cx="660711" cy="479059"/>
          </a:xfrm>
          <a:prstGeom prst="flowChartTerminator">
            <a:avLst/>
          </a:prstGeom>
          <a:solidFill>
            <a:srgbClr val="FF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6741085" y="4421343"/>
            <a:ext cx="810126" cy="4932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因数分解　　　　　　　　 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発展　</a:t>
            </a:r>
            <a:r>
              <a:rPr lang="en-US" altLang="ja-JP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次式の展開と因数分解　　　　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p.24)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80811" y="1603410"/>
                <a:ext cx="10801350" cy="5177328"/>
              </a:xfrm>
            </p:spPr>
            <p:txBody>
              <a:bodyPr/>
              <a:lstStyle/>
              <a:p>
                <a:pPr algn="l">
                  <a:lnSpc>
                    <a:spcPct val="100000"/>
                  </a:lnSpc>
                </a:pP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を展開すると，次のようになる。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</a:pPr>
                <a:r>
                  <a:rPr lang="ja-JP" altLang="en-US" sz="2800" dirty="0"/>
                  <a:t>　　　 　 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</a:pPr>
                <a:r>
                  <a:rPr lang="ja-JP" altLang="en-US" sz="2800" dirty="0"/>
                  <a:t>　　　 　 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</a:pP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　　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  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+(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</a:pPr>
                <a:r>
                  <a:rPr lang="ja-JP" altLang="en-US" sz="2800" dirty="0"/>
                  <a:t>　　　 　 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</a:pPr>
                <a:r>
                  <a:rPr lang="ja-JP" altLang="en-US" sz="2800" dirty="0"/>
                  <a:t>　　　 　 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</a:pP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よって　　　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⋯⋯</m:t>
                    </m:r>
                    <m:r>
                      <a:rPr lang="en-US" altLang="ja-JP" sz="2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①</a:t>
                </a:r>
              </a:p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 </a:t>
                </a:r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80811" y="1603410"/>
                <a:ext cx="10801350" cy="5177328"/>
              </a:xfrm>
              <a:blipFill>
                <a:blip r:embed="rId2"/>
                <a:stretch>
                  <a:fillRect t="-14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1029" y="1484393"/>
            <a:ext cx="3950917" cy="2750535"/>
          </a:xfrm>
          <a:prstGeom prst="rect">
            <a:avLst/>
          </a:prstGeom>
        </p:spPr>
      </p:pic>
      <p:sp>
        <p:nvSpPr>
          <p:cNvPr id="15" name="タイトル 1">
            <a:extLst>
              <a:ext uri="{FF2B5EF4-FFF2-40B4-BE49-F238E27FC236}">
                <a16:creationId xmlns:a16="http://schemas.microsoft.com/office/drawing/2014/main" id="{49D90EC0-609B-4D3F-AAF0-9DB182A6E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8410" y="698475"/>
            <a:ext cx="2304275" cy="47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9pPr>
          </a:lstStyle>
          <a:p>
            <a:pPr algn="l" eaLnBrk="1" hangingPunct="1"/>
            <a:r>
              <a:rPr lang="ja-JP" altLang="en-US" sz="18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数学</a:t>
            </a:r>
            <a:r>
              <a:rPr lang="en-US" altLang="ja-JP" sz="18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Ⅱ</a:t>
            </a:r>
            <a:r>
              <a:rPr lang="ja-JP" altLang="en-US" sz="18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の内容です</a:t>
            </a:r>
            <a:endParaRPr lang="ja-JP" altLang="en-US" sz="1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92915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3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　因数分解　　　　　　　　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発展　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3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次式の展開と因数分解　　　　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(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教科書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p.24)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</p:spPr>
            <p:txBody>
              <a:bodyPr/>
              <a:lstStyle/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 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また，①において，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を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でおき換えると</a:t>
                </a:r>
              </a:p>
              <a:p>
                <a:pPr algn="l"/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)+3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よって　　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8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 </a:t>
                </a:r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したがって，次の展開の公式が成り立つ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。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展開の公式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５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ja-JP" sz="28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𝒃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 b="1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ja-JP" sz="28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  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𝒃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 b="1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ja-JP" sz="28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</a:p>
              <a:p>
                <a:r>
                  <a:rPr lang="en-US" altLang="ja-JP" sz="2800" dirty="0"/>
                  <a:t> </a:t>
                </a:r>
                <a:endParaRPr lang="ja-JP" altLang="ja-JP" sz="2800" dirty="0"/>
              </a:p>
              <a:p>
                <a:pPr algn="l"/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  <a:blipFill>
                <a:blip r:embed="rId2"/>
                <a:stretch>
                  <a:fillRect l="-113" t="-22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3685636" y="5000207"/>
            <a:ext cx="3855046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3685636" y="5603273"/>
            <a:ext cx="3855046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68267E3-CB5B-4AB8-9460-D48988844F6B}"/>
              </a:ext>
            </a:extLst>
          </p:cNvPr>
          <p:cNvSpPr/>
          <p:nvPr/>
        </p:nvSpPr>
        <p:spPr>
          <a:xfrm>
            <a:off x="685338" y="4033255"/>
            <a:ext cx="10738768" cy="239502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0627DB51-CA86-47D7-A0F3-AE82C3E7A6FB}"/>
              </a:ext>
            </a:extLst>
          </p:cNvPr>
          <p:cNvCxnSpPr/>
          <p:nvPr/>
        </p:nvCxnSpPr>
        <p:spPr>
          <a:xfrm>
            <a:off x="685338" y="4694501"/>
            <a:ext cx="1073876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17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B20BDBA-C155-4613-AFF8-01313176C55D}"/>
              </a:ext>
            </a:extLst>
          </p:cNvPr>
          <p:cNvSpPr/>
          <p:nvPr/>
        </p:nvSpPr>
        <p:spPr>
          <a:xfrm>
            <a:off x="695325" y="1054353"/>
            <a:ext cx="705420" cy="4270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3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　因数分解　　　　　　　　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発展　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3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次式の展開と因数分解　　　　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(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教科書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p.24)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</p:spPr>
            <p:txBody>
              <a:bodyPr/>
              <a:lstStyle/>
              <a:p>
                <a:pPr algn="l"/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例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</a:t>
                </a:r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(1)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+1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+3∙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∙1+3∙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ja-JP" altLang="en-US" sz="2800" dirty="0"/>
                  <a:t>　　　　 　 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(2)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3∙(2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+3∙2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ja-JP" altLang="en-US" sz="2800" dirty="0"/>
                  <a:t>　　　   　    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8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12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+6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ja-JP" altLang="ja-JP" sz="2800" dirty="0"/>
                  <a:t>　　　　</a:t>
                </a:r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  <a:blipFill rotWithShape="0">
                <a:blip r:embed="rId2"/>
                <a:stretch>
                  <a:fillRect l="-1129" t="-20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3063052" y="2013494"/>
            <a:ext cx="2938503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3349609" y="3530099"/>
            <a:ext cx="4081501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610E515-DD8D-49AD-B05D-F51D8346A997}"/>
              </a:ext>
            </a:extLst>
          </p:cNvPr>
          <p:cNvSpPr txBox="1"/>
          <p:nvPr/>
        </p:nvSpPr>
        <p:spPr>
          <a:xfrm>
            <a:off x="10138610" y="3902775"/>
            <a:ext cx="543739" cy="523220"/>
          </a:xfrm>
          <a:prstGeom prst="rect">
            <a:avLst/>
          </a:prstGeom>
          <a:noFill/>
          <a:ln w="34925" cap="sq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終</a:t>
            </a:r>
          </a:p>
        </p:txBody>
      </p:sp>
    </p:spTree>
    <p:extLst>
      <p:ext uri="{BB962C8B-B14F-4D97-AF65-F5344CB8AC3E}">
        <p14:creationId xmlns:p14="http://schemas.microsoft.com/office/powerpoint/2010/main" val="78360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B20BDBA-C155-4613-AFF8-01313176C55D}"/>
              </a:ext>
            </a:extLst>
          </p:cNvPr>
          <p:cNvSpPr/>
          <p:nvPr/>
        </p:nvSpPr>
        <p:spPr>
          <a:xfrm>
            <a:off x="695325" y="1042321"/>
            <a:ext cx="1037222" cy="427038"/>
          </a:xfrm>
          <a:prstGeom prst="rect">
            <a:avLst/>
          </a:prstGeom>
          <a:solidFill>
            <a:srgbClr val="EB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3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　因数分解　　　　　　　　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発展　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3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次式の展開と因数分解　　　　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(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教科書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p.24)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</p:spPr>
            <p:txBody>
              <a:bodyPr/>
              <a:lstStyle/>
              <a:p>
                <a:pPr algn="l"/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練習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次の式を展開せよ。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(1)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</a:pP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</a:pP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(2)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</a:pPr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</a:pP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(3)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(3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</a:pP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</a:pP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(4)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b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</a:br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  <a:blipFill rotWithShape="0">
                <a:blip r:embed="rId2"/>
                <a:stretch>
                  <a:fillRect l="-1129" t="-20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2602832" y="1532514"/>
                <a:ext cx="6096000" cy="99097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 font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+3∙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∙2+3∙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effectLst/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effectLst/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b="0" i="1" smtClean="0">
                              <a:effectLst/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ja-JP" sz="2800" i="1">
                          <a:effectLst/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+6</m:t>
                      </m:r>
                      <m:sSup>
                        <m:sSupPr>
                          <m:ctrlPr>
                            <a:rPr lang="ja-JP" altLang="ja-JP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effectLst/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effectLst/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effectLst/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+12</m:t>
                      </m:r>
                      <m:r>
                        <a:rPr lang="en-US" altLang="ja-JP" sz="2800" i="1">
                          <a:effectLst/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2800" i="1">
                          <a:effectLst/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+8</m:t>
                      </m:r>
                    </m:oMath>
                  </m:oMathPara>
                </a14:m>
                <a:endParaRPr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832" y="1532514"/>
                <a:ext cx="6096000" cy="9909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2819400" y="3797475"/>
                <a:ext cx="6372728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font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+3∙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+3∙3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=27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+27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altLang="ja-JP" sz="2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+9</m:t>
                      </m:r>
                      <m:r>
                        <a:rPr lang="en-US" altLang="ja-JP" sz="2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3797475"/>
                <a:ext cx="6372728" cy="95410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2819400" y="4894593"/>
                <a:ext cx="6324599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font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−3∙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∙2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+3∙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−6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+12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−8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 </a:t>
                </a:r>
                <a:endParaRPr lang="ja-JP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4894593"/>
                <a:ext cx="6324599" cy="95410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2602832" y="2668269"/>
                <a:ext cx="6096000" cy="9541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font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−3∙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∙1+3∙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fontAlgn="ct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 kern="100">
                          <a:effectLst/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 kern="100">
                              <a:effectLst/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 kern="100">
                              <a:effectLst/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ja-JP" sz="2800" i="1" kern="100">
                          <a:effectLst/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ja-JP" altLang="ja-JP" sz="2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 kern="100">
                              <a:effectLst/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 kern="100">
                              <a:effectLst/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 kern="100">
                          <a:effectLst/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+3</m:t>
                      </m:r>
                      <m:r>
                        <a:rPr lang="en-US" altLang="ja-JP" sz="2800" i="1" kern="100">
                          <a:effectLst/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2800" i="1" kern="100">
                          <a:effectLst/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−1</m:t>
                      </m:r>
                    </m:oMath>
                  </m:oMathPara>
                </a14:m>
                <a:endParaRPr lang="ja-JP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832" y="2668269"/>
                <a:ext cx="6096000" cy="95410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284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3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　因数分解　　　　　　　　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発展　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3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次式の展開と因数分解　　　　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(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教科書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p.25)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</p:spPr>
            <p:txBody>
              <a:bodyPr/>
              <a:lstStyle/>
              <a:p>
                <a:pPr algn="l"/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次の式の展開の結果も，公式として利用できる。</a:t>
                </a:r>
              </a:p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 </a:t>
                </a:r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展開の公式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６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ja-JP" sz="28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d>
                      <m:dPr>
                        <m:ctrlPr>
                          <a:rPr lang="en-US" altLang="ja-JP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ja-JP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𝒂𝒃</m:t>
                        </m:r>
                        <m:r>
                          <a:rPr lang="en-US" altLang="ja-JP" sz="2800" b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ja-JP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ja-JP" sz="28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 b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  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d>
                      <m:dPr>
                        <m:ctrlPr>
                          <a:rPr lang="en-US" altLang="ja-JP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ja-JP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8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𝒂𝒃</m:t>
                        </m:r>
                        <m:r>
                          <a:rPr lang="en-US" altLang="ja-JP" sz="2800" b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ja-JP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ja-JP" sz="28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</a:p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 </a:t>
                </a:r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en-US" altLang="ja-JP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注意▶　展開の公式</a:t>
                </a:r>
                <a:r>
                  <a:rPr lang="ja-JP" altLang="en-US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６</a:t>
                </a:r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が成り立つことは，左辺を展開して確かめることができる。</a:t>
                </a:r>
              </a:p>
              <a:p>
                <a:pPr algn="l"/>
                <a:br>
                  <a:rPr lang="en-US" altLang="ja-JP" sz="2800" dirty="0"/>
                </a:br>
                <a:r>
                  <a:rPr lang="en-US" altLang="ja-JP" sz="2800" dirty="0"/>
                  <a:t> </a:t>
                </a:r>
                <a:endParaRPr lang="ja-JP" altLang="ja-JP" sz="2800" dirty="0"/>
              </a:p>
              <a:p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  <a:blipFill>
                <a:blip r:embed="rId2"/>
                <a:stretch>
                  <a:fillRect l="-1129" t="-20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5844656" y="2970094"/>
            <a:ext cx="1357903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5844657" y="3555009"/>
            <a:ext cx="1357902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BD2FFA7-1CAF-4FA6-A599-FBD913712231}"/>
              </a:ext>
            </a:extLst>
          </p:cNvPr>
          <p:cNvSpPr/>
          <p:nvPr/>
        </p:nvSpPr>
        <p:spPr>
          <a:xfrm>
            <a:off x="757907" y="1957712"/>
            <a:ext cx="10738768" cy="251268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A54A0C6E-052C-4EFD-A4D5-F1AF50A6668E}"/>
              </a:ext>
            </a:extLst>
          </p:cNvPr>
          <p:cNvCxnSpPr/>
          <p:nvPr/>
        </p:nvCxnSpPr>
        <p:spPr>
          <a:xfrm>
            <a:off x="757907" y="2618959"/>
            <a:ext cx="1073876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16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B20BDBA-C155-4613-AFF8-01313176C55D}"/>
              </a:ext>
            </a:extLst>
          </p:cNvPr>
          <p:cNvSpPr/>
          <p:nvPr/>
        </p:nvSpPr>
        <p:spPr>
          <a:xfrm>
            <a:off x="695325" y="1054353"/>
            <a:ext cx="705420" cy="4270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3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　因数分解　　　　　　　　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発展　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3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次式の展開と因数分解　　　　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(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教科書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p.25)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</p:spPr>
            <p:txBody>
              <a:bodyPr/>
              <a:lstStyle/>
              <a:p>
                <a:pPr algn="l"/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例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2</a:t>
                </a:r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(1)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altLang="ja-JP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+1)(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∙1+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ja-JP" altLang="en-US" sz="2800" dirty="0"/>
                  <a:t>　　　　　　　　　　  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(2)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𝑥𝑦</m:t>
                        </m:r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+4</m:t>
                        </m:r>
                        <m:sSup>
                          <m:sSup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ja-JP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ja-JP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){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∙2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+(2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ja-JP" altLang="en-US" sz="2800" dirty="0"/>
                  <a:t>　　　　　　　　　　　   　  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8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ja-JP" altLang="ja-JP" sz="2800" dirty="0"/>
                  <a:t>　　　　　</a:t>
                </a:r>
              </a:p>
              <a:p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  <a:blipFill rotWithShape="0">
                <a:blip r:embed="rId2"/>
                <a:stretch>
                  <a:fillRect l="-1129" t="-20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610E515-DD8D-49AD-B05D-F51D8346A997}"/>
              </a:ext>
            </a:extLst>
          </p:cNvPr>
          <p:cNvSpPr txBox="1"/>
          <p:nvPr/>
        </p:nvSpPr>
        <p:spPr>
          <a:xfrm>
            <a:off x="10583779" y="4421159"/>
            <a:ext cx="543739" cy="523220"/>
          </a:xfrm>
          <a:prstGeom prst="rect">
            <a:avLst/>
          </a:prstGeom>
          <a:noFill/>
          <a:ln w="34925" cap="sq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終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6450592" y="2005135"/>
            <a:ext cx="1093037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7959001" y="3513382"/>
            <a:ext cx="1494091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5422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B20BDBA-C155-4613-AFF8-01313176C55D}"/>
              </a:ext>
            </a:extLst>
          </p:cNvPr>
          <p:cNvSpPr/>
          <p:nvPr/>
        </p:nvSpPr>
        <p:spPr>
          <a:xfrm>
            <a:off x="695325" y="1042321"/>
            <a:ext cx="1037222" cy="427038"/>
          </a:xfrm>
          <a:prstGeom prst="rect">
            <a:avLst/>
          </a:prstGeom>
          <a:solidFill>
            <a:srgbClr val="EB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3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　因数分解　　　　　　　　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発展　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3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次式の展開と因数分解　　　　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(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教科書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p.25)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</p:spPr>
            <p:txBody>
              <a:bodyPr/>
              <a:lstStyle/>
              <a:p>
                <a:pPr algn="l"/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練習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2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次の式を展開せよ。</a:t>
                </a:r>
              </a:p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(1)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+2)(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+4)</m:t>
                    </m:r>
                  </m:oMath>
                </a14:m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(2)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)(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+9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ja-JP" altLang="ja-JP" sz="2800" dirty="0"/>
              </a:p>
              <a:p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  <a:blipFill rotWithShape="0">
                <a:blip r:embed="rId2"/>
                <a:stretch>
                  <a:fillRect l="-1129" t="-20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4624137" y="1484004"/>
                <a:ext cx="6096000" cy="9541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 font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+2)(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∙2+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 kern="100">
                          <a:effectLst/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 kern="100">
                              <a:effectLst/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 kern="100">
                              <a:effectLst/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ja-JP" sz="2800" i="1" kern="100">
                          <a:effectLst/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ja-JP" altLang="ja-JP" sz="2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 kern="100">
                              <a:effectLst/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ja-JP" sz="2800" i="1" kern="100">
                              <a:effectLst/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ja-JP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137" y="1484004"/>
                <a:ext cx="6096000" cy="9541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5376611" y="3034867"/>
                <a:ext cx="6096000" cy="9541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 font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−3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)</m:t>
                    </m:r>
                    <m:d>
                      <m:dPr>
                        <m:begChr m:val="{"/>
                        <m:endChr m:val="}"/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ja-JP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∙3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ja-JP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ja-JP" altLang="ja-JP" sz="2800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800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明朝" panose="02020609040205080304" pitchFamily="17" charset="-128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  <m:r>
                                  <a:rPr lang="en-US" altLang="ja-JP" sz="2800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明朝" panose="02020609040205080304" pitchFamily="17" charset="-128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 kern="100">
                          <a:effectLst/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 kern="100">
                              <a:effectLst/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 kern="100">
                              <a:effectLst/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ja-JP" sz="2800" i="1" kern="100">
                          <a:effectLst/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ja-JP" altLang="ja-JP" sz="2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 kern="100"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en-US" altLang="ja-JP" sz="2800" i="1" kern="100"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 kern="100">
                              <a:effectLst/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ja-JP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611" y="3034867"/>
                <a:ext cx="6096000" cy="95410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6253820" y="1887323"/>
                <a:ext cx="166475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 fontAlgn="ct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 kern="100"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 kern="100"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 kern="100"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ja-JP" sz="2800" i="1" kern="100"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+8</m:t>
                      </m:r>
                    </m:oMath>
                  </m:oMathPara>
                </a14:m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820" y="1887323"/>
                <a:ext cx="1664751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7452194" y="3511920"/>
                <a:ext cx="224221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 kern="100"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 kern="100"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 kern="100"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ja-JP" sz="2800" i="1" kern="100"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−27</m:t>
                      </m:r>
                      <m:sSup>
                        <m:sSupPr>
                          <m:ctrlPr>
                            <a:rPr lang="ja-JP" altLang="ja-JP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 kern="100"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ja-JP" sz="2800" i="1" kern="100"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194" y="3511920"/>
                <a:ext cx="2242217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121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3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　因数分解　　　　　　　　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発展　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3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次式の展開と因数分解　　　　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(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教科書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p.25)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</p:spPr>
            <p:txBody>
              <a:bodyPr/>
              <a:lstStyle/>
              <a:p>
                <a:pPr algn="l"/>
                <a:r>
                  <a:rPr lang="ja-JP" altLang="ja-JP" sz="2800" dirty="0"/>
                  <a:t>　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展開の公式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６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を逆に利用する因数分解は，次のようになる。</a:t>
                </a:r>
              </a:p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 </a:t>
                </a:r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因数分解の公式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 </a:t>
                </a:r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５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 b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ja-JP" altLang="ja-JP" sz="28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ja-JP" sz="28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)(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𝒂𝒃</m:t>
                    </m:r>
                    <m:r>
                      <a:rPr lang="en-US" altLang="ja-JP" sz="2800" b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)(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𝒂𝒃</m:t>
                    </m:r>
                    <m:r>
                      <a:rPr lang="en-US" altLang="ja-JP" sz="2800" b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</a:p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 </a:t>
                </a:r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br>
                  <a:rPr lang="en-US" altLang="ja-JP" sz="2800" dirty="0"/>
                </a:br>
                <a:r>
                  <a:rPr lang="en-US" altLang="ja-JP" sz="2800" dirty="0"/>
                  <a:t> </a:t>
                </a:r>
                <a:endParaRPr lang="ja-JP" altLang="ja-JP" sz="2800" dirty="0"/>
              </a:p>
              <a:p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  <a:blipFill>
                <a:blip r:embed="rId2"/>
                <a:stretch>
                  <a:fillRect t="-25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3603107" y="3003516"/>
            <a:ext cx="3583576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3559565" y="3586044"/>
            <a:ext cx="3583576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AB50F71-C0E9-4AE5-994B-ABE4556CCAAB}"/>
              </a:ext>
            </a:extLst>
          </p:cNvPr>
          <p:cNvSpPr/>
          <p:nvPr/>
        </p:nvSpPr>
        <p:spPr>
          <a:xfrm>
            <a:off x="695325" y="1986742"/>
            <a:ext cx="10738768" cy="239502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A60655DE-6CE3-4E7F-9EEC-B651D83B4E74}"/>
              </a:ext>
            </a:extLst>
          </p:cNvPr>
          <p:cNvCxnSpPr/>
          <p:nvPr/>
        </p:nvCxnSpPr>
        <p:spPr>
          <a:xfrm>
            <a:off x="695325" y="2647988"/>
            <a:ext cx="1073876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4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B20BDBA-C155-4613-AFF8-01313176C55D}"/>
              </a:ext>
            </a:extLst>
          </p:cNvPr>
          <p:cNvSpPr/>
          <p:nvPr/>
        </p:nvSpPr>
        <p:spPr>
          <a:xfrm>
            <a:off x="695325" y="1054353"/>
            <a:ext cx="705420" cy="4270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3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　因数分解　　　　　　　　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発展　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3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次式の展開と因数分解　　　　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(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教科書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p.25)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</p:spPr>
            <p:txBody>
              <a:bodyPr/>
              <a:lstStyle/>
              <a:p>
                <a:pPr algn="l"/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例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3</a:t>
                </a:r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(1)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+64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+4)(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∙4+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ja-JP" altLang="en-US" sz="2800" dirty="0"/>
                  <a:t>　　　　　 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+4)(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+16)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(2)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8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){(2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ja-JP" altLang="en-US" sz="2800" dirty="0"/>
                  <a:t>　　　　  　 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=(2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)(4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ja-JP" altLang="ja-JP" sz="2800" dirty="0"/>
                  <a:t>　　　　　</a:t>
                </a:r>
                <a:br>
                  <a:rPr lang="en-US" altLang="ja-JP" sz="2800" dirty="0"/>
                </a:br>
                <a:r>
                  <a:rPr lang="en-US" altLang="ja-JP" sz="2800" dirty="0"/>
                  <a:t> </a:t>
                </a:r>
                <a:endParaRPr lang="ja-JP" altLang="ja-JP" sz="2800" dirty="0"/>
              </a:p>
              <a:p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  <a:blipFill rotWithShape="0">
                <a:blip r:embed="rId2"/>
                <a:stretch>
                  <a:fillRect l="-1129" t="-20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2986541" y="2020914"/>
            <a:ext cx="3583576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3184016" y="3593195"/>
            <a:ext cx="4020723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8517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B20BDBA-C155-4613-AFF8-01313176C55D}"/>
              </a:ext>
            </a:extLst>
          </p:cNvPr>
          <p:cNvSpPr/>
          <p:nvPr/>
        </p:nvSpPr>
        <p:spPr>
          <a:xfrm>
            <a:off x="695325" y="1061283"/>
            <a:ext cx="1210748" cy="427038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lang="en-US" altLang="ja-JP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3</a:t>
            </a:r>
            <a:r>
              <a:rPr lang="ja-JP" altLang="ja-JP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因数分解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　　　</a:t>
            </a:r>
            <a:r>
              <a:rPr lang="en-US" altLang="ja-JP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共通因数による因数分解　　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p.17)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</p:spPr>
            <p:txBody>
              <a:bodyPr/>
              <a:lstStyle/>
              <a:p>
                <a:pPr algn="l"/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練習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18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次の式を因数分解せよ。 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fontAlgn="ctr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(1)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fontAlgn="ctr"/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fontAlgn="ctr"/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fontAlgn="ctr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(2)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  <a:blipFill rotWithShape="0">
                <a:blip r:embed="rId2"/>
                <a:stretch>
                  <a:fillRect l="-1129" t="-20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4454021" y="1473103"/>
                <a:ext cx="29192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altLang="ja-JP" sz="2800" i="1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endParaRPr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021" y="1473103"/>
                <a:ext cx="291926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4851042" y="3069353"/>
                <a:ext cx="6096000" cy="99617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fontAlgn="ctr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ja-JP" altLang="ja-JP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altLang="ja-JP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ja-JP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−(</m:t>
                    </m:r>
                    <m:r>
                      <a:rPr lang="en-US" altLang="ja-JP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altLang="ja-JP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ja-JP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ja-JP" sz="2800" dirty="0">
                    <a:solidFill>
                      <a:prstClr val="black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endParaRPr lang="ja-JP" altLang="ja-JP" sz="2800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lvl="0" fontAlgn="ctr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ja-JP" altLang="ja-JP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altLang="ja-JP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ja-JP" altLang="ja-JP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ja-JP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altLang="ja-JP" sz="2800" dirty="0">
                    <a:solidFill>
                      <a:prstClr val="black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endParaRPr lang="ja-JP" altLang="ja-JP" sz="2800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042" y="3069353"/>
                <a:ext cx="6096000" cy="99617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07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B20BDBA-C155-4613-AFF8-01313176C55D}"/>
              </a:ext>
            </a:extLst>
          </p:cNvPr>
          <p:cNvSpPr/>
          <p:nvPr/>
        </p:nvSpPr>
        <p:spPr>
          <a:xfrm>
            <a:off x="695325" y="1042321"/>
            <a:ext cx="1037222" cy="427038"/>
          </a:xfrm>
          <a:prstGeom prst="rect">
            <a:avLst/>
          </a:prstGeom>
          <a:solidFill>
            <a:srgbClr val="EB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3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　因数分解　　　　　　　　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発展　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3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次式の展開と因数分解　　　　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(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教科書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p.25)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</p:spPr>
            <p:txBody>
              <a:bodyPr/>
              <a:lstStyle/>
              <a:p>
                <a:pPr algn="l"/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練習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3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次の式を因数分解せよ。</a:t>
                </a:r>
              </a:p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(1)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+27</m:t>
                    </m:r>
                  </m:oMath>
                </a14:m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(2)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(3)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125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ja-JP" altLang="ja-JP" sz="2800" dirty="0"/>
                  <a:t>　　　　　</a:t>
                </a:r>
              </a:p>
              <a:p>
                <a:br>
                  <a:rPr lang="en-US" altLang="ja-JP" sz="2800" dirty="0"/>
                </a:br>
                <a:r>
                  <a:rPr lang="en-US" altLang="ja-JP" sz="2800" dirty="0"/>
                  <a:t> </a:t>
                </a:r>
                <a:r>
                  <a:rPr lang="ja-JP" altLang="ja-JP" sz="2800" dirty="0"/>
                  <a:t>　　　　　</a:t>
                </a:r>
                <a:br>
                  <a:rPr lang="en-US" altLang="ja-JP" sz="2800" dirty="0"/>
                </a:br>
                <a:r>
                  <a:rPr lang="en-US" altLang="ja-JP" sz="2800" dirty="0"/>
                  <a:t> </a:t>
                </a:r>
                <a:endParaRPr lang="ja-JP" altLang="ja-JP" sz="2800" dirty="0"/>
              </a:p>
              <a:p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  <a:blipFill rotWithShape="0">
                <a:blip r:embed="rId2"/>
                <a:stretch>
                  <a:fillRect l="-1129" t="-20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3031433" y="4600031"/>
                <a:ext cx="237824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ct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 kern="1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 kern="1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 kern="1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a:rPr lang="en-US" altLang="ja-JP" sz="2800" i="1" kern="1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 kern="1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ja-JP" sz="2800" i="1" kern="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ja-JP" altLang="ja-JP" sz="2800" i="1" kern="1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 kern="1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2800" i="1" kern="1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1433" y="4600031"/>
                <a:ext cx="2378243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2554682" y="1518875"/>
                <a:ext cx="199325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682" y="1518875"/>
                <a:ext cx="1993255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4109530" y="1518875"/>
                <a:ext cx="436388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+3</m:t>
                          </m:r>
                        </m:e>
                      </m:d>
                      <m:d>
                        <m:dPr>
                          <m:ctrlPr>
                            <a:rPr lang="ja-JP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ja-JP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∙3+</m:t>
                          </m:r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altLang="ja-JP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ja-JP" sz="2800" i="1" dirty="0">
                  <a:solidFill>
                    <a:srgbClr val="000000"/>
                  </a:solidFill>
                  <a:latin typeface="Cambria Math" panose="020405030504060302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530" y="1518875"/>
                <a:ext cx="4363880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2477408" y="2014694"/>
                <a:ext cx="390998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=(</m:t>
                      </m:r>
                      <m:r>
                        <a:rPr lang="en-US" altLang="ja-JP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+3)(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−3</m:t>
                      </m:r>
                      <m:r>
                        <a:rPr lang="en-US" altLang="ja-JP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+9)</m:t>
                      </m:r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7408" y="2014694"/>
                <a:ext cx="3909981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2313744" y="3019443"/>
                <a:ext cx="183191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80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ja-JP" alt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ja-JP" altLang="en-US" sz="2800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ja-JP" altLang="en-US" sz="2800" i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ja-JP" alt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ja-JP" altLang="en-US" sz="2800" i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ja-JP" altLang="en-US" sz="2800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3744" y="3019443"/>
                <a:ext cx="1831912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3924091" y="3021156"/>
                <a:ext cx="434381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ja-JP" alt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ja-JP" alt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ja-JP" altLang="en-US" sz="2800" i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ja-JP" alt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ja-JP" alt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ja-JP" alt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ja-JP" altLang="en-US" sz="2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ja-JP" altLang="en-US" sz="28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ja-JP" alt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ja-JP" altLang="en-US" sz="2800" i="0">
                              <a:latin typeface="Cambria Math" panose="02040503050406030204" pitchFamily="18" charset="0"/>
                            </a:rPr>
                            <m:t>∙1+</m:t>
                          </m:r>
                          <m:sSup>
                            <m:sSupPr>
                              <m:ctrlPr>
                                <a:rPr lang="ja-JP" alt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ja-JP" altLang="en-US" sz="28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ja-JP" altLang="en-US" sz="2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091" y="3021156"/>
                <a:ext cx="4343818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/>
              <p:cNvSpPr/>
              <p:nvPr/>
            </p:nvSpPr>
            <p:spPr>
              <a:xfrm>
                <a:off x="7981467" y="3019443"/>
                <a:ext cx="371755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ja-JP" alt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ja-JP" altLang="en-US" sz="28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ja-JP" altLang="en-US" sz="2800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ja-JP" alt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ja-JP" altLang="en-US" sz="2800" i="0">
                              <a:latin typeface="Cambria Math" panose="02040503050406030204" pitchFamily="18" charset="0"/>
                            </a:rPr>
                            <m:t>−1)(</m:t>
                          </m:r>
                          <m:sSup>
                            <m:sSupPr>
                              <m:ctrlPr>
                                <a:rPr lang="ja-JP" alt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ja-JP" alt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ja-JP" altLang="en-US" sz="2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ja-JP" altLang="en-US" sz="28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ja-JP" alt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ja-JP" altLang="en-US" sz="2800" i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2" name="正方形/長方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1467" y="3019443"/>
                <a:ext cx="3717556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/>
              <p:cNvSpPr/>
              <p:nvPr/>
            </p:nvSpPr>
            <p:spPr>
              <a:xfrm>
                <a:off x="4989703" y="4600031"/>
                <a:ext cx="523425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=(5</m:t>
                      </m:r>
                      <m:r>
                        <a:rPr lang="en-US" altLang="ja-JP" sz="2800" i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2800" i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ja-JP" sz="2800" i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altLang="ja-JP" sz="2800" i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)</m:t>
                      </m:r>
                      <m:d>
                        <m:dPr>
                          <m:begChr m:val="{"/>
                          <m:endChr m:val="}"/>
                          <m:ctrlPr>
                            <a:rPr lang="ja-JP" altLang="ja-JP" sz="2800" i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ja-JP" altLang="ja-JP" sz="2800" i="1" kern="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ja-JP" altLang="ja-JP" sz="2800" i="1" kern="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 kern="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明朝" panose="02020609040205080304" pitchFamily="17" charset="-128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  <m:r>
                                    <a:rPr lang="en-US" altLang="ja-JP" sz="2800" i="1" kern="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明朝" panose="02020609040205080304" pitchFamily="17" charset="-128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sz="2800" i="1" kern="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800" i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−5</m:t>
                          </m:r>
                          <m:r>
                            <a:rPr lang="en-US" altLang="ja-JP" sz="2800" i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altLang="ja-JP" sz="2800" i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∙</m:t>
                          </m:r>
                          <m:r>
                            <a:rPr lang="en-US" altLang="ja-JP" sz="2800" i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altLang="ja-JP" sz="2800" i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ja-JP" altLang="ja-JP" sz="2800" i="1" kern="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 kern="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ja-JP" sz="2800" i="1" kern="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15" name="正方形/長方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9703" y="4600031"/>
                <a:ext cx="5234253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/>
              <p:cNvSpPr/>
              <p:nvPr/>
            </p:nvSpPr>
            <p:spPr>
              <a:xfrm>
                <a:off x="3031433" y="5123251"/>
                <a:ext cx="489461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=(5</m:t>
                      </m:r>
                      <m:r>
                        <a:rPr lang="en-US" altLang="ja-JP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ja-JP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altLang="ja-JP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)(25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−5</m:t>
                      </m:r>
                      <m:r>
                        <a:rPr lang="en-US" altLang="ja-JP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𝑎𝑥</m:t>
                      </m:r>
                      <m:r>
                        <a:rPr lang="en-US" altLang="ja-JP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16" name="正方形/長方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1433" y="5123251"/>
                <a:ext cx="4894610" cy="52322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885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0" grpId="0"/>
      <p:bldP spid="11" grpId="0"/>
      <p:bldP spid="12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因数分解　　　　　　　　　　　　　　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次式の因数分解　　　　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p.18)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</p:spPr>
            <p:txBody>
              <a:bodyPr/>
              <a:lstStyle/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Suken Roman" panose="00000400000000000000" pitchFamily="2" charset="2"/>
                    <a:ea typeface="ＭＳ 明朝" panose="02020609040205080304" pitchFamily="17" charset="-128"/>
                  </a:rPr>
                  <a:t>　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展開の公式を逆に利用すると，因数分解の公式が得られる。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因数分解の公式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１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altLang="ja-JP" sz="2800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pt-BR" altLang="ja-JP" sz="2800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𝑎</m:t>
                        </m:r>
                      </m:e>
                      <m:sup>
                        <m:r>
                          <a:rPr lang="pt-BR" altLang="ja-JP" sz="2800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pt-BR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2800" b="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2</m:t>
                    </m:r>
                    <m:r>
                      <a:rPr lang="en-US" altLang="ja-JP" sz="2800" b="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𝑎𝑏</m:t>
                    </m:r>
                    <m:r>
                      <a:rPr lang="en-US" altLang="ja-JP" sz="2800" b="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sSup>
                      <m:sSupPr>
                        <m:ctrlPr>
                          <a:rPr lang="pt-BR" altLang="ja-JP" sz="2800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pt-BR" altLang="ja-JP" sz="2800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𝑏</m:t>
                        </m:r>
                      </m:e>
                      <m:sup>
                        <m:r>
                          <a:rPr lang="pt-BR" altLang="ja-JP" sz="2800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pt-BR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pt-BR" altLang="ja-JP" sz="2800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800" b="0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(</m:t>
                        </m:r>
                        <m:r>
                          <a:rPr lang="en-US" altLang="ja-JP" sz="2800" b="0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𝑎</m:t>
                        </m:r>
                        <m:r>
                          <a:rPr lang="en-US" altLang="ja-JP" sz="2800" b="0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+</m:t>
                        </m:r>
                        <m:r>
                          <a:rPr lang="en-US" altLang="ja-JP" sz="2800" b="0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𝑏</m:t>
                        </m:r>
                        <m:r>
                          <a:rPr lang="en-US" altLang="ja-JP" sz="2800" b="0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)</m:t>
                        </m:r>
                      </m:e>
                      <m:sup>
                        <m:r>
                          <a:rPr lang="pt-BR" altLang="ja-JP" sz="2800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 　</a:t>
                </a:r>
                <a:r>
                  <a:rPr lang="pt-BR" altLang="ja-JP" sz="2800" dirty="0">
                    <a:ea typeface="ＭＳ Ｐゴシック" panose="020B0600070205080204" pitchFamily="50" charset="-128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altLang="ja-JP" sz="2800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pt-BR" altLang="ja-JP" sz="2800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𝑎</m:t>
                        </m:r>
                      </m:e>
                      <m:sup>
                        <m:r>
                          <a:rPr lang="pt-BR" altLang="ja-JP" sz="2800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b="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−2</m:t>
                    </m:r>
                    <m:r>
                      <a:rPr lang="en-US" altLang="ja-JP" sz="2800" b="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𝑎𝑏</m:t>
                    </m:r>
                    <m:r>
                      <a:rPr lang="en-US" altLang="ja-JP" sz="2800" b="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sSup>
                      <m:sSupPr>
                        <m:ctrlPr>
                          <a:rPr lang="pt-BR" altLang="ja-JP" sz="2800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pt-BR" altLang="ja-JP" sz="2800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𝑏</m:t>
                        </m:r>
                      </m:e>
                      <m:sup>
                        <m:r>
                          <a:rPr lang="pt-BR" altLang="ja-JP" sz="2800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pt-BR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pt-BR" altLang="ja-JP" sz="2800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800" b="0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(</m:t>
                        </m:r>
                        <m:r>
                          <a:rPr lang="en-US" altLang="ja-JP" sz="2800" b="0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𝑎</m:t>
                        </m:r>
                        <m:r>
                          <a:rPr lang="en-US" altLang="ja-JP" sz="2800" b="0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−</m:t>
                        </m:r>
                        <m:r>
                          <a:rPr lang="en-US" altLang="ja-JP" sz="2800" b="0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𝑏</m:t>
                        </m:r>
                        <m:r>
                          <a:rPr lang="en-US" altLang="ja-JP" sz="2800" b="0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)</m:t>
                        </m:r>
                      </m:e>
                      <m:sup>
                        <m:r>
                          <a:rPr lang="pt-BR" altLang="ja-JP" sz="2800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ct val="1500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　　　 ２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altLang="ja-JP" sz="2800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pt-BR" altLang="ja-JP" sz="2800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𝑎</m:t>
                        </m:r>
                      </m:e>
                      <m:sup>
                        <m:r>
                          <a:rPr lang="pt-BR" altLang="ja-JP" sz="2800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b="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−</m:t>
                    </m:r>
                    <m:sSup>
                      <m:sSupPr>
                        <m:ctrlPr>
                          <a:rPr lang="pt-BR" altLang="ja-JP" sz="2800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pt-BR" altLang="ja-JP" sz="2800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𝑏</m:t>
                        </m:r>
                      </m:e>
                      <m:sup>
                        <m:r>
                          <a:rPr lang="pt-BR" altLang="ja-JP" sz="2800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pt-BR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d>
                      <m:dPr>
                        <m:ctrlPr>
                          <a:rPr lang="en-US" altLang="ja-JP" sz="2800" b="0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dPr>
                      <m:e>
                        <m:r>
                          <a:rPr lang="en-US" altLang="ja-JP" sz="2800" b="0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𝑎</m:t>
                        </m:r>
                        <m:r>
                          <a:rPr lang="en-US" altLang="ja-JP" sz="2800" b="0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+</m:t>
                        </m:r>
                        <m:r>
                          <a:rPr lang="en-US" altLang="ja-JP" sz="2800" b="0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en-US" altLang="ja-JP" sz="2800" b="0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dPr>
                      <m:e>
                        <m:r>
                          <a:rPr lang="en-US" altLang="ja-JP" sz="2800" b="0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𝑎</m:t>
                        </m:r>
                        <m:r>
                          <a:rPr lang="en-US" altLang="ja-JP" sz="2800" b="0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−</m:t>
                        </m:r>
                        <m:r>
                          <a:rPr lang="en-US" altLang="ja-JP" sz="2800" b="0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𝑏</m:t>
                        </m:r>
                      </m:e>
                    </m:d>
                  </m:oMath>
                </a14:m>
                <a:endParaRPr lang="en-US" altLang="ja-JP" sz="2800" b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ct val="1500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３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altLang="ja-JP" sz="2800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800" b="0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𝑥</m:t>
                        </m:r>
                      </m:e>
                      <m:sup>
                        <m:r>
                          <a:rPr lang="pt-BR" altLang="ja-JP" sz="2800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pt-BR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d>
                      <m:dPr>
                        <m:ctrlPr>
                          <a:rPr lang="en-US" altLang="ja-JP" sz="2800" b="0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dPr>
                      <m:e>
                        <m:r>
                          <a:rPr lang="en-US" altLang="ja-JP" sz="2800" b="0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𝑎</m:t>
                        </m:r>
                        <m:r>
                          <a:rPr lang="en-US" altLang="ja-JP" sz="2800" b="0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+</m:t>
                        </m:r>
                        <m:r>
                          <a:rPr lang="en-US" altLang="ja-JP" sz="2800" b="0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𝑏</m:t>
                        </m:r>
                      </m:e>
                    </m:d>
                    <m:r>
                      <a:rPr lang="en-US" altLang="ja-JP" sz="2800" b="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𝑥</m:t>
                    </m:r>
                    <m:r>
                      <a:rPr lang="en-US" altLang="ja-JP" sz="2800" b="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2800" b="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𝑎𝑏</m:t>
                    </m:r>
                    <m:r>
                      <a:rPr lang="pt-BR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r>
                      <a:rPr lang="en-US" altLang="ja-JP" sz="2800" b="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(</m:t>
                    </m:r>
                    <m:r>
                      <a:rPr lang="en-US" altLang="ja-JP" sz="2800" b="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𝑥</m:t>
                    </m:r>
                    <m:r>
                      <a:rPr lang="en-US" altLang="ja-JP" sz="2800" b="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2800" b="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𝑎</m:t>
                    </m:r>
                    <m:r>
                      <a:rPr lang="en-US" altLang="ja-JP" sz="2800" b="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)(</m:t>
                    </m:r>
                    <m:r>
                      <a:rPr lang="en-US" altLang="ja-JP" sz="2800" b="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𝑥</m:t>
                    </m:r>
                    <m:r>
                      <a:rPr lang="en-US" altLang="ja-JP" sz="2800" b="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2800" b="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𝑏</m:t>
                    </m:r>
                    <m:r>
                      <a:rPr lang="en-US" altLang="ja-JP" sz="2800" b="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)</m:t>
                    </m:r>
                  </m:oMath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  <a:blipFill>
                <a:blip r:embed="rId2"/>
                <a:stretch>
                  <a:fillRect t="-16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4835455" y="2777709"/>
            <a:ext cx="1388879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4063019-766A-44E1-8954-0A57C32D811C}"/>
              </a:ext>
            </a:extLst>
          </p:cNvPr>
          <p:cNvSpPr/>
          <p:nvPr/>
        </p:nvSpPr>
        <p:spPr>
          <a:xfrm>
            <a:off x="4835454" y="3384635"/>
            <a:ext cx="1388879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D533B49-7972-4D27-811E-361961B8C5F9}"/>
              </a:ext>
            </a:extLst>
          </p:cNvPr>
          <p:cNvSpPr/>
          <p:nvPr/>
        </p:nvSpPr>
        <p:spPr>
          <a:xfrm>
            <a:off x="3797465" y="4107531"/>
            <a:ext cx="2346659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ABCB23C-9376-4FA9-8A04-D6586B833F97}"/>
              </a:ext>
            </a:extLst>
          </p:cNvPr>
          <p:cNvSpPr/>
          <p:nvPr/>
        </p:nvSpPr>
        <p:spPr>
          <a:xfrm>
            <a:off x="5574630" y="4878553"/>
            <a:ext cx="2346659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5D52BBA-7257-4B9D-9E7B-DF1180F58CBE}"/>
              </a:ext>
            </a:extLst>
          </p:cNvPr>
          <p:cNvSpPr/>
          <p:nvPr/>
        </p:nvSpPr>
        <p:spPr>
          <a:xfrm>
            <a:off x="757907" y="2068700"/>
            <a:ext cx="10738768" cy="358997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3F05F0B2-77D7-4CF6-86AC-0F2121410B84}"/>
              </a:ext>
            </a:extLst>
          </p:cNvPr>
          <p:cNvCxnSpPr/>
          <p:nvPr/>
        </p:nvCxnSpPr>
        <p:spPr>
          <a:xfrm>
            <a:off x="757907" y="2729946"/>
            <a:ext cx="1073876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55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B20BDBA-C155-4613-AFF8-01313176C55D}"/>
              </a:ext>
            </a:extLst>
          </p:cNvPr>
          <p:cNvSpPr/>
          <p:nvPr/>
        </p:nvSpPr>
        <p:spPr>
          <a:xfrm>
            <a:off x="695325" y="1779169"/>
            <a:ext cx="1021180" cy="4270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因数分解　　　　　　　　　　　　　　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2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次式の因数分解　　　　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p.18)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</p:spPr>
            <p:txBody>
              <a:bodyPr/>
              <a:lstStyle/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Suken Roman" panose="00000400000000000000" pitchFamily="2" charset="2"/>
                    <a:ea typeface="ＭＳ 明朝" panose="02020609040205080304" pitchFamily="17" charset="-128"/>
                  </a:rPr>
                  <a:t>　</a:t>
                </a:r>
                <a:r>
                  <a:rPr lang="ja-JP" altLang="en-US" sz="2800" b="0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因数分解の公式１，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２</a:t>
                </a:r>
                <a:r>
                  <a:rPr lang="ja-JP" altLang="en-US" sz="2800" b="0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を利用して因数分解をしてみよう。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ct val="1500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例１５ 　　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(1)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+16=</m:t>
                    </m:r>
                    <m:sSup>
                      <m:sSupPr>
                        <m:ctrlPr>
                          <a:rPr lang="ja-JP" altLang="ja-JP" sz="28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・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・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4+</m:t>
                    </m:r>
                    <m:sSup>
                      <m:sSupPr>
                        <m:ctrlPr>
                          <a:rPr lang="en-US" altLang="ja-JP" sz="2800" b="0" i="1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  <m:sup>
                        <m:r>
                          <a:rPr lang="en-US" altLang="ja-JP" sz="2800" b="0" i="1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　　　　　　　　　　　 　</a:t>
                </a:r>
                <a14:m>
                  <m:oMath xmlns:m="http://schemas.openxmlformats.org/officeDocument/2006/math"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800" b="0" i="1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b="0" i="1" kern="1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b="0" i="1" kern="1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sz="2800" b="0" i="1" kern="1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+4</m:t>
                            </m:r>
                          </m:e>
                        </m:d>
                      </m:e>
                      <m:sup>
                        <m:r>
                          <a:rPr lang="en-US" altLang="ja-JP" sz="2800" b="0" i="1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ct val="1500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　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(2)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b="0" i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9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𝑥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−6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𝑥𝑦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𝑦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d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3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−2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・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3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𝑥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・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𝑦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𝑦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sz="2800" b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　　　　　　　　　　　　　　</a:t>
                </a:r>
                <a14:m>
                  <m:oMath xmlns:m="http://schemas.openxmlformats.org/officeDocument/2006/math"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800" b="0" i="1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b="0" i="1" kern="1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b="0" i="1" kern="1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altLang="ja-JP" sz="2800" b="0" i="1" kern="1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sz="2800" b="0" i="1" kern="1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ja-JP" sz="2800" b="0" i="1" kern="1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altLang="ja-JP" sz="2800" b="0" i="1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ct val="1500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　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(3)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4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𝑥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−9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𝑦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d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2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−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d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3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sz="2800" b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　　　　　　　　　　　</a:t>
                </a:r>
                <a14:m>
                  <m:oMath xmlns:m="http://schemas.openxmlformats.org/officeDocument/2006/math"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=(2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+3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)(2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−3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  <a:blipFill>
                <a:blip r:embed="rId2"/>
                <a:stretch>
                  <a:fillRect l="-1129" t="-16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E6A8C18-17EB-4BD8-B50E-8FA7F8961C97}"/>
              </a:ext>
            </a:extLst>
          </p:cNvPr>
          <p:cNvSpPr/>
          <p:nvPr/>
        </p:nvSpPr>
        <p:spPr>
          <a:xfrm>
            <a:off x="5248728" y="2375862"/>
            <a:ext cx="1363580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C324B221-7D52-47AD-B765-ADB4F6EA630E}"/>
              </a:ext>
            </a:extLst>
          </p:cNvPr>
          <p:cNvSpPr/>
          <p:nvPr/>
        </p:nvSpPr>
        <p:spPr>
          <a:xfrm>
            <a:off x="5589894" y="3739341"/>
            <a:ext cx="1580148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4F0E356-AAE3-4963-8D67-48FE066055F8}"/>
              </a:ext>
            </a:extLst>
          </p:cNvPr>
          <p:cNvSpPr/>
          <p:nvPr/>
        </p:nvSpPr>
        <p:spPr>
          <a:xfrm>
            <a:off x="4893766" y="5082703"/>
            <a:ext cx="3103360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610E515-DD8D-49AD-B05D-F51D8346A997}"/>
              </a:ext>
            </a:extLst>
          </p:cNvPr>
          <p:cNvSpPr txBox="1"/>
          <p:nvPr/>
        </p:nvSpPr>
        <p:spPr>
          <a:xfrm>
            <a:off x="8742947" y="5129197"/>
            <a:ext cx="543739" cy="523220"/>
          </a:xfrm>
          <a:prstGeom prst="rect">
            <a:avLst/>
          </a:prstGeom>
          <a:noFill/>
          <a:ln w="34925" cap="sq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B20BDBA-C155-4613-AFF8-01313176C55D}"/>
              </a:ext>
            </a:extLst>
          </p:cNvPr>
          <p:cNvSpPr/>
          <p:nvPr/>
        </p:nvSpPr>
        <p:spPr>
          <a:xfrm>
            <a:off x="695325" y="1073315"/>
            <a:ext cx="1261812" cy="427038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因数分解　　　　　　　　　　　　　　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2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次式の因数分解　　　　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p.18)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052" name="字幕 2">
            <a:extLst>
              <a:ext uri="{FF2B5EF4-FFF2-40B4-BE49-F238E27FC236}">
                <a16:creationId xmlns:a16="http://schemas.microsoft.com/office/drawing/2014/main" id="{D923A058-1429-486E-81EF-794857C5BDC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95325" y="1030289"/>
            <a:ext cx="10801350" cy="529976"/>
          </a:xfrm>
        </p:spPr>
        <p:txBody>
          <a:bodyPr/>
          <a:lstStyle/>
          <a:p>
            <a:pPr algn="l" eaLnBrk="1" hangingPunct="1">
              <a:lnSpc>
                <a:spcPts val="3600"/>
              </a:lnSpc>
            </a:pP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練習</a:t>
            </a: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19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　　</a:t>
            </a:r>
            <a:r>
              <a:rPr lang="ja-JP" altLang="en-US" sz="2800" b="0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次の式を因数分解せよ。</a:t>
            </a:r>
            <a:endParaRPr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784467DD-8FDB-4C95-A478-8CE3133801CD}"/>
                  </a:ext>
                </a:extLst>
              </p:cNvPr>
              <p:cNvSpPr txBox="1"/>
              <p:nvPr/>
            </p:nvSpPr>
            <p:spPr>
              <a:xfrm>
                <a:off x="695325" y="1628874"/>
                <a:ext cx="3042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(1)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+10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+25</m:t>
                    </m:r>
                  </m:oMath>
                </a14:m>
                <a:endParaRPr kumimoji="1"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784467DD-8FDB-4C95-A478-8CE3133801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25" y="1628874"/>
                <a:ext cx="3042485" cy="523220"/>
              </a:xfrm>
              <a:prstGeom prst="rect">
                <a:avLst/>
              </a:prstGeom>
              <a:blipFill>
                <a:blip r:embed="rId2"/>
                <a:stretch>
                  <a:fillRect l="-4008" t="-13953" b="-290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C7B3D08-622A-4AD2-AC2B-E01D86D402EF}"/>
                  </a:ext>
                </a:extLst>
              </p:cNvPr>
              <p:cNvSpPr txBox="1"/>
              <p:nvPr/>
            </p:nvSpPr>
            <p:spPr>
              <a:xfrm>
                <a:off x="3593430" y="1628874"/>
                <a:ext cx="3529264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lnSpc>
                    <a:spcPts val="36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 kern="10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ja-JP" altLang="en-US" sz="2800" i="1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・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ja-JP" altLang="en-US" sz="2800" i="1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・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5+</m:t>
                      </m:r>
                      <m:sSup>
                        <m:sSupPr>
                          <m:ctrlPr>
                            <a:rPr lang="en-US" altLang="ja-JP" sz="2800" b="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altLang="ja-JP" sz="2800" b="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C7B3D08-622A-4AD2-AC2B-E01D86D40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430" y="1628874"/>
                <a:ext cx="3529264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EA9BDCE5-556A-4A8E-BA4A-D543F0EE0947}"/>
                  </a:ext>
                </a:extLst>
              </p:cNvPr>
              <p:cNvSpPr txBox="1"/>
              <p:nvPr/>
            </p:nvSpPr>
            <p:spPr>
              <a:xfrm>
                <a:off x="3593430" y="2218795"/>
                <a:ext cx="198922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800" b="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2800" b="0" i="1" kern="1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0" i="1" kern="1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ja-JP" sz="2800" b="0" i="1" kern="1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+5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b="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EA9BDCE5-556A-4A8E-BA4A-D543F0EE0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430" y="2218795"/>
                <a:ext cx="198922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1481999E-C558-4BFD-A236-90F141832D2D}"/>
                  </a:ext>
                </a:extLst>
              </p:cNvPr>
              <p:cNvSpPr txBox="1"/>
              <p:nvPr/>
            </p:nvSpPr>
            <p:spPr>
              <a:xfrm>
                <a:off x="695325" y="3022541"/>
                <a:ext cx="3042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(2)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−12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+36</m:t>
                    </m:r>
                  </m:oMath>
                </a14:m>
                <a:endParaRPr kumimoji="1"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1481999E-C558-4BFD-A236-90F141832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25" y="3022541"/>
                <a:ext cx="3042485" cy="523220"/>
              </a:xfrm>
              <a:prstGeom prst="rect">
                <a:avLst/>
              </a:prstGeom>
              <a:blipFill>
                <a:blip r:embed="rId5"/>
                <a:stretch>
                  <a:fillRect l="-4008" t="-15116" b="-290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D6090AFA-9695-4825-A45F-A37CA846E645}"/>
                  </a:ext>
                </a:extLst>
              </p:cNvPr>
              <p:cNvSpPr txBox="1"/>
              <p:nvPr/>
            </p:nvSpPr>
            <p:spPr>
              <a:xfrm>
                <a:off x="3593430" y="3022541"/>
                <a:ext cx="3529264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lnSpc>
                    <a:spcPts val="36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 kern="10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−2</m:t>
                      </m:r>
                      <m:r>
                        <a:rPr lang="ja-JP" altLang="en-US" sz="2800" i="1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・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ja-JP" altLang="en-US" sz="2800" i="1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・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6+</m:t>
                      </m:r>
                      <m:sSup>
                        <m:sSupPr>
                          <m:ctrlPr>
                            <a:rPr lang="en-US" altLang="ja-JP" sz="2800" b="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n-US" altLang="ja-JP" sz="2800" b="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D6090AFA-9695-4825-A45F-A37CA846E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430" y="3022541"/>
                <a:ext cx="3529264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5474BEF3-EB36-4FD8-B78A-2BB737C5FF5D}"/>
                  </a:ext>
                </a:extLst>
              </p:cNvPr>
              <p:cNvSpPr txBox="1"/>
              <p:nvPr/>
            </p:nvSpPr>
            <p:spPr>
              <a:xfrm>
                <a:off x="3593430" y="3612462"/>
                <a:ext cx="198922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800" b="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2800" b="0" i="1" kern="1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0" i="1" kern="1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ja-JP" sz="2800" b="0" i="1" kern="1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−6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b="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5474BEF3-EB36-4FD8-B78A-2BB737C5FF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430" y="3612462"/>
                <a:ext cx="198922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D8AF5637-D388-47D0-A910-2EAF7A9F0E91}"/>
                  </a:ext>
                </a:extLst>
              </p:cNvPr>
              <p:cNvSpPr txBox="1"/>
              <p:nvPr/>
            </p:nvSpPr>
            <p:spPr>
              <a:xfrm>
                <a:off x="695325" y="4416208"/>
                <a:ext cx="32510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(3)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+6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en-US" altLang="ja-JP" sz="2800" b="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 b="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1"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D8AF5637-D388-47D0-A910-2EAF7A9F0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25" y="4416208"/>
                <a:ext cx="3251034" cy="523220"/>
              </a:xfrm>
              <a:prstGeom prst="rect">
                <a:avLst/>
              </a:prstGeom>
              <a:blipFill>
                <a:blip r:embed="rId8"/>
                <a:stretch>
                  <a:fillRect l="-3752" t="-13953" b="-290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DD645939-D6BF-4CEA-8661-AD9D507271B4}"/>
                  </a:ext>
                </a:extLst>
              </p:cNvPr>
              <p:cNvSpPr txBox="1"/>
              <p:nvPr/>
            </p:nvSpPr>
            <p:spPr>
              <a:xfrm>
                <a:off x="3753850" y="4416208"/>
                <a:ext cx="415490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lnSpc>
                    <a:spcPts val="36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 kern="10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ja-JP" altLang="en-US" sz="2800" i="1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・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ja-JP" altLang="en-US" sz="2800" i="1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・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3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ja-JP" sz="2800" b="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(3</m:t>
                          </m:r>
                          <m:r>
                            <a:rPr lang="en-US" altLang="ja-JP" sz="2800" b="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altLang="ja-JP" sz="2800" b="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ja-JP" sz="2800" b="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DD645939-D6BF-4CEA-8661-AD9D50727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850" y="4416208"/>
                <a:ext cx="4154908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ADF32B5-9FA6-4F23-B496-8E1557C80AF5}"/>
                  </a:ext>
                </a:extLst>
              </p:cNvPr>
              <p:cNvSpPr txBox="1"/>
              <p:nvPr/>
            </p:nvSpPr>
            <p:spPr>
              <a:xfrm>
                <a:off x="3737808" y="5006129"/>
                <a:ext cx="21015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800" b="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2800" b="0" i="1" kern="1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0" i="1" kern="1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ja-JP" sz="2800" b="0" i="1" kern="1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+3</m:t>
                              </m:r>
                              <m:r>
                                <a:rPr lang="en-US" altLang="ja-JP" sz="2800" b="0" i="1" kern="1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b="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ADF32B5-9FA6-4F23-B496-8E1557C80A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808" y="5006129"/>
                <a:ext cx="2101518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307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因数分解　　　　　　　　　　　　　　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2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次式の因数分解　　　　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p.18)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784467DD-8FDB-4C95-A478-8CE3133801CD}"/>
                  </a:ext>
                </a:extLst>
              </p:cNvPr>
              <p:cNvSpPr txBox="1"/>
              <p:nvPr/>
            </p:nvSpPr>
            <p:spPr>
              <a:xfrm>
                <a:off x="695325" y="1067404"/>
                <a:ext cx="32510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(4)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altLang="ja-JP" sz="2800" b="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𝑎𝑏</m:t>
                    </m:r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ja-JP" sz="2800" b="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ja-JP" sz="2800" b="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1"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784467DD-8FDB-4C95-A478-8CE3133801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25" y="1067404"/>
                <a:ext cx="3251034" cy="523220"/>
              </a:xfrm>
              <a:prstGeom prst="rect">
                <a:avLst/>
              </a:prstGeom>
              <a:blipFill>
                <a:blip r:embed="rId2"/>
                <a:stretch>
                  <a:fillRect l="-3752" t="-13953" b="-290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C7B3D08-622A-4AD2-AC2B-E01D86D402EF}"/>
                  </a:ext>
                </a:extLst>
              </p:cNvPr>
              <p:cNvSpPr txBox="1"/>
              <p:nvPr/>
            </p:nvSpPr>
            <p:spPr>
              <a:xfrm>
                <a:off x="3737808" y="1067404"/>
                <a:ext cx="383406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lnSpc>
                    <a:spcPts val="36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 kern="10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(2</m:t>
                          </m:r>
                          <m:r>
                            <a:rPr lang="en-US" altLang="ja-JP" sz="2800" b="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altLang="ja-JP" sz="2800" b="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ja-JP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−2</m:t>
                      </m:r>
                      <m:r>
                        <a:rPr lang="ja-JP" altLang="en-US" sz="2800" i="1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・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2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ja-JP" altLang="en-US" sz="2800" i="1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・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ja-JP" sz="2800" b="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ja-JP" sz="2800" b="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C7B3D08-622A-4AD2-AC2B-E01D86D40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808" y="1067404"/>
                <a:ext cx="3834066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EA9BDCE5-556A-4A8E-BA4A-D543F0EE0947}"/>
                  </a:ext>
                </a:extLst>
              </p:cNvPr>
              <p:cNvSpPr txBox="1"/>
              <p:nvPr/>
            </p:nvSpPr>
            <p:spPr>
              <a:xfrm>
                <a:off x="3737808" y="1657325"/>
                <a:ext cx="211755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800" b="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2800" b="0" i="1" kern="1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0" i="1" kern="1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altLang="ja-JP" sz="2800" b="0" i="1" kern="1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altLang="ja-JP" sz="2800" b="0" i="1" kern="1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ja-JP" sz="2800" b="0" i="1" kern="1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b="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EA9BDCE5-556A-4A8E-BA4A-D543F0EE0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808" y="1657325"/>
                <a:ext cx="211755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1481999E-C558-4BFD-A236-90F141832D2D}"/>
                  </a:ext>
                </a:extLst>
              </p:cNvPr>
              <p:cNvSpPr txBox="1"/>
              <p:nvPr/>
            </p:nvSpPr>
            <p:spPr>
              <a:xfrm>
                <a:off x="695326" y="2536652"/>
                <a:ext cx="18232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(5)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9</m:t>
                    </m:r>
                  </m:oMath>
                </a14:m>
                <a:endParaRPr kumimoji="1"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1481999E-C558-4BFD-A236-90F141832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26" y="2536652"/>
                <a:ext cx="1823286" cy="523220"/>
              </a:xfrm>
              <a:prstGeom prst="rect">
                <a:avLst/>
              </a:prstGeom>
              <a:blipFill>
                <a:blip r:embed="rId5"/>
                <a:stretch>
                  <a:fillRect l="-6689" t="-13953" b="-290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D6090AFA-9695-4825-A45F-A37CA846E645}"/>
                  </a:ext>
                </a:extLst>
              </p:cNvPr>
              <p:cNvSpPr txBox="1"/>
              <p:nvPr/>
            </p:nvSpPr>
            <p:spPr>
              <a:xfrm>
                <a:off x="2390276" y="2536652"/>
                <a:ext cx="182328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lnSpc>
                    <a:spcPts val="36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=</m:t>
                      </m:r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</m:ctrlPr>
                        </m:sSup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−</m:t>
                      </m:r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</m:ctrlPr>
                        </m:sSup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3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D6090AFA-9695-4825-A45F-A37CA846E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276" y="2536652"/>
                <a:ext cx="1823286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5474BEF3-EB36-4FD8-B78A-2BB737C5FF5D}"/>
                  </a:ext>
                </a:extLst>
              </p:cNvPr>
              <p:cNvSpPr txBox="1"/>
              <p:nvPr/>
            </p:nvSpPr>
            <p:spPr>
              <a:xfrm>
                <a:off x="3946358" y="2533588"/>
                <a:ext cx="288757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+3)(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−3</m:t>
                    </m:r>
                  </m:oMath>
                </a14:m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)</a:t>
                </a:r>
                <a:endParaRPr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5474BEF3-EB36-4FD8-B78A-2BB737C5FF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358" y="2533588"/>
                <a:ext cx="2887579" cy="523220"/>
              </a:xfrm>
              <a:prstGeom prst="rect">
                <a:avLst/>
              </a:prstGeom>
              <a:blipFill>
                <a:blip r:embed="rId7"/>
                <a:stretch>
                  <a:fillRect t="-15294" b="-305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D8AF5637-D388-47D0-A910-2EAF7A9F0E91}"/>
                  </a:ext>
                </a:extLst>
              </p:cNvPr>
              <p:cNvSpPr txBox="1"/>
              <p:nvPr/>
            </p:nvSpPr>
            <p:spPr>
              <a:xfrm>
                <a:off x="695325" y="4036678"/>
                <a:ext cx="27697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(6)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16</m:t>
                    </m:r>
                    <m:sSup>
                      <m:sSupPr>
                        <m:ctrlPr>
                          <a:rPr lang="en-US" altLang="ja-JP" sz="2800" b="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b="0" i="0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−25</m:t>
                    </m:r>
                    <m:sSup>
                      <m:sSupPr>
                        <m:ctrlPr>
                          <a:rPr lang="en-US" altLang="ja-JP" sz="2800" b="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ja-JP" sz="2800" b="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1"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D8AF5637-D388-47D0-A910-2EAF7A9F0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25" y="4036678"/>
                <a:ext cx="2769770" cy="523220"/>
              </a:xfrm>
              <a:prstGeom prst="rect">
                <a:avLst/>
              </a:prstGeom>
              <a:blipFill>
                <a:blip r:embed="rId8"/>
                <a:stretch>
                  <a:fillRect l="-4405" t="-13953" b="-290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DD645939-D6BF-4CEA-8661-AD9D507271B4}"/>
                  </a:ext>
                </a:extLst>
              </p:cNvPr>
              <p:cNvSpPr txBox="1"/>
              <p:nvPr/>
            </p:nvSpPr>
            <p:spPr>
              <a:xfrm>
                <a:off x="3336758" y="4036678"/>
                <a:ext cx="2759242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eaLnBrk="1" hangingPunct="1">
                  <a:lnSpc>
                    <a:spcPts val="36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 kern="10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800" b="0" i="1" kern="10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2800" b="0" i="1" kern="100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0" i="1" kern="100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a:rPr lang="en-US" altLang="ja-JP" sz="2800" b="0" i="1" kern="100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b="0" i="1" kern="10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b="0" i="1" kern="10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ja-JP" sz="2800" b="0" i="1" kern="10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2800" b="0" i="1" kern="100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0" i="1" kern="100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a:rPr lang="en-US" altLang="ja-JP" sz="2800" b="0" i="1" kern="100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b="0" i="1" kern="10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ja-JP" sz="2800" i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DD645939-D6BF-4CEA-8661-AD9D50727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758" y="4036678"/>
                <a:ext cx="2759242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ADF32B5-9FA6-4F23-B496-8E1557C80AF5}"/>
                  </a:ext>
                </a:extLst>
              </p:cNvPr>
              <p:cNvSpPr txBox="1"/>
              <p:nvPr/>
            </p:nvSpPr>
            <p:spPr>
              <a:xfrm>
                <a:off x="3336758" y="4626599"/>
                <a:ext cx="367364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=(4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+5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)(4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−5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ADF32B5-9FA6-4F23-B496-8E1557C80A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758" y="4626599"/>
                <a:ext cx="3673642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597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CECFF"/>
        </a:solidFill>
        <a:ln>
          <a:solidFill>
            <a:schemeClr val="accent1">
              <a:shade val="50000"/>
              <a:alpha val="95000"/>
            </a:schemeClr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5075</Words>
  <PresentationFormat>ワイド画面</PresentationFormat>
  <Paragraphs>535</Paragraphs>
  <Slides>50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50</vt:i4>
      </vt:variant>
    </vt:vector>
  </HeadingPairs>
  <TitlesOfParts>
    <vt:vector size="59" baseType="lpstr">
      <vt:lpstr>ＭＳ Ｐゴシック</vt:lpstr>
      <vt:lpstr>ＭＳ 明朝</vt:lpstr>
      <vt:lpstr>游ゴシック</vt:lpstr>
      <vt:lpstr>游ゴシック Light</vt:lpstr>
      <vt:lpstr>游明朝</vt:lpstr>
      <vt:lpstr>Arial</vt:lpstr>
      <vt:lpstr>Cambria Math</vt:lpstr>
      <vt:lpstr>Suken Roman</vt:lpstr>
      <vt:lpstr>Office テーマ</vt:lpstr>
      <vt:lpstr>3　因数分解　　　　　　　　　　　　　　　　　　　　　　　　　　    (教科書p.17)</vt:lpstr>
      <vt:lpstr>3　因数分解　　　　　　　　　　　A 共通因数による因数分解　　　 (教科書p.17)</vt:lpstr>
      <vt:lpstr>3　因数分解　　　　　　　　　　　A 共通因数による因数分解　　　 (教科書p.17)</vt:lpstr>
      <vt:lpstr>3　因数分解　　　　　　　　　　　A 共通因数による因数分解　　　 (教科書p.17)</vt:lpstr>
      <vt:lpstr>3　因数分解　　　　　　　　　　　A 共通因数による因数分解　　　 (教科書p.17)</vt:lpstr>
      <vt:lpstr>3　因数分解　　　　　　　　　　　　　　B 2次式の因数分解　　　　(教科書p.18)</vt:lpstr>
      <vt:lpstr>3　因数分解　　　　　　　　　　　　　　B 2次式の因数分解　　　　(教科書p.18)</vt:lpstr>
      <vt:lpstr>3　因数分解　　　　　　　　　　　　　　B 2次式の因数分解　　　　(教科書p.18)</vt:lpstr>
      <vt:lpstr>3　因数分解　　　　　　　　　　　　　　B 2次式の因数分解　　　　(教科書p.18)</vt:lpstr>
      <vt:lpstr>3　因数分解　　　　　　　　　　　　　　B 2次式の因数分解　　　　(教科書p.18)</vt:lpstr>
      <vt:lpstr>3　因数分解　　　　　　　　　　　　　　B 2次式の因数分解　　　　(教科書p.18)</vt:lpstr>
      <vt:lpstr>3　因数分解　　　　　　　　　　　　　　B 2次式の因数分解　　　　(教科書p.18)</vt:lpstr>
      <vt:lpstr>3　因数分解　　　　　　　　　　　　　　B 2次式の因数分解　　　　(教科書p.18)</vt:lpstr>
      <vt:lpstr>3　因数分解　　　　　　　　　　　　　　B 2次式の因数分解　　　　(教科書p.19)</vt:lpstr>
      <vt:lpstr>3　因数分解　　　　　　　　　　　　　　B 2次式の因数分解　　　　(教科書p.19)</vt:lpstr>
      <vt:lpstr>3　因数分解　　　　　　　　　　　　　　B 2次式の因数分解　　　　(教科書p.19)</vt:lpstr>
      <vt:lpstr>3　因数分解　　　　　　　　　　　　　　B 2次式の因数分解　　　　(教科書p.19)</vt:lpstr>
      <vt:lpstr>3　因数分解　　　　　　　　　　　　　　B 2次式の因数分解　　　　(教科書p.20)</vt:lpstr>
      <vt:lpstr>3　因数分解　　　　　　　　　　　　　　B 2次式の因数分解　　　　(教科書p.20)</vt:lpstr>
      <vt:lpstr>3　因数分解　　　　　　　　　　　　　　B 2次式の因数分解　　　　(教科書p.20)</vt:lpstr>
      <vt:lpstr>3　因数分解　　　　　　　　　　　　　　B 2次式の因数分解　　　　(教科書p.20)</vt:lpstr>
      <vt:lpstr>3　因数分解　　　　　　　　　　　　　　B 2次式の因数分解　　　　(教科書p.20)</vt:lpstr>
      <vt:lpstr>3　因数分解　　　　　　　　　　　　　　B 2次式の因数分解　　　　(教科書p.20)</vt:lpstr>
      <vt:lpstr>3　因数分解　　　　　　　　　　　　　　C 因数分解の工夫　　　　(教科書p.20)</vt:lpstr>
      <vt:lpstr>3　因数分解　　　　　　　　　　　　　　C 因数分解の工夫　　　　(教科書p.20)</vt:lpstr>
      <vt:lpstr>3　因数分解　　　　　　　　　　　　　　C 因数分解の工夫　　　　(教科書p.21)</vt:lpstr>
      <vt:lpstr>3　因数分解　　　　　　　　　　　　　　C 因数分解の工夫　　　　(教科書p.21)</vt:lpstr>
      <vt:lpstr>3　因数分解　　　　　　　　　　　　　　C 因数分解の工夫　　　　(教科書p.21)</vt:lpstr>
      <vt:lpstr>3　因数分解　　　　　　　　　　　　　　C 因数分解の工夫　　　　(教科書p.21)</vt:lpstr>
      <vt:lpstr>3　因数分解　　　　　　　　　　　　　　C 因数分解の工夫　　　　(教科書p.21)</vt:lpstr>
      <vt:lpstr>3　因数分解　　　　　　　　　　　　　　C 因数分解の工夫　　　　(教科書p.22)</vt:lpstr>
      <vt:lpstr>3　因数分解　　　　　　　　　　　　　　C 因数分解の工夫　　　　(教科書p.22)</vt:lpstr>
      <vt:lpstr>3　因数分解　　　　　　　　　　　　　　C 因数分解の工夫　　　　(教科書p.22)</vt:lpstr>
      <vt:lpstr>3　因数分解　　　　　　　　　　　　　　C 因数分解の工夫　　　　(教科書p.22)</vt:lpstr>
      <vt:lpstr>3　因数分解　　　　　　　　　　　　　　C 因数分解の工夫　　　　(教科書p.22)</vt:lpstr>
      <vt:lpstr>3　因数分解　　　　　　　　　　　　　　C 因数分解の工夫　　　　(教科書p.22)</vt:lpstr>
      <vt:lpstr>3　因数分解　　　　　　　　　　研究　複雑な式の因数分解　　　　(教科書p.23)</vt:lpstr>
      <vt:lpstr>3　因数分解　　　　　　　　　　研究　複雑な式の因数分解　　　　(教科書p.23)</vt:lpstr>
      <vt:lpstr>3　因数分解　　　　　　　　　　研究　複雑な式の因数分解　　　　(教科書p.23)</vt:lpstr>
      <vt:lpstr>3　因数分解　　　　　　　　　　研究　複雑な式の因数分解　　　　(教科書p.23)</vt:lpstr>
      <vt:lpstr>3　因数分解　　　　　　　　 発展　3次式の展開と因数分解　　　　(教科書p.24)</vt:lpstr>
      <vt:lpstr>3　因数分解　　　　　　　　 発展　3次式の展開と因数分解　　　　(教科書p.24)</vt:lpstr>
      <vt:lpstr>3　因数分解　　　　　　　　 発展　3次式の展開と因数分解　　　　(教科書p.24)</vt:lpstr>
      <vt:lpstr>3　因数分解　　　　　　　　 発展　3次式の展開と因数分解　　　　(教科書p.24)</vt:lpstr>
      <vt:lpstr>3　因数分解　　　　　　　　 発展　3次式の展開と因数分解　　　　(教科書p.25)</vt:lpstr>
      <vt:lpstr>3　因数分解　　　　　　　　 発展　3次式の展開と因数分解　　　　(教科書p.25)</vt:lpstr>
      <vt:lpstr>3　因数分解　　　　　　　　 発展　3次式の展開と因数分解　　　　(教科書p.25)</vt:lpstr>
      <vt:lpstr>3　因数分解　　　　　　　　 発展　3次式の展開と因数分解　　　　(教科書p.25)</vt:lpstr>
      <vt:lpstr>3　因数分解　　　　　　　　 発展　3次式の展開と因数分解　　　　(教科書p.25)</vt:lpstr>
      <vt:lpstr>3　因数分解　　　　　　　　 発展　3次式の展開と因数分解　　　　(教科書p.25)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2021-02-06T06:26:21Z</cp:lastPrinted>
  <dcterms:created xsi:type="dcterms:W3CDTF">2021-02-06T04:59:17Z</dcterms:created>
  <dcterms:modified xsi:type="dcterms:W3CDTF">2022-01-17T01:01:13Z</dcterms:modified>
</cp:coreProperties>
</file>