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379" r:id="rId2"/>
    <p:sldId id="380" r:id="rId3"/>
    <p:sldId id="381" r:id="rId4"/>
    <p:sldId id="382" r:id="rId5"/>
    <p:sldId id="342" r:id="rId6"/>
    <p:sldId id="383" r:id="rId7"/>
    <p:sldId id="384" r:id="rId8"/>
  </p:sldIdLst>
  <p:sldSz cx="12192000" cy="6858000"/>
  <p:notesSz cx="9934575" cy="68024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36" autoAdjust="0"/>
    <p:restoredTop sz="94660"/>
  </p:normalViewPr>
  <p:slideViewPr>
    <p:cSldViewPr snapToGrid="0">
      <p:cViewPr varScale="1">
        <p:scale>
          <a:sx n="71" d="100"/>
          <a:sy n="71" d="100"/>
        </p:scale>
        <p:origin x="7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33442F-0280-4DD8-A35F-6B5AF08D1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8B388-DF5D-4072-A089-9AF8A53F8A00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C7C230-392C-4A76-BAD5-F5534277C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29F0C7-E048-4DBC-BA6C-1F37033C7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0B0A0-9556-4EF2-9BCC-B50EBDA4E9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969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C85A71-2366-4F8F-B0D5-7D30B13B7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5BD8A-40CC-47FB-8104-84678CC030E8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26E56B-8961-4E29-B6AE-296FC4232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AC6DD2-9F96-4244-8F85-01AD7AC8E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46841-3AB7-4E3E-96B4-A3D90CCE82B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436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7FC671-52C9-4837-A219-A3CCDE9B2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8539F-8843-4ADA-8BB8-B15A51755A04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2BB4D5-6C6D-4F7C-85A8-71376DBCE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21AB9A-9F7E-4657-A4C5-C8C2F591B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4362E-C21D-442B-9D54-9FF907347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352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51A272-C89D-4E74-ACE6-3BCDC3E40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BF09D-1474-44DB-A947-06146C3A43EE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9B1043-735D-4B7F-BF4C-087B6E4F2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EAA0FB-245B-43D5-B135-09B706455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DD551-956F-4CC2-99A4-AAF935AE7E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104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0EC2B2-F957-4C89-A886-61A6DB603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0A527-999F-4C2A-BC10-B823736142E6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385E4A-47C7-4591-8102-1AE400436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027BA9-7A95-42DA-84E3-801ABCC2E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AC740-7110-4EC0-95FB-E9092D0E50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216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96BB6B6-F997-40BF-A48D-99EE109F0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70049-0F0C-403B-A99F-64DD1EB3BC85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76EC995-5316-423A-99DA-6DA8F04E2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434535F-E810-4431-9370-7DBDEB74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9389C-5E86-4B34-A42E-BA7C3C979D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393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537A88EF-1A21-4EBA-969A-99327095A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4D249-51DF-4571-A4EC-2E90C7372F83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609384D-1EBD-4E83-B509-4AB7ECB9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1782DC8B-A7B8-41B2-9797-A3227EB77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AC29C-6E71-47E7-AAA0-1F15CF2DE9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817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C279765A-7BE4-4295-B193-F5160B6C7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6AD30-6404-47E3-8295-4B0DEEC4B08B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A0C71A5C-7E12-407C-B8D3-D8E465C79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B1AC45E2-072B-4351-AC46-EF5B83321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A3679-B003-4EA8-A49A-0138558EBB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8976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BD014E7-E063-44C0-978B-7225AB9ED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9F022-24A7-4640-86A3-5E9E86F916E1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AE37679F-50B2-4D72-989D-0B5767213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22B04E89-7FB7-4873-BF9A-87C8C7D1B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B11D3-E3E7-4B85-9CFA-E1F889E8A1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793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92D2237-ED7A-4140-A749-CEE0EB2C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D8EE2-5622-46E2-9E17-3FBDED6E2CC6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AC9B62E-A9AB-44FC-9624-9100CBFDA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690DA18-F1B4-4F21-9D77-55EC4335D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DBF17-41AC-4E78-B0B5-63B148F6A9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2145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7B6BBC1-4BDB-40AE-BE4D-EAC8C945E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740E6-DB7E-49EF-9088-11638A60710F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F8104942-67B6-43FF-9468-58D5A2626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A558142-5466-4BF4-979D-43758DD9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6372F-EA8F-41F1-95B2-383F7960AE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670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57041404-FD86-482D-838E-E2A4729CB2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10DCC589-8777-439F-B522-88B63D8BD4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D6C5AC-F6A4-44CA-92C1-97BFC313EC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F28ACD9-D4FE-46CB-9133-8336EFEA5F4A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A2E0E3-070B-4B20-B8FB-E1C1741DE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41C374-CE5C-4DF8-892A-CC3C9E179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4037B0E-5E9E-461A-90B4-0F09DF3449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image" Target="../media/image2.emf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1.png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6" Type="http://schemas.openxmlformats.org/officeDocument/2006/relationships/image" Target="NULL"/><Relationship Id="rId5" Type="http://schemas.openxmlformats.org/officeDocument/2006/relationships/image" Target="../media/image3.emf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NULL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../media/image24.png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emf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タイトル 1">
                <a:extLst>
                  <a:ext uri="{FF2B5EF4-FFF2-40B4-BE49-F238E27FC236}">
                    <a16:creationId xmlns:a16="http://schemas.microsoft.com/office/drawing/2014/main" id="{56E10F81-910B-4C4B-B60E-8C66D7AAC8F2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</p:spPr>
            <p:txBody>
              <a:bodyPr/>
              <a:lstStyle/>
              <a:p>
                <a:pPr algn="l" eaLnBrk="1" hangingPunct="1"/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</a:t>
                </a:r>
                <a:r>
                  <a:rPr lang="ja-JP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 </a:t>
                </a:r>
                <a14:m>
                  <m:oMath xmlns:m="http://schemas.openxmlformats.org/officeDocument/2006/math">
                    <m:r>
                      <a:rPr lang="en-US" altLang="ja-JP" sz="3200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200" b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200" b="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200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200" b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200" b="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altLang="ja-JP" sz="3200" b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200" b="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の最大値，最小値</a:t>
                </a:r>
                <a:r>
                  <a:rPr lang="ja-JP" altLang="en-US" sz="3200" dirty="0"/>
                  <a:t>　　</a:t>
                </a:r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p.79)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8" name="タイトル 1">
                <a:extLst>
                  <a:ext uri="{FF2B5EF4-FFF2-40B4-BE49-F238E27FC236}">
                    <a16:creationId xmlns:a16="http://schemas.microsoft.com/office/drawing/2014/main" id="{56E10F81-910B-4C4B-B60E-8C66D7AAC8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  <a:blipFill>
                <a:blip r:embed="rId2"/>
                <a:stretch>
                  <a:fillRect l="-1411" t="-5556" r="-621" b="-2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6E307F-03CB-4EAD-A706-2D20196EE79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1B0CC465-7BEF-4875-9A33-B4FA32B612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1099972"/>
                <a:ext cx="8875396" cy="21105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2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次関数が 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𝑎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𝑏𝑥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𝑐</m:t>
                    </m:r>
                  </m:oMath>
                </a14:m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の形をしているときは，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式を 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𝑎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(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𝑝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)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𝑞</m:t>
                    </m:r>
                  </m:oMath>
                </a14:m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の形にして，最大値，最小値を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調べます。</a:t>
                </a:r>
              </a:p>
            </p:txBody>
          </p:sp>
        </mc:Choice>
        <mc:Fallback xmlns="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1B0CC465-7BEF-4875-9A33-B4FA32B612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1099972"/>
                <a:ext cx="8875396" cy="2110588"/>
              </a:xfrm>
              <a:prstGeom prst="rect">
                <a:avLst/>
              </a:prstGeom>
              <a:blipFill>
                <a:blip r:embed="rId3"/>
                <a:stretch>
                  <a:fillRect l="-1374" t="-40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952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5661441-2E83-4CEF-9208-E7ED4B1BA379}"/>
              </a:ext>
            </a:extLst>
          </p:cNvPr>
          <p:cNvSpPr/>
          <p:nvPr/>
        </p:nvSpPr>
        <p:spPr>
          <a:xfrm>
            <a:off x="695325" y="1006726"/>
            <a:ext cx="8736013" cy="13061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</p:spPr>
            <p:txBody>
              <a:bodyPr/>
              <a:lstStyle/>
              <a:p>
                <a:pPr algn="l" eaLnBrk="1" hangingPunct="1"/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</a:t>
                </a:r>
                <a:r>
                  <a:rPr lang="ja-JP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 </a:t>
                </a:r>
                <a14:m>
                  <m:oMath xmlns:m="http://schemas.openxmlformats.org/officeDocument/2006/math"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2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の最大値，最小値</a:t>
                </a:r>
                <a:r>
                  <a:rPr lang="ja-JP" altLang="en-US" sz="3200" dirty="0"/>
                  <a:t>　　</a:t>
                </a:r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p.79)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  <a:blipFill>
                <a:blip r:embed="rId2"/>
                <a:stretch>
                  <a:fillRect l="-1411" t="-5556" r="-621" b="-2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830263" y="1104901"/>
                <a:ext cx="8601075" cy="1136900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例題１　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2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次関数</a:t>
                </a:r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altLang="ja-JP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の最大値，最小値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 を調べなさい。</a:t>
                </a: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30263" y="1104901"/>
                <a:ext cx="8601075" cy="1136900"/>
              </a:xfrm>
              <a:blipFill>
                <a:blip r:embed="rId3"/>
                <a:stretch>
                  <a:fillRect l="-1417" t="-7487" b="-96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FF1000-6E8E-42E0-BA4E-A50324649580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8764" y="2686314"/>
                <a:ext cx="6901723" cy="37144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（解答）　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=2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4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+1</m:t>
                    </m:r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　　　　　　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=2(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2</m:t>
                    </m:r>
                    <m:r>
                      <a:rPr kumimoji="1" lang="en-US" altLang="ja-JP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)+1</m:t>
                    </m:r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　　　　　　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=2{(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1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)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1</m:t>
                        </m:r>
                        <m:r>
                          <a:rPr kumimoji="1" lang="en-US" altLang="ja-JP" sz="2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}+1</m:t>
                    </m:r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　　　　　　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=2(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1</m:t>
                    </m:r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 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)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1</m:t>
                    </m:r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したがって，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=2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4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+1</m:t>
                    </m:r>
                  </m:oMath>
                </a14:m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のグラフは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右の図のようになる。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　　　　　　　　</a:t>
                </a: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(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続く</a:t>
                </a: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)</a:t>
                </a:r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8764" y="2686314"/>
                <a:ext cx="6901723" cy="3714486"/>
              </a:xfrm>
              <a:prstGeom prst="rect">
                <a:avLst/>
              </a:prstGeom>
              <a:blipFill>
                <a:blip r:embed="rId4"/>
                <a:stretch>
                  <a:fillRect l="-1855" t="-24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9C3B1CEF-471B-40CD-BA3C-B44CB2C7CC1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1261" y="2757363"/>
            <a:ext cx="3766962" cy="3775446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C4457D9-7101-4E1A-A51B-DFB7E8E22538}"/>
              </a:ext>
            </a:extLst>
          </p:cNvPr>
          <p:cNvSpPr/>
          <p:nvPr/>
        </p:nvSpPr>
        <p:spPr>
          <a:xfrm>
            <a:off x="3846129" y="3362740"/>
            <a:ext cx="288000" cy="360362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E3E8270-A21F-4FD7-A070-C80E3DB03C74}"/>
              </a:ext>
            </a:extLst>
          </p:cNvPr>
          <p:cNvSpPr/>
          <p:nvPr/>
        </p:nvSpPr>
        <p:spPr>
          <a:xfrm>
            <a:off x="3832877" y="3942889"/>
            <a:ext cx="288000" cy="360362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779557A-73F8-4ACA-AC92-65D0FA7CBAD6}"/>
              </a:ext>
            </a:extLst>
          </p:cNvPr>
          <p:cNvSpPr/>
          <p:nvPr/>
        </p:nvSpPr>
        <p:spPr>
          <a:xfrm>
            <a:off x="4815087" y="3942889"/>
            <a:ext cx="288000" cy="360362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E5BB1A4-26EC-49D1-9203-EC640AD6D503}"/>
              </a:ext>
            </a:extLst>
          </p:cNvPr>
          <p:cNvSpPr/>
          <p:nvPr/>
        </p:nvSpPr>
        <p:spPr>
          <a:xfrm>
            <a:off x="3662373" y="4527878"/>
            <a:ext cx="288000" cy="360362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050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</p:spPr>
            <p:txBody>
              <a:bodyPr/>
              <a:lstStyle/>
              <a:p>
                <a:pPr algn="l" eaLnBrk="1" hangingPunct="1"/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</a:t>
                </a:r>
                <a:r>
                  <a:rPr lang="ja-JP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 </a:t>
                </a:r>
                <a14:m>
                  <m:oMath xmlns:m="http://schemas.openxmlformats.org/officeDocument/2006/math"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2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の最大値，最小値</a:t>
                </a:r>
                <a:r>
                  <a:rPr lang="ja-JP" altLang="en-US" sz="3200" dirty="0"/>
                  <a:t>　　</a:t>
                </a:r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p.79)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  <a:blipFill>
                <a:blip r:embed="rId2"/>
                <a:stretch>
                  <a:fillRect l="-1411" t="-5556" r="-621" b="-2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FF1000-6E8E-42E0-BA4E-A50324649580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8765" y="2686314"/>
                <a:ext cx="6371636" cy="23188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（解答の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続き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)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よって，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は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　　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=1</m:t>
                    </m:r>
                  </m:oMath>
                </a14:m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で最小値</a:t>
                </a: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 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1</m:t>
                    </m:r>
                  </m:oMath>
                </a14:m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 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をとる。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　　最大値はない。</a:t>
                </a:r>
                <a:endParaRPr kumimoji="1" lang="ja-JP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8765" y="2686314"/>
                <a:ext cx="6371636" cy="2318801"/>
              </a:xfrm>
              <a:prstGeom prst="rect">
                <a:avLst/>
              </a:prstGeom>
              <a:blipFill>
                <a:blip r:embed="rId3"/>
                <a:stretch>
                  <a:fillRect l="-1531" t="-105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B12EDA7-0467-4E11-918F-5F7DF0594367}"/>
              </a:ext>
            </a:extLst>
          </p:cNvPr>
          <p:cNvSpPr/>
          <p:nvPr/>
        </p:nvSpPr>
        <p:spPr>
          <a:xfrm>
            <a:off x="695325" y="1006726"/>
            <a:ext cx="8736013" cy="13061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1BF08C9D-640A-4D55-97C8-7B310BA74D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0263" y="1104901"/>
                <a:ext cx="8601075" cy="1136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例題１　 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+mn-cs"/>
                      </a:rPr>
                      <m:t>2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次関数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  <a:ea typeface="游ゴシック" panose="020B0400000000000000" pitchFamily="50" charset="-128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=2</m:t>
                    </m:r>
                    <m:sSup>
                      <m:sSupPr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−4</m:t>
                    </m:r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+1</m:t>
                    </m:r>
                  </m:oMath>
                </a14:m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uken Roman" panose="00000400000000000000" pitchFamily="2" charset="2"/>
                    <a:ea typeface="ＭＳ 明朝" panose="02020609040205080304" pitchFamily="17" charset="-128"/>
                    <a:cs typeface="+mn-cs"/>
                  </a:rPr>
                  <a:t> 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の最大値，最小値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　　　　 を調べなさい。</a:t>
                </a:r>
              </a:p>
            </p:txBody>
          </p:sp>
        </mc:Choice>
        <mc:Fallback xmlns="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1BF08C9D-640A-4D55-97C8-7B310BA74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0263" y="1104901"/>
                <a:ext cx="8601075" cy="1136900"/>
              </a:xfrm>
              <a:prstGeom prst="rect">
                <a:avLst/>
              </a:prstGeom>
              <a:blipFill>
                <a:blip r:embed="rId4"/>
                <a:stretch>
                  <a:fillRect l="-1417" t="-7487" b="-962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図 4">
            <a:extLst>
              <a:ext uri="{FF2B5EF4-FFF2-40B4-BE49-F238E27FC236}">
                <a16:creationId xmlns:a16="http://schemas.microsoft.com/office/drawing/2014/main" id="{4E01D6D1-7178-40E9-A893-08142AA1F5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777" y="5535565"/>
            <a:ext cx="8090866" cy="1030934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0E7B1B25-203B-476B-AD5C-684FD50266AD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1261" y="2757363"/>
            <a:ext cx="3766962" cy="377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87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タイトル 1">
                <a:extLst>
                  <a:ext uri="{FF2B5EF4-FFF2-40B4-BE49-F238E27FC236}">
                    <a16:creationId xmlns:a16="http://schemas.microsoft.com/office/drawing/2014/main" id="{56E10F81-910B-4C4B-B60E-8C66D7AAC8F2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</p:spPr>
            <p:txBody>
              <a:bodyPr/>
              <a:lstStyle/>
              <a:p>
                <a:pPr algn="l" eaLnBrk="1" hangingPunct="1"/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</a:t>
                </a:r>
                <a:r>
                  <a:rPr lang="ja-JP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 </a:t>
                </a:r>
                <a14:m>
                  <m:oMath xmlns:m="http://schemas.openxmlformats.org/officeDocument/2006/math"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2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の最大値，最小値</a:t>
                </a:r>
                <a:r>
                  <a:rPr lang="ja-JP" altLang="en-US" sz="3200" dirty="0"/>
                  <a:t>　　</a:t>
                </a:r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p.79)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8" name="タイトル 1">
                <a:extLst>
                  <a:ext uri="{FF2B5EF4-FFF2-40B4-BE49-F238E27FC236}">
                    <a16:creationId xmlns:a16="http://schemas.microsoft.com/office/drawing/2014/main" id="{56E10F81-910B-4C4B-B60E-8C66D7AAC8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  <a:blipFill>
                <a:blip r:embed="rId2"/>
                <a:stretch>
                  <a:fillRect l="-1411" t="-5556" r="-621" b="-2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6E307F-03CB-4EAD-A706-2D20196EE79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5661441-2E83-4CEF-9208-E7ED4B1BA379}"/>
              </a:ext>
            </a:extLst>
          </p:cNvPr>
          <p:cNvSpPr/>
          <p:nvPr/>
        </p:nvSpPr>
        <p:spPr>
          <a:xfrm>
            <a:off x="695326" y="1079511"/>
            <a:ext cx="1186638" cy="5508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745198" y="1104901"/>
                <a:ext cx="10333619" cy="1181605"/>
              </a:xfrm>
            </p:spPr>
            <p:txBody>
              <a:bodyPr/>
              <a:lstStyle/>
              <a:p>
                <a:pPr algn="l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練習２　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次の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2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次関数の最大値，最小値を調べなさい。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ja-JP" altLang="ja-JP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+20</m:t>
                    </m:r>
                  </m:oMath>
                </a14:m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</p:txBody>
          </p:sp>
        </mc:Choice>
        <mc:Fallback xmlns="">
          <p:sp>
            <p:nvSpPr>
              <p:cNvPr id="7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45198" y="1104901"/>
                <a:ext cx="10333619" cy="1181605"/>
              </a:xfrm>
              <a:blipFill>
                <a:blip r:embed="rId3"/>
                <a:stretch>
                  <a:fillRect l="-1180" t="-7216" b="-56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6" y="3189415"/>
                <a:ext cx="6540361" cy="34366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（解答）　　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=2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+12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+20</m:t>
                    </m:r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  <a:ea typeface="游ゴシック" panose="020B0400000000000000" pitchFamily="50" charset="-128"/>
                    <a:cs typeface="+mn-cs"/>
                  </a:rPr>
                  <a:t>　　　　　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=2(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+6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)+20</m:t>
                    </m:r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  <a:ea typeface="游ゴシック" panose="020B0400000000000000" pitchFamily="50" charset="-128"/>
                    <a:cs typeface="+mn-cs"/>
                  </a:rPr>
                  <a:t>　　　　　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=2{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ja-JP" altLang="ja-JP" sz="2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1" lang="en-US" altLang="ja-JP" sz="2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  <m:r>
                              <a:rPr kumimoji="1" lang="en-US" altLang="ja-JP" sz="28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3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}+20</m:t>
                    </m:r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  <a:ea typeface="游ゴシック" panose="020B0400000000000000" pitchFamily="50" charset="-128"/>
                    <a:cs typeface="+mn-cs"/>
                  </a:rPr>
                  <a:t>　　　　　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=2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ja-JP" altLang="ja-JP" sz="2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1" lang="en-US" altLang="ja-JP" sz="2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  <m:r>
                              <a:rPr kumimoji="1" lang="en-US" altLang="ja-JP" sz="28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2</m:t>
                    </m:r>
                    <m:r>
                      <a:rPr kumimoji="1" lang="ja-JP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×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3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+20</m:t>
                    </m:r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  <a:ea typeface="游ゴシック" panose="020B0400000000000000" pitchFamily="50" charset="-128"/>
                    <a:cs typeface="+mn-cs"/>
                  </a:rPr>
                  <a:t>　　　　　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=2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ja-JP" altLang="ja-JP" sz="2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1" lang="en-US" altLang="ja-JP" sz="2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  <m:r>
                              <a:rPr kumimoji="1" lang="en-US" altLang="ja-JP" sz="28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+2</m:t>
                    </m:r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　　　　　　　　　　　　　　　　　　　　　（続く）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6" y="3189415"/>
                <a:ext cx="6540361" cy="3436671"/>
              </a:xfrm>
              <a:prstGeom prst="rect">
                <a:avLst/>
              </a:prstGeom>
              <a:blipFill>
                <a:blip r:embed="rId4"/>
                <a:stretch>
                  <a:fillRect l="-1864" t="-2482" b="-425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23A93576-1999-4E77-9E14-9E1093B44B4A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76935" y="1941065"/>
            <a:ext cx="4019739" cy="438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1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タイトル 1">
                <a:extLst>
                  <a:ext uri="{FF2B5EF4-FFF2-40B4-BE49-F238E27FC236}">
                    <a16:creationId xmlns:a16="http://schemas.microsoft.com/office/drawing/2014/main" id="{56E10F81-910B-4C4B-B60E-8C66D7AAC8F2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</p:spPr>
            <p:txBody>
              <a:bodyPr/>
              <a:lstStyle/>
              <a:p>
                <a:pPr algn="l" eaLnBrk="1" hangingPunct="1"/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</a:t>
                </a:r>
                <a:r>
                  <a:rPr lang="ja-JP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 </a:t>
                </a:r>
                <a14:m>
                  <m:oMath xmlns:m="http://schemas.openxmlformats.org/officeDocument/2006/math"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2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の最大値，最小値</a:t>
                </a:r>
                <a:r>
                  <a:rPr lang="ja-JP" altLang="en-US" sz="3200" dirty="0"/>
                  <a:t>　　</a:t>
                </a:r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p.79)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8" name="タイトル 1">
                <a:extLst>
                  <a:ext uri="{FF2B5EF4-FFF2-40B4-BE49-F238E27FC236}">
                    <a16:creationId xmlns:a16="http://schemas.microsoft.com/office/drawing/2014/main" id="{56E10F81-910B-4C4B-B60E-8C66D7AAC8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  <a:blipFill>
                <a:blip r:embed="rId2"/>
                <a:stretch>
                  <a:fillRect l="-1411" t="-5556" r="-621" b="-2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6E307F-03CB-4EAD-A706-2D20196EE79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5661441-2E83-4CEF-9208-E7ED4B1BA379}"/>
              </a:ext>
            </a:extLst>
          </p:cNvPr>
          <p:cNvSpPr/>
          <p:nvPr/>
        </p:nvSpPr>
        <p:spPr>
          <a:xfrm>
            <a:off x="695326" y="1079511"/>
            <a:ext cx="1186638" cy="5508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745198" y="1104901"/>
                <a:ext cx="10999761" cy="1231900"/>
              </a:xfrm>
            </p:spPr>
            <p:txBody>
              <a:bodyPr/>
              <a:lstStyle/>
              <a:p>
                <a:pPr algn="l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練習２　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次の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2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次関数の最大値，最小値を調べなさい。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ja-JP" altLang="ja-JP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+20</m:t>
                    </m:r>
                  </m:oMath>
                </a14:m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</p:txBody>
          </p:sp>
        </mc:Choice>
        <mc:Fallback xmlns="">
          <p:sp>
            <p:nvSpPr>
              <p:cNvPr id="7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45198" y="1104901"/>
                <a:ext cx="10999761" cy="1231900"/>
              </a:xfrm>
              <a:blipFill>
                <a:blip r:embed="rId3"/>
                <a:stretch>
                  <a:fillRect l="-1108" t="-6931" b="-14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6" y="3189415"/>
                <a:ext cx="6781609" cy="3087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（解答の続き）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 </a:t>
                </a:r>
                <a14:m>
                  <m:oMath xmlns:m="http://schemas.openxmlformats.org/officeDocument/2006/math"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  <m:r>
                      <a:rPr kumimoji="1" lang="en-US" altLang="ja-JP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=2</m:t>
                    </m:r>
                    <m:sSup>
                      <m:sSupPr>
                        <m:ctrlPr>
                          <a:rPr kumimoji="1" lang="ja-JP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ja-JP" altLang="ja-JP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1" lang="en-US" altLang="ja-JP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  <m:r>
                              <a:rPr kumimoji="1" lang="en-US" altLang="ja-JP" sz="24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kumimoji="1" lang="en-US" altLang="ja-JP" sz="24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+2</m:t>
                    </m:r>
                  </m:oMath>
                </a14:m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したがって，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=2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+12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+20</m:t>
                    </m:r>
                  </m:oMath>
                </a14:m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の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グラフは </a:t>
                </a: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 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図のようになる。 </a:t>
                </a: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 </a:t>
                </a:r>
                <a:endParaRPr kumimoji="1" lang="ja-JP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よって，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</m:oMath>
                </a14:m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は 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3</m:t>
                    </m:r>
                  </m:oMath>
                </a14:m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で最小値</a:t>
                </a: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+mn-cs"/>
                      </a:rPr>
                      <m:t>2</m:t>
                    </m:r>
                  </m:oMath>
                </a14:m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をとる。 </a:t>
                </a: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 </a:t>
                </a:r>
                <a:endParaRPr kumimoji="1" lang="ja-JP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　　　　　　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最大値はない。</a:t>
                </a:r>
              </a:p>
            </p:txBody>
          </p:sp>
        </mc:Choice>
        <mc:Fallback xmlns="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6" y="3189415"/>
                <a:ext cx="6781609" cy="3087406"/>
              </a:xfrm>
              <a:prstGeom prst="rect">
                <a:avLst/>
              </a:prstGeom>
              <a:blipFill>
                <a:blip r:embed="rId4"/>
                <a:stretch>
                  <a:fillRect l="-1348" t="-7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図 10">
            <a:extLst>
              <a:ext uri="{FF2B5EF4-FFF2-40B4-BE49-F238E27FC236}">
                <a16:creationId xmlns:a16="http://schemas.microsoft.com/office/drawing/2014/main" id="{FBCB8DA3-95C8-47A0-8DC4-53DF05D31576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76935" y="1941065"/>
            <a:ext cx="4019739" cy="4381877"/>
          </a:xfrm>
          <a:prstGeom prst="rect">
            <a:avLst/>
          </a:prstGeom>
        </p:spPr>
      </p:pic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F8451EB-ED06-426A-B557-4CE515893C77}"/>
              </a:ext>
            </a:extLst>
          </p:cNvPr>
          <p:cNvGrpSpPr/>
          <p:nvPr/>
        </p:nvGrpSpPr>
        <p:grpSpPr>
          <a:xfrm>
            <a:off x="8383137" y="4112687"/>
            <a:ext cx="1798093" cy="1523304"/>
            <a:chOff x="8383137" y="4112687"/>
            <a:chExt cx="1798093" cy="15233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D870D876-D554-46A3-8B37-F1B9460CEDDB}"/>
                    </a:ext>
                  </a:extLst>
                </p:cNvPr>
                <p:cNvSpPr txBox="1"/>
                <p:nvPr/>
              </p:nvSpPr>
              <p:spPr>
                <a:xfrm>
                  <a:off x="8383137" y="5174326"/>
                  <a:ext cx="542498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r>
                        <a:rPr kumimoji="1" lang="ja-JP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−</m:t>
                      </m:r>
                      <m:r>
                        <a:rPr kumimoji="1" lang="en-US" altLang="ja-JP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3</m:t>
                      </m:r>
                    </m:oMath>
                  </a14:m>
                  <a:r>
                    <a:rPr kumimoji="1" lang="en-US" altLang="ja-JP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rPr>
                    <a:t> </a:t>
                  </a:r>
                  <a:endPara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D870D876-D554-46A3-8B37-F1B9460CED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3137" y="5174326"/>
                  <a:ext cx="542498" cy="461665"/>
                </a:xfrm>
                <a:prstGeom prst="rect">
                  <a:avLst/>
                </a:prstGeom>
                <a:blipFill>
                  <a:blip r:embed="rId6"/>
                  <a:stretch>
                    <a:fillRect r="-10112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テキスト ボックス 15">
                  <a:extLst>
                    <a:ext uri="{FF2B5EF4-FFF2-40B4-BE49-F238E27FC236}">
                      <a16:creationId xmlns:a16="http://schemas.microsoft.com/office/drawing/2014/main" id="{77E56897-A0CE-4626-97A8-4183332C3002}"/>
                    </a:ext>
                  </a:extLst>
                </p:cNvPr>
                <p:cNvSpPr txBox="1"/>
                <p:nvPr/>
              </p:nvSpPr>
              <p:spPr>
                <a:xfrm>
                  <a:off x="9857842" y="4112687"/>
                  <a:ext cx="323388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r>
                        <a:rPr kumimoji="1" lang="en-US" altLang="ja-JP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2</m:t>
                      </m:r>
                    </m:oMath>
                  </a14:m>
                  <a:r>
                    <a:rPr kumimoji="1" lang="en-US" altLang="ja-JP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rPr>
                    <a:t> </a:t>
                  </a:r>
                  <a:endPara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6" name="テキスト ボックス 15">
                  <a:extLst>
                    <a:ext uri="{FF2B5EF4-FFF2-40B4-BE49-F238E27FC236}">
                      <a16:creationId xmlns:a16="http://schemas.microsoft.com/office/drawing/2014/main" id="{77E56897-A0CE-4626-97A8-4183332C30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57842" y="4112687"/>
                  <a:ext cx="323388" cy="461665"/>
                </a:xfrm>
                <a:prstGeom prst="rect">
                  <a:avLst/>
                </a:prstGeom>
                <a:blipFill>
                  <a:blip r:embed="rId7"/>
                  <a:stretch>
                    <a:fillRect l="-3774" r="-15094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20EC1F0F-EC8C-492C-9270-72B88653F3F6}"/>
                </a:ext>
              </a:extLst>
            </p:cNvPr>
            <p:cNvCxnSpPr/>
            <p:nvPr/>
          </p:nvCxnSpPr>
          <p:spPr>
            <a:xfrm flipV="1">
              <a:off x="8640738" y="4357167"/>
              <a:ext cx="0" cy="7920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E32D52FB-6476-4645-B9DA-2CDD62E7858C}"/>
                </a:ext>
              </a:extLst>
            </p:cNvPr>
            <p:cNvCxnSpPr/>
            <p:nvPr/>
          </p:nvCxnSpPr>
          <p:spPr>
            <a:xfrm>
              <a:off x="8640738" y="4370815"/>
              <a:ext cx="1188000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2" name="図 11">
            <a:extLst>
              <a:ext uri="{FF2B5EF4-FFF2-40B4-BE49-F238E27FC236}">
                <a16:creationId xmlns:a16="http://schemas.microsoft.com/office/drawing/2014/main" id="{BAB7B9FC-19AC-4905-8445-EB7BF62912BD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6539" r="9215" b="-2"/>
          <a:stretch/>
        </p:blipFill>
        <p:spPr>
          <a:xfrm>
            <a:off x="7463683" y="2028616"/>
            <a:ext cx="2143986" cy="245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75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EEAB292-06A2-43E0-AB98-A8C15189FE7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89935" y="1963766"/>
            <a:ext cx="3983525" cy="43728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タイトル 1">
                <a:extLst>
                  <a:ext uri="{FF2B5EF4-FFF2-40B4-BE49-F238E27FC236}">
                    <a16:creationId xmlns:a16="http://schemas.microsoft.com/office/drawing/2014/main" id="{56E10F81-910B-4C4B-B60E-8C66D7AAC8F2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</p:spPr>
            <p:txBody>
              <a:bodyPr/>
              <a:lstStyle/>
              <a:p>
                <a:pPr algn="l" eaLnBrk="1" hangingPunct="1"/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</a:t>
                </a:r>
                <a:r>
                  <a:rPr lang="ja-JP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 </a:t>
                </a:r>
                <a14:m>
                  <m:oMath xmlns:m="http://schemas.openxmlformats.org/officeDocument/2006/math"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2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の最大値，最小値</a:t>
                </a:r>
                <a:r>
                  <a:rPr lang="ja-JP" altLang="en-US" sz="3200" dirty="0"/>
                  <a:t>　　</a:t>
                </a:r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p.79)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8" name="タイトル 1">
                <a:extLst>
                  <a:ext uri="{FF2B5EF4-FFF2-40B4-BE49-F238E27FC236}">
                    <a16:creationId xmlns:a16="http://schemas.microsoft.com/office/drawing/2014/main" id="{56E10F81-910B-4C4B-B60E-8C66D7AAC8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  <a:blipFill>
                <a:blip r:embed="rId3"/>
                <a:stretch>
                  <a:fillRect l="-1411" t="-5556" r="-621" b="-2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6E307F-03CB-4EAD-A706-2D20196EE79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5661441-2E83-4CEF-9208-E7ED4B1BA379}"/>
              </a:ext>
            </a:extLst>
          </p:cNvPr>
          <p:cNvSpPr/>
          <p:nvPr/>
        </p:nvSpPr>
        <p:spPr>
          <a:xfrm>
            <a:off x="695326" y="1079511"/>
            <a:ext cx="1186638" cy="5508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745198" y="1104901"/>
                <a:ext cx="10999761" cy="1231900"/>
              </a:xfrm>
            </p:spPr>
            <p:txBody>
              <a:bodyPr/>
              <a:lstStyle/>
              <a:p>
                <a:pPr algn="l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練習２　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次の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2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次関数の最大値，最小値を調べなさい。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(2)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ja-JP" altLang="ja-JP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</p:txBody>
          </p:sp>
        </mc:Choice>
        <mc:Fallback xmlns="">
          <p:sp>
            <p:nvSpPr>
              <p:cNvPr id="7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45198" y="1104901"/>
                <a:ext cx="10999761" cy="1231900"/>
              </a:xfrm>
              <a:blipFill>
                <a:blip r:embed="rId4"/>
                <a:stretch>
                  <a:fillRect l="-1108" t="-6931" b="-14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3196051"/>
                <a:ext cx="6523111" cy="3423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（解答）　　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+4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7</m:t>
                    </m:r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  <a:ea typeface="游ゴシック" panose="020B0400000000000000" pitchFamily="50" charset="-128"/>
                    <a:cs typeface="+mn-cs"/>
                  </a:rPr>
                  <a:t>　　　　　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(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4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)</m:t>
                    </m:r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7</m:t>
                    </m:r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  <a:ea typeface="游ゴシック" panose="020B0400000000000000" pitchFamily="50" charset="-128"/>
                    <a:cs typeface="+mn-cs"/>
                  </a:rPr>
                  <a:t>　　　　　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{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ja-JP" altLang="ja-JP" sz="2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1" lang="en-US" altLang="ja-JP" sz="2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  <m:r>
                              <a:rPr kumimoji="1" lang="ja-JP" altLang="en-US" sz="2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r>
                              <a:rPr kumimoji="1" lang="en-US" altLang="ja-JP" sz="28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}</m:t>
                    </m:r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7</m:t>
                    </m:r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  <a:ea typeface="游ゴシック" panose="020B0400000000000000" pitchFamily="50" charset="-128"/>
                    <a:cs typeface="+mn-cs"/>
                  </a:rPr>
                  <a:t>　　　　　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ja-JP" altLang="ja-JP" sz="2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1" lang="en-US" altLang="ja-JP" sz="2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  <m:r>
                              <a:rPr kumimoji="1" lang="ja-JP" altLang="en-US" sz="2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r>
                              <a:rPr kumimoji="1" lang="en-US" altLang="ja-JP" sz="28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7</m:t>
                    </m:r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  <a:ea typeface="游ゴシック" panose="020B0400000000000000" pitchFamily="50" charset="-128"/>
                    <a:cs typeface="+mn-cs"/>
                  </a:rPr>
                  <a:t>　　　　　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ja-JP" altLang="ja-JP" sz="2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1" lang="en-US" altLang="ja-JP" sz="2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  <m:r>
                              <a:rPr kumimoji="1" lang="ja-JP" altLang="en-US" sz="2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r>
                              <a:rPr kumimoji="1" lang="en-US" altLang="ja-JP" sz="28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3</m:t>
                    </m:r>
                  </m:oMath>
                </a14:m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　　　　　　　　　　　　　　　　　　　　　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（続く）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3196051"/>
                <a:ext cx="6523111" cy="3423113"/>
              </a:xfrm>
              <a:prstGeom prst="rect">
                <a:avLst/>
              </a:prstGeom>
              <a:blipFill>
                <a:blip r:embed="rId5"/>
                <a:stretch>
                  <a:fillRect l="-1869" t="-2491" b="-462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897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タイトル 1">
                <a:extLst>
                  <a:ext uri="{FF2B5EF4-FFF2-40B4-BE49-F238E27FC236}">
                    <a16:creationId xmlns:a16="http://schemas.microsoft.com/office/drawing/2014/main" id="{56E10F81-910B-4C4B-B60E-8C66D7AAC8F2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</p:spPr>
            <p:txBody>
              <a:bodyPr/>
              <a:lstStyle/>
              <a:p>
                <a:pPr algn="l" eaLnBrk="1" hangingPunct="1"/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</a:t>
                </a:r>
                <a:r>
                  <a:rPr lang="ja-JP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 </a:t>
                </a:r>
                <a14:m>
                  <m:oMath xmlns:m="http://schemas.openxmlformats.org/officeDocument/2006/math"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2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の最大値，最小値</a:t>
                </a:r>
                <a:r>
                  <a:rPr lang="ja-JP" altLang="en-US" sz="3200" dirty="0"/>
                  <a:t>　　</a:t>
                </a:r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p.79)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8" name="タイトル 1">
                <a:extLst>
                  <a:ext uri="{FF2B5EF4-FFF2-40B4-BE49-F238E27FC236}">
                    <a16:creationId xmlns:a16="http://schemas.microsoft.com/office/drawing/2014/main" id="{56E10F81-910B-4C4B-B60E-8C66D7AAC8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  <a:blipFill>
                <a:blip r:embed="rId2"/>
                <a:stretch>
                  <a:fillRect l="-1411" t="-5556" r="-621" b="-25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6E307F-03CB-4EAD-A706-2D20196EE79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5661441-2E83-4CEF-9208-E7ED4B1BA379}"/>
              </a:ext>
            </a:extLst>
          </p:cNvPr>
          <p:cNvSpPr/>
          <p:nvPr/>
        </p:nvSpPr>
        <p:spPr>
          <a:xfrm>
            <a:off x="695326" y="1079511"/>
            <a:ext cx="1186638" cy="5508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745198" y="1104901"/>
                <a:ext cx="10999761" cy="1231900"/>
              </a:xfrm>
            </p:spPr>
            <p:txBody>
              <a:bodyPr/>
              <a:lstStyle/>
              <a:p>
                <a:pPr algn="l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練習２　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次の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2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次関数の最大値，最小値を調べなさい。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(2)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ja-JP" altLang="ja-JP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</p:txBody>
          </p:sp>
        </mc:Choice>
        <mc:Fallback xmlns="">
          <p:sp>
            <p:nvSpPr>
              <p:cNvPr id="7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45198" y="1104901"/>
                <a:ext cx="10999761" cy="1231900"/>
              </a:xfrm>
              <a:blipFill>
                <a:blip r:embed="rId3"/>
                <a:stretch>
                  <a:fillRect l="-1108" t="-6931" b="-14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6" y="3189415"/>
                <a:ext cx="6794610" cy="2904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（解答の続き）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 </a:t>
                </a:r>
                <a14:m>
                  <m:oMath xmlns:m="http://schemas.openxmlformats.org/officeDocument/2006/math"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  <m:r>
                      <a:rPr kumimoji="1" lang="en-US" altLang="ja-JP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1" lang="ja-JP" alt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sSup>
                      <m:sSupPr>
                        <m:ctrlPr>
                          <a:rPr kumimoji="1" lang="ja-JP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ja-JP" altLang="ja-JP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1" lang="en-US" altLang="ja-JP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  <m:r>
                              <a:rPr kumimoji="1" lang="ja-JP" alt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r>
                              <a:rPr kumimoji="1" lang="en-US" altLang="ja-JP" sz="24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kumimoji="1" lang="en-US" altLang="ja-JP" sz="24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ja-JP" alt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3</m:t>
                    </m:r>
                  </m:oMath>
                </a14:m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したがって，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sSup>
                      <m:sSupPr>
                        <m:ctrlPr>
                          <a:rPr kumimoji="1" lang="ja-JP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1" lang="en-US" altLang="ja-JP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2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+4</m:t>
                    </m:r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ja-JP" alt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7</m:t>
                    </m:r>
                  </m:oMath>
                </a14:m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の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グラフは図のようになる。 </a:t>
                </a: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 </a:t>
                </a:r>
                <a:endParaRPr kumimoji="1" lang="ja-JP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よって，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𝑦</m:t>
                    </m:r>
                  </m:oMath>
                </a14:m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は 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𝑥</m:t>
                    </m:r>
                    <m:r>
                      <a:rPr kumimoji="1" lang="en-US" altLang="ja-JP" sz="2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=2</m:t>
                    </m:r>
                  </m:oMath>
                </a14:m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で最大値</a:t>
                </a: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+mn-cs"/>
                      </a:rPr>
                      <m:t>−3</m:t>
                    </m:r>
                  </m:oMath>
                </a14:m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をとる。 </a:t>
                </a: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 </a:t>
                </a:r>
                <a:endParaRPr kumimoji="1" lang="ja-JP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　　　　　　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</a:t>
                </a:r>
                <a:r>
                  <a:rPr kumimoji="1" lang="ja-JP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最小値はない。 </a:t>
                </a:r>
              </a:p>
            </p:txBody>
          </p:sp>
        </mc:Choice>
        <mc:Fallback xmlns="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6" y="3189415"/>
                <a:ext cx="6794610" cy="2904997"/>
              </a:xfrm>
              <a:prstGeom prst="rect">
                <a:avLst/>
              </a:prstGeom>
              <a:blipFill>
                <a:blip r:embed="rId4"/>
                <a:stretch>
                  <a:fillRect l="-1345" t="-839" b="-335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図 10">
            <a:extLst>
              <a:ext uri="{FF2B5EF4-FFF2-40B4-BE49-F238E27FC236}">
                <a16:creationId xmlns:a16="http://schemas.microsoft.com/office/drawing/2014/main" id="{FFF3EA87-6F1F-4352-BE90-FE664D1AC386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89935" y="1963766"/>
            <a:ext cx="3983525" cy="4372824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8E5945F-BADD-4B33-9034-EC5CCD35D38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7885" r="9215" b="-3"/>
          <a:stretch/>
        </p:blipFill>
        <p:spPr>
          <a:xfrm flipV="1">
            <a:off x="8185972" y="3898366"/>
            <a:ext cx="2950604" cy="2376928"/>
          </a:xfrm>
          <a:prstGeom prst="rect">
            <a:avLst/>
          </a:prstGeom>
        </p:spPr>
      </p:pic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2FD0C0C5-FC9E-4326-830C-75C0684386C8}"/>
              </a:ext>
            </a:extLst>
          </p:cNvPr>
          <p:cNvGrpSpPr/>
          <p:nvPr/>
        </p:nvGrpSpPr>
        <p:grpSpPr>
          <a:xfrm>
            <a:off x="8407872" y="2315821"/>
            <a:ext cx="1562287" cy="1861653"/>
            <a:chOff x="8407872" y="2315821"/>
            <a:chExt cx="1562287" cy="186165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テキスト ボックス 17">
                  <a:extLst>
                    <a:ext uri="{FF2B5EF4-FFF2-40B4-BE49-F238E27FC236}">
                      <a16:creationId xmlns:a16="http://schemas.microsoft.com/office/drawing/2014/main" id="{04223FA0-E33E-437C-913D-06E220108CA1}"/>
                    </a:ext>
                  </a:extLst>
                </p:cNvPr>
                <p:cNvSpPr txBox="1"/>
                <p:nvPr/>
              </p:nvSpPr>
              <p:spPr>
                <a:xfrm>
                  <a:off x="8407872" y="3715809"/>
                  <a:ext cx="542498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r>
                        <a:rPr kumimoji="1" lang="ja-JP" alt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−</m:t>
                      </m:r>
                      <m:r>
                        <a:rPr kumimoji="1" lang="en-US" altLang="ja-JP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3</m:t>
                      </m:r>
                    </m:oMath>
                  </a14:m>
                  <a:r>
                    <a:rPr kumimoji="1" lang="en-US" altLang="ja-JP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rPr>
                    <a:t> </a:t>
                  </a:r>
                  <a:endPara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8" name="テキスト ボックス 17">
                  <a:extLst>
                    <a:ext uri="{FF2B5EF4-FFF2-40B4-BE49-F238E27FC236}">
                      <a16:creationId xmlns:a16="http://schemas.microsoft.com/office/drawing/2014/main" id="{04223FA0-E33E-437C-913D-06E220108CA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07872" y="3715809"/>
                  <a:ext cx="542498" cy="461665"/>
                </a:xfrm>
                <a:prstGeom prst="rect">
                  <a:avLst/>
                </a:prstGeom>
                <a:blipFill>
                  <a:blip r:embed="rId7"/>
                  <a:stretch>
                    <a:fillRect r="-10112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テキスト ボックス 18">
                  <a:extLst>
                    <a:ext uri="{FF2B5EF4-FFF2-40B4-BE49-F238E27FC236}">
                      <a16:creationId xmlns:a16="http://schemas.microsoft.com/office/drawing/2014/main" id="{A6F6A1E3-6364-49C6-A3A8-F409CED5A759}"/>
                    </a:ext>
                  </a:extLst>
                </p:cNvPr>
                <p:cNvSpPr txBox="1"/>
                <p:nvPr/>
              </p:nvSpPr>
              <p:spPr>
                <a:xfrm>
                  <a:off x="9646771" y="2315821"/>
                  <a:ext cx="323388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r>
                        <a:rPr kumimoji="1" lang="en-US" altLang="ja-JP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2</m:t>
                      </m:r>
                    </m:oMath>
                  </a14:m>
                  <a:r>
                    <a:rPr kumimoji="1" lang="en-US" altLang="ja-JP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rPr>
                    <a:t> </a:t>
                  </a:r>
                  <a:endPara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9" name="テキスト ボックス 18">
                  <a:extLst>
                    <a:ext uri="{FF2B5EF4-FFF2-40B4-BE49-F238E27FC236}">
                      <a16:creationId xmlns:a16="http://schemas.microsoft.com/office/drawing/2014/main" id="{A6F6A1E3-6364-49C6-A3A8-F409CED5A75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46771" y="2315821"/>
                  <a:ext cx="323388" cy="461665"/>
                </a:xfrm>
                <a:prstGeom prst="rect">
                  <a:avLst/>
                </a:prstGeom>
                <a:blipFill>
                  <a:blip r:embed="rId8"/>
                  <a:stretch>
                    <a:fillRect l="-3704" r="-1296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7FCB2D3E-8637-4318-9BD9-473284BFB3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08465" y="2790954"/>
              <a:ext cx="0" cy="1155687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BF10AB81-9D7E-40FD-B0A6-2A5F8D39B58B}"/>
                </a:ext>
              </a:extLst>
            </p:cNvPr>
            <p:cNvCxnSpPr>
              <a:cxnSpLocks/>
            </p:cNvCxnSpPr>
            <p:nvPr/>
          </p:nvCxnSpPr>
          <p:spPr>
            <a:xfrm>
              <a:off x="9094570" y="3967530"/>
              <a:ext cx="713895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375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642</Words>
  <Application>Microsoft Office PowerPoint</Application>
  <PresentationFormat>ワイド画面</PresentationFormat>
  <Paragraphs>58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ＭＳ Ｐゴシック</vt:lpstr>
      <vt:lpstr>游ゴシック</vt:lpstr>
      <vt:lpstr>游ゴシック Light</vt:lpstr>
      <vt:lpstr>Arial</vt:lpstr>
      <vt:lpstr>Cambria Math</vt:lpstr>
      <vt:lpstr>Suken Roman</vt:lpstr>
      <vt:lpstr>Office テーマ</vt:lpstr>
      <vt:lpstr>２次関数 y=ax^2+bx+c の最大値，最小値　　　　(教科書p.79)</vt:lpstr>
      <vt:lpstr>２次関数 y=ax^2+bx+c の最大値，最小値　　　　(教科書p.79)</vt:lpstr>
      <vt:lpstr>２次関数 y=ax^2+bx+c の最大値，最小値　　　　(教科書p.79)</vt:lpstr>
      <vt:lpstr>２次関数 y=ax^2+bx+c の最大値，最小値　　　　(教科書p.79)</vt:lpstr>
      <vt:lpstr>２次関数 y=ax^2+bx+c の最大値，最小値　　　　(教科書p.79)</vt:lpstr>
      <vt:lpstr>２次関数 y=ax^2+bx+c の最大値，最小値　　　　(教科書p.79)</vt:lpstr>
      <vt:lpstr>２次関数 y=ax^2+bx+c の最大値，最小値　　　　(教科書p.79)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光 小出</cp:lastModifiedBy>
  <cp:revision>1</cp:revision>
  <cp:lastPrinted>2021-02-06T06:26:21Z</cp:lastPrinted>
  <dcterms:created xsi:type="dcterms:W3CDTF">2021-02-06T04:59:17Z</dcterms:created>
  <dcterms:modified xsi:type="dcterms:W3CDTF">2025-03-26T06:33:55Z</dcterms:modified>
</cp:coreProperties>
</file>