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344" r:id="rId3"/>
    <p:sldId id="275" r:id="rId4"/>
    <p:sldId id="340" r:id="rId5"/>
    <p:sldId id="351" r:id="rId6"/>
    <p:sldId id="349" r:id="rId7"/>
    <p:sldId id="350" r:id="rId8"/>
    <p:sldId id="352" r:id="rId9"/>
    <p:sldId id="353" r:id="rId10"/>
    <p:sldId id="354" r:id="rId11"/>
    <p:sldId id="355" r:id="rId12"/>
    <p:sldId id="356" r:id="rId13"/>
  </p:sldIdLst>
  <p:sldSz cx="12192000" cy="6858000"/>
  <p:notesSz cx="9934575" cy="68024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F0BBC1-6715-7EED-41B8-A7878D4D666B}" name="アート工房007" initials="ア" userId="アート工房007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4E7AC7"/>
    <a:srgbClr val="FFCABF"/>
    <a:srgbClr val="00FF99"/>
    <a:srgbClr val="2483C7"/>
    <a:srgbClr val="005AFF"/>
    <a:srgbClr val="FF4B00"/>
    <a:srgbClr val="BFE4FF"/>
    <a:srgbClr val="6FADDA"/>
    <a:srgbClr val="9AC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88" autoAdjust="0"/>
    <p:restoredTop sz="94660"/>
  </p:normalViewPr>
  <p:slideViewPr>
    <p:cSldViewPr snapToGrid="0">
      <p:cViewPr varScale="1">
        <p:scale>
          <a:sx n="82" d="100"/>
          <a:sy n="82" d="100"/>
        </p:scale>
        <p:origin x="9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800" baseline="0">
                <a:latin typeface="Cambria Math" panose="02040503050406030204" pitchFamily="18" charset="0"/>
                <a:ea typeface="ＭＳ Ｐゴシック" panose="020B060007020508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34C82D-0D88-414F-AFFF-6F8C43BEF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EE8AB-D38A-48F2-9D82-2BD78C1F33EA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517E5B-2A87-4E42-9017-8C7CEA56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E08108-345E-4BBF-B51C-C904D6ECF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CD85-FE48-4D38-9889-9DC0DE6CB2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564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DAB34E-0236-4D13-886A-EAA20073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3748C-762C-4D1C-B58C-3C1C7FA4D793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F93946-3D1E-47FD-B9A4-6EC59B3B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FC8807-D774-419C-8630-435A7684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617B0-7F78-4EAA-99FC-04D62C02D7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695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044D5F-618D-406B-8E1D-3F68DA2F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CD586-55F6-4B97-B856-8CE9E25BA520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CA1DBD-8559-4AF1-8702-3FC8E32C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57EE32-34D2-46DA-9FAC-99A0FD3D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1C393-CF96-44B3-ABD5-DCC7A36E397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4226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8756C2-60A8-4118-A573-94B0071E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A9E44-19B5-4226-8FFD-BA6ED53D517A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568896-95C0-4953-AC62-06DEDDA0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E27598-9C6E-44F2-A022-6F0078571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C5247-0402-4202-A888-83D5ECDFE3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852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D879AB-6ABD-43DD-B57F-747CBAFC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65231-97BF-480B-B1A2-172DDB2DBA79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09F146-39F1-4ACE-93FE-E1332FCB4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CDEE01-EC70-4786-B1D2-1722789E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7C006-7751-4E75-8433-10C5CB0A1A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273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69949B6-D34E-4840-8AD8-88961D63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42939-480C-44D8-AF64-9B60BAFBC44A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0D16354-A434-45F0-98A0-25316724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8ED7AD-4FF0-407B-810D-C948C0413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63639-B2D4-48E0-8FF9-1B2F2C123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80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2E408994-07C8-4ED9-9856-71F63104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8CD2A-A0D4-45A6-BB25-5C9D79C06609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B7D3C0F8-5A0E-4D17-A797-49FA8BA7E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A59B524-C2D0-4293-8502-98BF81A65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57FC8-ABAB-43BB-92E4-5D4C74B865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453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3454FEC6-91B0-41D5-B2F5-5E38168F6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620D8-B234-430D-A6AD-44296E63AB61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154308E1-94BE-4368-BEEB-3FC255D53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3B22E32-C598-455B-A7CB-7D739038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3BDDF-8922-44FA-9419-96B0B5AF94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715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BD1974C9-8125-4D18-842F-9E02DA09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C4EDE-E68F-4096-B38E-43CB0B19ACD1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A8B27631-8B5B-45E3-ACF4-F2E9C2A3D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FD4EEAFF-AC89-41D6-AD11-2D427F96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2E798-4C71-40FD-8AF0-409708E89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455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C80AF43-00A9-41ED-8148-6D773003F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01A7B-13B2-4CF6-A2DD-2F6D9B489DD0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665BFE6-0C3A-44D1-A641-89CB14E74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06F4FAB-92CD-4C86-839A-C67A132A7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6AF51-79C4-4D63-82AD-F923DF071D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93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6C2A1A5-D576-4F99-9C60-E70AA41B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20714-51F5-49C4-8EA1-434A611A7DC2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7C48F13-CEB3-4EEB-89DE-7FD2D24F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14922EC-F40B-4FCB-8771-9121D17B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232B4-D168-4C0A-992E-155F0EC936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614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35C75994-32F8-44D0-B723-4F3970DD0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F450E932-FCC1-45C9-97A1-36D11D0B9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7741C6-9D42-4C79-AB1A-60878001C9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4B37AC-5622-46F8-8402-8F7A3C86BB64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A10699-223E-4F15-B38A-48F7C3190F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7680C8-FED0-41F4-9E3F-9BD8B01A2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D4DFCEF-CC1E-47A4-8E56-B395C9A1CC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74.png"/><Relationship Id="rId3" Type="http://schemas.openxmlformats.org/officeDocument/2006/relationships/image" Target="../media/image65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46.png"/><Relationship Id="rId10" Type="http://schemas.openxmlformats.org/officeDocument/2006/relationships/image" Target="../media/image71.png"/><Relationship Id="rId4" Type="http://schemas.openxmlformats.org/officeDocument/2006/relationships/image" Target="../media/image66.png"/><Relationship Id="rId9" Type="http://schemas.openxmlformats.org/officeDocument/2006/relationships/image" Target="../media/image70.png"/><Relationship Id="rId14" Type="http://schemas.openxmlformats.org/officeDocument/2006/relationships/image" Target="../media/image7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34.png"/><Relationship Id="rId3" Type="http://schemas.openxmlformats.org/officeDocument/2006/relationships/image" Target="../media/image76.png"/><Relationship Id="rId7" Type="http://schemas.openxmlformats.org/officeDocument/2006/relationships/image" Target="../media/image79.png"/><Relationship Id="rId12" Type="http://schemas.openxmlformats.org/officeDocument/2006/relationships/image" Target="../media/image33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png"/><Relationship Id="rId11" Type="http://schemas.openxmlformats.org/officeDocument/2006/relationships/image" Target="../media/image83.png"/><Relationship Id="rId5" Type="http://schemas.openxmlformats.org/officeDocument/2006/relationships/image" Target="../media/image46.png"/><Relationship Id="rId10" Type="http://schemas.openxmlformats.org/officeDocument/2006/relationships/image" Target="../media/image82.png"/><Relationship Id="rId4" Type="http://schemas.openxmlformats.org/officeDocument/2006/relationships/image" Target="../media/image77.png"/><Relationship Id="rId9" Type="http://schemas.openxmlformats.org/officeDocument/2006/relationships/image" Target="../media/image8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4.png"/><Relationship Id="rId7" Type="http://schemas.openxmlformats.org/officeDocument/2006/relationships/image" Target="../media/image8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2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8.png"/><Relationship Id="rId19" Type="http://schemas.openxmlformats.org/officeDocument/2006/relationships/image" Target="../media/image28.png"/><Relationship Id="rId4" Type="http://schemas.openxmlformats.org/officeDocument/2006/relationships/image" Target="../media/image13.png"/><Relationship Id="rId9" Type="http://schemas.openxmlformats.org/officeDocument/2006/relationships/image" Target="../media/image5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2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4.emf"/><Relationship Id="rId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41.png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46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695324" y="210929"/>
                <a:ext cx="11002095" cy="1026172"/>
              </a:xfrm>
            </p:spPr>
            <p:txBody>
              <a:bodyPr/>
              <a:lstStyle/>
              <a:p>
                <a:pPr algn="l">
                  <a:lnSpc>
                    <a:spcPct val="100000"/>
                  </a:lnSpc>
                  <a:spcAft>
                    <a:spcPts val="0"/>
                  </a:spcAft>
                  <a:tabLst>
                    <a:tab pos="10582275" algn="r"/>
                  </a:tabLst>
                </a:pPr>
                <a:r>
                  <a:rPr lang="ja-JP" altLang="ja-JP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</a:t>
                </a:r>
                <a:r>
                  <a:rPr lang="en-US" altLang="ja-JP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</a:t>
                </a:r>
                <a:r>
                  <a:rPr lang="ja-JP" altLang="en-US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章　２次関数</a:t>
                </a:r>
                <a:br>
                  <a:rPr lang="en-US" altLang="ja-JP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</a:br>
                <a:r>
                  <a:rPr lang="ja-JP" altLang="ja-JP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第１</a:t>
                </a:r>
                <a:r>
                  <a:rPr lang="ja-JP" altLang="en-US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節　</a:t>
                </a:r>
                <a:r>
                  <a:rPr lang="en-US" altLang="ja-JP" sz="3200" kern="100" dirty="0">
                    <a:effectLst/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32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次関数とグラフ</a:t>
                </a:r>
                <a:r>
                  <a:rPr lang="ja-JP" altLang="en-US" sz="3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p.90)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95324" y="210929"/>
                <a:ext cx="11002095" cy="1026172"/>
              </a:xfrm>
              <a:blipFill>
                <a:blip r:embed="rId2"/>
                <a:stretch>
                  <a:fillRect l="-1385" t="-13095" r="-388" b="-172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1213289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字幕 2">
                <a:extLst>
                  <a:ext uri="{FF2B5EF4-FFF2-40B4-BE49-F238E27FC236}">
                    <a16:creationId xmlns:a16="http://schemas.microsoft.com/office/drawing/2014/main" id="{CEA16B2A-4B7B-411E-A0B5-52DF45F5143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565928" y="1438734"/>
                <a:ext cx="10801350" cy="1761666"/>
              </a:xfrm>
            </p:spPr>
            <p:txBody>
              <a:bodyPr/>
              <a:lstStyle/>
              <a:p>
                <a:pPr algn="just"/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ここからは，</a:t>
                </a:r>
                <a:r>
                  <a:rPr lang="en-US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次関数</a:t>
                </a:r>
                <a14:m>
                  <m:oMath xmlns:m="http://schemas.openxmlformats.org/officeDocument/2006/math"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のグラフについて学習します。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を</a:t>
                </a:r>
                <a14:m>
                  <m:oMath xmlns:m="http://schemas.openxmlformats.org/officeDocument/2006/math"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b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altLang="ja-JP" b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の形に変形できれば，今まで学習してきたことを使って，</a:t>
                </a:r>
                <a14:m>
                  <m:oMath xmlns:m="http://schemas.openxmlformats.org/officeDocument/2006/math"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b="1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b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b="1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のグラフをかくことができます。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字幕 2">
                <a:extLst>
                  <a:ext uri="{FF2B5EF4-FFF2-40B4-BE49-F238E27FC236}">
                    <a16:creationId xmlns:a16="http://schemas.microsoft.com/office/drawing/2014/main" id="{CEA16B2A-4B7B-411E-A0B5-52DF45F514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65928" y="1438734"/>
                <a:ext cx="10801350" cy="1761666"/>
              </a:xfrm>
              <a:blipFill>
                <a:blip r:embed="rId3"/>
                <a:stretch>
                  <a:fillRect l="-1185" t="-6228" r="-1129" b="-1003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343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12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1571040"/>
                <a:ext cx="3567994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(1)</a:t>
                </a: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1571040"/>
                <a:ext cx="3567994" cy="598538"/>
              </a:xfrm>
              <a:prstGeom prst="rect">
                <a:avLst/>
              </a:prstGeom>
              <a:blipFill>
                <a:blip r:embed="rId3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2670809"/>
                <a:ext cx="3966566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+8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2670809"/>
                <a:ext cx="3966566" cy="598538"/>
              </a:xfrm>
              <a:prstGeom prst="rect">
                <a:avLst/>
              </a:prstGeom>
              <a:blipFill>
                <a:blip r:embed="rId4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kern="100" dirty="0">
                    <a:solidFill>
                      <a:prstClr val="black"/>
                    </a:solidFill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solidFill>
                      <a:prstClr val="black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5"/>
                <a:stretch>
                  <a:fillRect l="-1411" t="-5505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9247" y="1401624"/>
                <a:ext cx="32912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59247" y="1401624"/>
                <a:ext cx="3291233" cy="8578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92501" y="1401623"/>
                <a:ext cx="3210145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92501" y="1401623"/>
                <a:ext cx="3210145" cy="8578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EF1EBA48-98AC-44D2-B725-7C10E804F8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9246" y="2497685"/>
                <a:ext cx="32912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EF1EBA48-98AC-44D2-B725-7C10E804F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59246" y="2497685"/>
                <a:ext cx="3291233" cy="857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CE8238BA-2D38-4160-8157-1500D2BBAF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92501" y="2497684"/>
                <a:ext cx="32912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−12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CE8238BA-2D38-4160-8157-1500D2BBA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92501" y="2497684"/>
                <a:ext cx="3291233" cy="8578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7D98EAE3-C5DD-47D3-B287-C558CE11DE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1973" y="3680699"/>
                <a:ext cx="3966566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7D98EAE3-C5DD-47D3-B287-C558CE11D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1973" y="3680699"/>
                <a:ext cx="3966566" cy="598538"/>
              </a:xfrm>
              <a:prstGeom prst="rect">
                <a:avLst/>
              </a:prstGeom>
              <a:blipFill>
                <a:blip r:embed="rId10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9906C988-A2E9-4359-B917-68BC7AAAB4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608" y="3492146"/>
                <a:ext cx="302189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=2(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)+3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9906C988-A2E9-4359-B917-68BC7AAAB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70608" y="3492146"/>
                <a:ext cx="3021893" cy="8578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C529E6EA-4B87-47E4-8CE2-850770004B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10035" y="3492145"/>
                <a:ext cx="413999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C529E6EA-4B87-47E4-8CE2-850770004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10035" y="3492145"/>
                <a:ext cx="4139992" cy="8578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8AA4F1FD-F2EE-46BC-A165-FAE211DA56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608" y="4354145"/>
                <a:ext cx="413999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8AA4F1FD-F2EE-46BC-A165-FAE211DA5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70608" y="4354145"/>
                <a:ext cx="4139992" cy="8578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F9EB736C-C5F7-4366-A4F7-740B9256A9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45118" y="4337164"/>
                <a:ext cx="2976018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F9EB736C-C5F7-4366-A4F7-740B9256A9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45118" y="4337164"/>
                <a:ext cx="2976018" cy="85783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6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16" grpId="0"/>
      <p:bldP spid="19" grpId="0"/>
      <p:bldP spid="21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12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1571040"/>
                <a:ext cx="3796886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(4)</a:t>
                </a: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=3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1571040"/>
                <a:ext cx="3796886" cy="598538"/>
              </a:xfrm>
              <a:prstGeom prst="rect">
                <a:avLst/>
              </a:prstGeom>
              <a:blipFill>
                <a:blip r:embed="rId3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2670809"/>
                <a:ext cx="4286606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(5)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2670809"/>
                <a:ext cx="4286606" cy="598538"/>
              </a:xfrm>
              <a:prstGeom prst="rect">
                <a:avLst/>
              </a:prstGeom>
              <a:blipFill>
                <a:blip r:embed="rId4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kern="100" dirty="0">
                    <a:solidFill>
                      <a:prstClr val="black"/>
                    </a:solidFill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solidFill>
                      <a:prstClr val="black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5"/>
                <a:stretch>
                  <a:fillRect l="-1411" t="-5505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608" y="1423828"/>
                <a:ext cx="302189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=3(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)+7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70608" y="1423828"/>
                <a:ext cx="3021893" cy="8578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10035" y="1406847"/>
                <a:ext cx="3911101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+7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10035" y="1406847"/>
                <a:ext cx="3911101" cy="8578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EF1EBA48-98AC-44D2-B725-7C10E804F8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1226" y="2483218"/>
                <a:ext cx="32912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=−(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+10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)+15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EF1EBA48-98AC-44D2-B725-7C10E804F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61226" y="2483218"/>
                <a:ext cx="3291233" cy="857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CE8238BA-2D38-4160-8157-1500D2BBAF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89815" y="3171842"/>
                <a:ext cx="40259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+15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CE8238BA-2D38-4160-8157-1500D2BBA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89815" y="3171842"/>
                <a:ext cx="4025933" cy="8578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8CADE051-9740-4445-B8B8-C7376ABCD8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18258" y="3842084"/>
                <a:ext cx="40259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+15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8CADE051-9740-4445-B8B8-C7376ABCD8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18258" y="3842084"/>
                <a:ext cx="4025933" cy="857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2F37D111-219C-4E6A-A4D8-74B80AEADD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18258" y="4546379"/>
                <a:ext cx="402593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+40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2F37D111-219C-4E6A-A4D8-74B80AEADD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18258" y="4546379"/>
                <a:ext cx="4025933" cy="8578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35D04352-F735-4619-9A63-4B4F921908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22309" y="2000369"/>
                <a:ext cx="302189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35D04352-F735-4619-9A63-4B4F921908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2309" y="2000369"/>
                <a:ext cx="3021893" cy="8578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7EC77B64-0E73-43B6-8B80-B77023D2D4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002" y="2000369"/>
                <a:ext cx="409277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:r>
                  <a:rPr lang="ja-JP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7EC77B64-0E73-43B6-8B80-B77023D2D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12002" y="2000369"/>
                <a:ext cx="4092773" cy="8578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98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16" grpId="0"/>
      <p:bldP spid="19" grpId="0"/>
      <p:bldP spid="26" grpId="0"/>
      <p:bldP spid="27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12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1571040"/>
                <a:ext cx="4079352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(6)</a:t>
                </a: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1571040"/>
                <a:ext cx="4079352" cy="598538"/>
              </a:xfrm>
              <a:prstGeom prst="rect">
                <a:avLst/>
              </a:prstGeom>
              <a:blipFill>
                <a:blip r:embed="rId3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kern="100" dirty="0">
                    <a:solidFill>
                      <a:prstClr val="black"/>
                    </a:solidFill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solidFill>
                      <a:prstClr val="black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4"/>
                <a:stretch>
                  <a:fillRect l="-1411" t="-5505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0648" y="1441392"/>
                <a:ext cx="358373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=−2(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)−1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0648" y="1441392"/>
                <a:ext cx="3583732" cy="8578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32370" y="1564977"/>
                <a:ext cx="495533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=−2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ja-JP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ja-JP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2370" y="1564977"/>
                <a:ext cx="4955332" cy="857833"/>
              </a:xfrm>
              <a:prstGeom prst="rect">
                <a:avLst/>
              </a:prstGeom>
              <a:blipFill>
                <a:blip r:embed="rId6"/>
                <a:stretch>
                  <a:fillRect b="-1014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6ED3BDEF-AE4E-4F01-8CC5-C6E733F74C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0648" y="2883237"/>
                <a:ext cx="495533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6ED3BDEF-AE4E-4F01-8CC5-C6E733F74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0648" y="2883237"/>
                <a:ext cx="4955332" cy="857833"/>
              </a:xfrm>
              <a:prstGeom prst="rect">
                <a:avLst/>
              </a:prstGeom>
              <a:blipFill>
                <a:blip r:embed="rId7"/>
                <a:stretch>
                  <a:fillRect b="-7234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817E3041-BC69-4DE3-84CF-585595D48E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0648" y="4201497"/>
                <a:ext cx="4955332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817E3041-BC69-4DE3-84CF-585595D48E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0648" y="4201497"/>
                <a:ext cx="4955332" cy="857833"/>
              </a:xfrm>
              <a:prstGeom prst="rect">
                <a:avLst/>
              </a:prstGeom>
              <a:blipFill>
                <a:blip r:embed="rId8"/>
                <a:stretch>
                  <a:fillRect b="-730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70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3899A58-A280-FC9A-4D8B-895AE363B6F5}"/>
              </a:ext>
            </a:extLst>
          </p:cNvPr>
          <p:cNvSpPr/>
          <p:nvPr/>
        </p:nvSpPr>
        <p:spPr>
          <a:xfrm>
            <a:off x="1792255" y="3519809"/>
            <a:ext cx="1498483" cy="398792"/>
          </a:xfrm>
          <a:prstGeom prst="rect">
            <a:avLst/>
          </a:prstGeom>
          <a:solidFill>
            <a:srgbClr val="FFFF9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B3A940-AB5C-416C-3904-09CB61F6D5D9}"/>
              </a:ext>
            </a:extLst>
          </p:cNvPr>
          <p:cNvSpPr/>
          <p:nvPr/>
        </p:nvSpPr>
        <p:spPr>
          <a:xfrm>
            <a:off x="4201200" y="2488181"/>
            <a:ext cx="1419671" cy="398792"/>
          </a:xfrm>
          <a:prstGeom prst="rect">
            <a:avLst/>
          </a:prstGeom>
          <a:solidFill>
            <a:srgbClr val="FFFF9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CA228DE-5047-73EC-911F-7903CDE2ED2B}"/>
              </a:ext>
            </a:extLst>
          </p:cNvPr>
          <p:cNvSpPr/>
          <p:nvPr/>
        </p:nvSpPr>
        <p:spPr>
          <a:xfrm>
            <a:off x="3413542" y="1481766"/>
            <a:ext cx="1548423" cy="398792"/>
          </a:xfrm>
          <a:prstGeom prst="rect">
            <a:avLst/>
          </a:prstGeom>
          <a:solidFill>
            <a:srgbClr val="FFFF9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字幕 2">
                <a:extLst>
                  <a:ext uri="{FF2B5EF4-FFF2-40B4-BE49-F238E27FC236}">
                    <a16:creationId xmlns:a16="http://schemas.microsoft.com/office/drawing/2014/main" id="{6EC105E1-7587-4FA3-B7A8-8FC230EAF7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3014" y="918818"/>
                <a:ext cx="7065815" cy="37293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を展開すると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𝑝𝑥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両辺から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を引くと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𝑝𝑥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左辺と右辺を入れ替えて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𝑝𝑥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となる。この結果を利用して，</a:t>
                </a:r>
                <a:r>
                  <a:rPr lang="en-US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次関数の式を変形してみよう。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字幕 2">
                <a:extLst>
                  <a:ext uri="{FF2B5EF4-FFF2-40B4-BE49-F238E27FC236}">
                    <a16:creationId xmlns:a16="http://schemas.microsoft.com/office/drawing/2014/main" id="{6EC105E1-7587-4FA3-B7A8-8FC230EAF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3014" y="918818"/>
                <a:ext cx="7065815" cy="3729382"/>
              </a:xfrm>
              <a:prstGeom prst="rect">
                <a:avLst/>
              </a:prstGeom>
              <a:blipFill>
                <a:blip r:embed="rId2"/>
                <a:stretch>
                  <a:fillRect l="-1726" t="-3268" r="-1812" b="-947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A201B6D-912B-4EF7-90F9-3F0FFEE9F0F3}"/>
              </a:ext>
            </a:extLst>
          </p:cNvPr>
          <p:cNvSpPr/>
          <p:nvPr/>
        </p:nvSpPr>
        <p:spPr>
          <a:xfrm>
            <a:off x="3426989" y="1481766"/>
            <a:ext cx="2297864" cy="39879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タイトル 1">
                <a:extLst>
                  <a:ext uri="{FF2B5EF4-FFF2-40B4-BE49-F238E27FC236}">
                    <a16:creationId xmlns:a16="http://schemas.microsoft.com/office/drawing/2014/main" id="{E69963C9-7D4C-4B05-8564-DBEC5989DB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0472" y="104079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</a:t>
                </a:r>
                <a:r>
                  <a:rPr lang="en-US" altLang="ja-JP" sz="2000" b="1" kern="100" dirty="0">
                    <a:latin typeface="ＭＳ Ｐゴシック" panose="020B0600070205080204" pitchFamily="50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000" b="1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</m:oMath>
                </a14:m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p.90)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3" name="タイトル 1">
                <a:extLst>
                  <a:ext uri="{FF2B5EF4-FFF2-40B4-BE49-F238E27FC236}">
                    <a16:creationId xmlns:a16="http://schemas.microsoft.com/office/drawing/2014/main" id="{E69963C9-7D4C-4B05-8564-DBEC5989D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0472" y="104079"/>
                <a:ext cx="10801350" cy="660400"/>
              </a:xfrm>
              <a:prstGeom prst="rect">
                <a:avLst/>
              </a:prstGeom>
              <a:blipFill>
                <a:blip r:embed="rId3"/>
                <a:stretch>
                  <a:fillRect l="-1411" t="-5556" r="-339" b="-25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28DFAED-DB4C-4800-9D49-76D9A220A0F3}"/>
              </a:ext>
            </a:extLst>
          </p:cNvPr>
          <p:cNvSpPr/>
          <p:nvPr/>
        </p:nvSpPr>
        <p:spPr>
          <a:xfrm>
            <a:off x="4201200" y="2488181"/>
            <a:ext cx="3051237" cy="39879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0621BC9-4AB0-46FB-B63A-13676C1DBADA}"/>
              </a:ext>
            </a:extLst>
          </p:cNvPr>
          <p:cNvSpPr/>
          <p:nvPr/>
        </p:nvSpPr>
        <p:spPr>
          <a:xfrm>
            <a:off x="1792255" y="3519809"/>
            <a:ext cx="1498483" cy="39879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9C74C5D-FCA8-490F-983E-0B39696887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6712" y="2822328"/>
            <a:ext cx="2840477" cy="135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5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</p:spPr>
            <p:txBody>
              <a:bodyPr/>
              <a:lstStyle/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</a:t>
                </a:r>
                <a:r>
                  <a:rPr lang="en-US" altLang="ja-JP" sz="2000" b="1" kern="100" dirty="0">
                    <a:latin typeface="ＭＳ Ｐゴシック" panose="020B0600070205080204" pitchFamily="50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000" b="1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</m:oMath>
                </a14:m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p.90)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  <a:blipFill>
                <a:blip r:embed="rId3"/>
                <a:stretch>
                  <a:fillRect l="-1411" t="-5505" r="-339" b="-238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1171417" y="869118"/>
                <a:ext cx="4435753" cy="2090858"/>
              </a:xfrm>
            </p:spPr>
            <p:txBody>
              <a:bodyPr/>
              <a:lstStyle/>
              <a:p>
                <a:pPr algn="l"/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dirty="0"/>
              </a:p>
              <a:p>
                <a:pPr algn="l"/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2⋅3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i="1" dirty="0"/>
              </a:p>
              <a:p>
                <a:pPr algn="l"/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3)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i="1" dirty="0"/>
              </a:p>
              <a:p>
                <a:pPr algn="l"/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3)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171417" y="869118"/>
                <a:ext cx="4435753" cy="2090858"/>
              </a:xfrm>
              <a:blipFill>
                <a:blip r:embed="rId4"/>
                <a:stretch>
                  <a:fillRect t="-61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2F3441-34FD-4A92-BC86-1D1DFBEE9B7B}"/>
              </a:ext>
            </a:extLst>
          </p:cNvPr>
          <p:cNvSpPr/>
          <p:nvPr/>
        </p:nvSpPr>
        <p:spPr>
          <a:xfrm>
            <a:off x="695325" y="902875"/>
            <a:ext cx="734230" cy="427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例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8</a:t>
            </a:r>
            <a:endParaRPr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C881BA-F448-4EB0-AEB2-7C0AF0E9CBC6}"/>
              </a:ext>
            </a:extLst>
          </p:cNvPr>
          <p:cNvSpPr/>
          <p:nvPr/>
        </p:nvSpPr>
        <p:spPr>
          <a:xfrm>
            <a:off x="4245482" y="1326764"/>
            <a:ext cx="219587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6401040-C840-486D-AE6F-3F8A96E79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3200" y="1116393"/>
            <a:ext cx="3113434" cy="13593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2EBAC0E5-DE96-45E2-A5AE-626398E368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1417" y="3092311"/>
                <a:ext cx="4737677" cy="28628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dirty="0"/>
                  <a:t> 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b="0" i="0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>
                          <a:latin typeface="Cambria Math" panose="02040503050406030204" pitchFamily="18" charset="0"/>
                        </a:rPr>
                        <m:t>+2⋅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i="1" dirty="0"/>
              </a:p>
              <a:p>
                <a:pPr algn="l"/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ja-JP" altLang="ja-JP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ja-JP" altLang="ja-JP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i="1" dirty="0"/>
              </a:p>
              <a:p>
                <a:pPr algn="l"/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ja-JP" altLang="ja-JP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2EBAC0E5-DE96-45E2-A5AE-626398E36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1417" y="3092311"/>
                <a:ext cx="4737677" cy="2862814"/>
              </a:xfrm>
              <a:prstGeom prst="rect">
                <a:avLst/>
              </a:prstGeom>
              <a:blipFill>
                <a:blip r:embed="rId6"/>
                <a:stretch>
                  <a:fillRect t="-42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図 5">
            <a:extLst>
              <a:ext uri="{FF2B5EF4-FFF2-40B4-BE49-F238E27FC236}">
                <a16:creationId xmlns:a16="http://schemas.microsoft.com/office/drawing/2014/main" id="{217D4C81-0363-4C1E-8307-6ED9643D00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9708" y="3436267"/>
            <a:ext cx="3113434" cy="1806190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35EF8D2-4CB8-4FEF-A55D-43EB057FABD2}"/>
              </a:ext>
            </a:extLst>
          </p:cNvPr>
          <p:cNvSpPr/>
          <p:nvPr/>
        </p:nvSpPr>
        <p:spPr>
          <a:xfrm>
            <a:off x="3750901" y="1884605"/>
            <a:ext cx="219587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9DD285F-CA48-4275-BBB9-0CCA9E51A300}"/>
              </a:ext>
            </a:extLst>
          </p:cNvPr>
          <p:cNvSpPr/>
          <p:nvPr/>
        </p:nvSpPr>
        <p:spPr>
          <a:xfrm>
            <a:off x="4551989" y="1883439"/>
            <a:ext cx="219587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EDBD4F5-767A-4356-BCCC-9F9E72505CC8}"/>
              </a:ext>
            </a:extLst>
          </p:cNvPr>
          <p:cNvSpPr/>
          <p:nvPr/>
        </p:nvSpPr>
        <p:spPr>
          <a:xfrm>
            <a:off x="3026282" y="2459882"/>
            <a:ext cx="1745294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72529E9-E87F-48BB-BB6F-4D3F02812B57}"/>
              </a:ext>
            </a:extLst>
          </p:cNvPr>
          <p:cNvSpPr/>
          <p:nvPr/>
        </p:nvSpPr>
        <p:spPr>
          <a:xfrm>
            <a:off x="4245481" y="3454821"/>
            <a:ext cx="219587" cy="85838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C2EAE59-EA9E-4607-A476-E0EDDFB5C718}"/>
              </a:ext>
            </a:extLst>
          </p:cNvPr>
          <p:cNvSpPr/>
          <p:nvPr/>
        </p:nvSpPr>
        <p:spPr>
          <a:xfrm>
            <a:off x="3759527" y="4481157"/>
            <a:ext cx="219587" cy="59117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8DDDAF9-EF50-4467-ABAA-CEA4FB881707}"/>
              </a:ext>
            </a:extLst>
          </p:cNvPr>
          <p:cNvSpPr/>
          <p:nvPr/>
        </p:nvSpPr>
        <p:spPr>
          <a:xfrm>
            <a:off x="4880962" y="4463904"/>
            <a:ext cx="219587" cy="59117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07BCFBC-F295-4306-9940-624D1D7629D2}"/>
              </a:ext>
            </a:extLst>
          </p:cNvPr>
          <p:cNvSpPr/>
          <p:nvPr/>
        </p:nvSpPr>
        <p:spPr>
          <a:xfrm>
            <a:off x="2968247" y="5132718"/>
            <a:ext cx="2250735" cy="761300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10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1626" y="1592106"/>
                <a:ext cx="3077295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(1)</a:t>
                </a: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1626" y="1592106"/>
                <a:ext cx="3077295" cy="598538"/>
              </a:xfrm>
              <a:prstGeom prst="rect">
                <a:avLst/>
              </a:prstGeom>
              <a:blipFill>
                <a:blip r:embed="rId3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8604410B-DFFF-404F-A279-7EDB3EA871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99571" y="1455577"/>
                <a:ext cx="2878604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6" name="字幕 2">
                <a:extLst>
                  <a:ext uri="{FF2B5EF4-FFF2-40B4-BE49-F238E27FC236}">
                    <a16:creationId xmlns:a16="http://schemas.microsoft.com/office/drawing/2014/main" id="{8604410B-DFFF-404F-A279-7EDB3EA871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99571" y="1455577"/>
                <a:ext cx="2878604" cy="8578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42616" y="2402679"/>
                <a:ext cx="3077295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42616" y="2402679"/>
                <a:ext cx="3077295" cy="598538"/>
              </a:xfrm>
              <a:prstGeom prst="rect">
                <a:avLst/>
              </a:prstGeom>
              <a:blipFill>
                <a:blip r:embed="rId5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8FAED245-ED2D-48A9-BFDB-A1AF6487EB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40846" y="1476765"/>
                <a:ext cx="3146023" cy="739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en-US" altLang="ja-JP" dirty="0">
                  <a:latin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8FAED245-ED2D-48A9-BFDB-A1AF6487E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40846" y="1476765"/>
                <a:ext cx="3146023" cy="73993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</a:t>
                </a:r>
                <a:r>
                  <a:rPr lang="en-US" altLang="ja-JP" sz="2000" b="1" kern="100" dirty="0">
                    <a:latin typeface="ＭＳ Ｐゴシック" panose="020B0600070205080204" pitchFamily="50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000" b="1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</m:oMath>
                </a14:m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p.90)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7"/>
                <a:stretch>
                  <a:fillRect l="-1411" t="-5505" r="-339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5367" y="1454964"/>
                <a:ext cx="2234497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95367" y="1454964"/>
                <a:ext cx="2234497" cy="857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AA8FB058-2D65-4AC6-BEB0-74236DE4E0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0609" y="2236061"/>
                <a:ext cx="2553416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ja-JP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AA8FB058-2D65-4AC6-BEB0-74236DE4E0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0609" y="2236061"/>
                <a:ext cx="2553416" cy="8578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CEAAE1EF-9296-4C42-A20E-057D068FEC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5017" y="2255079"/>
                <a:ext cx="267732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CEAAE1EF-9296-4C42-A20E-057D068FE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45017" y="2255079"/>
                <a:ext cx="2677320" cy="857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6C006D5A-8A07-4704-82D9-639487AC62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92934" y="2255079"/>
                <a:ext cx="267732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6C006D5A-8A07-4704-82D9-639487AC62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92934" y="2255079"/>
                <a:ext cx="2677320" cy="8578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CD0D1E57-CE79-46B4-A91D-7C4E047D34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3271150"/>
                <a:ext cx="3077295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CD0D1E57-CE79-46B4-A91D-7C4E047D34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3271150"/>
                <a:ext cx="3077295" cy="598538"/>
              </a:xfrm>
              <a:prstGeom prst="rect">
                <a:avLst/>
              </a:prstGeom>
              <a:blipFill>
                <a:blip r:embed="rId12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4D223A72-2C60-4A7C-874B-B3AA34935A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5851" y="2753606"/>
                <a:ext cx="3389924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4D223A72-2C60-4A7C-874B-B3AA34935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25851" y="2753606"/>
                <a:ext cx="3389924" cy="857833"/>
              </a:xfrm>
              <a:prstGeom prst="rect">
                <a:avLst/>
              </a:prstGeom>
              <a:blipFill>
                <a:blip r:embed="rId13"/>
                <a:stretch>
                  <a:fillRect b="-3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字幕 2">
                <a:extLst>
                  <a:ext uri="{FF2B5EF4-FFF2-40B4-BE49-F238E27FC236}">
                    <a16:creationId xmlns:a16="http://schemas.microsoft.com/office/drawing/2014/main" id="{DFD69E2A-A13D-4746-B116-E660302F56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96694" y="2567627"/>
                <a:ext cx="3389924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8" name="字幕 2">
                <a:extLst>
                  <a:ext uri="{FF2B5EF4-FFF2-40B4-BE49-F238E27FC236}">
                    <a16:creationId xmlns:a16="http://schemas.microsoft.com/office/drawing/2014/main" id="{DFD69E2A-A13D-4746-B116-E660302F5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96694" y="2567627"/>
                <a:ext cx="3389924" cy="857833"/>
              </a:xfrm>
              <a:prstGeom prst="rect">
                <a:avLst/>
              </a:prstGeom>
              <a:blipFill>
                <a:blip r:embed="rId14"/>
                <a:stretch>
                  <a:fillRect b="-730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字幕 2">
                <a:extLst>
                  <a:ext uri="{FF2B5EF4-FFF2-40B4-BE49-F238E27FC236}">
                    <a16:creationId xmlns:a16="http://schemas.microsoft.com/office/drawing/2014/main" id="{CFB6E914-413A-4CDA-BC0E-ED17E89B38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0534" y="2558084"/>
                <a:ext cx="267732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9" name="字幕 2">
                <a:extLst>
                  <a:ext uri="{FF2B5EF4-FFF2-40B4-BE49-F238E27FC236}">
                    <a16:creationId xmlns:a16="http://schemas.microsoft.com/office/drawing/2014/main" id="{CFB6E914-413A-4CDA-BC0E-ED17E89B3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20534" y="2558084"/>
                <a:ext cx="2677320" cy="857833"/>
              </a:xfrm>
              <a:prstGeom prst="rect">
                <a:avLst/>
              </a:prstGeom>
              <a:blipFill>
                <a:blip r:embed="rId15"/>
                <a:stretch>
                  <a:fillRect b="-735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字幕 2">
                <a:extLst>
                  <a:ext uri="{FF2B5EF4-FFF2-40B4-BE49-F238E27FC236}">
                    <a16:creationId xmlns:a16="http://schemas.microsoft.com/office/drawing/2014/main" id="{09759B74-DC90-4356-A755-A7D1BA8A4F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4341018"/>
                <a:ext cx="3077295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(4)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字幕 2">
                <a:extLst>
                  <a:ext uri="{FF2B5EF4-FFF2-40B4-BE49-F238E27FC236}">
                    <a16:creationId xmlns:a16="http://schemas.microsoft.com/office/drawing/2014/main" id="{09759B74-DC90-4356-A755-A7D1BA8A4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4341018"/>
                <a:ext cx="3077295" cy="598538"/>
              </a:xfrm>
              <a:prstGeom prst="rect">
                <a:avLst/>
              </a:prstGeom>
              <a:blipFill>
                <a:blip r:embed="rId16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字幕 2">
                <a:extLst>
                  <a:ext uri="{FF2B5EF4-FFF2-40B4-BE49-F238E27FC236}">
                    <a16:creationId xmlns:a16="http://schemas.microsoft.com/office/drawing/2014/main" id="{FAEB72F4-2E93-4BEB-A502-0C227EF18D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5851" y="3788695"/>
                <a:ext cx="3146023" cy="739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dirty="0">
                  <a:latin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31" name="字幕 2">
                <a:extLst>
                  <a:ext uri="{FF2B5EF4-FFF2-40B4-BE49-F238E27FC236}">
                    <a16:creationId xmlns:a16="http://schemas.microsoft.com/office/drawing/2014/main" id="{FAEB72F4-2E93-4BEB-A502-0C227EF18D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25851" y="3788695"/>
                <a:ext cx="3146023" cy="739935"/>
              </a:xfrm>
              <a:prstGeom prst="rect">
                <a:avLst/>
              </a:prstGeom>
              <a:blipFill>
                <a:blip r:embed="rId17"/>
                <a:stretch>
                  <a:fillRect b="-553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字幕 2">
                <a:extLst>
                  <a:ext uri="{FF2B5EF4-FFF2-40B4-BE49-F238E27FC236}">
                    <a16:creationId xmlns:a16="http://schemas.microsoft.com/office/drawing/2014/main" id="{3B556867-5B12-487E-A963-E9CFEBE8BA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09255" y="3586930"/>
                <a:ext cx="3146023" cy="739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>
                  <a:latin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32" name="字幕 2">
                <a:extLst>
                  <a:ext uri="{FF2B5EF4-FFF2-40B4-BE49-F238E27FC236}">
                    <a16:creationId xmlns:a16="http://schemas.microsoft.com/office/drawing/2014/main" id="{3B556867-5B12-487E-A963-E9CFEBE8B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09255" y="3586930"/>
                <a:ext cx="3146023" cy="739935"/>
              </a:xfrm>
              <a:prstGeom prst="rect">
                <a:avLst/>
              </a:prstGeom>
              <a:blipFill>
                <a:blip r:embed="rId18"/>
                <a:stretch>
                  <a:fillRect b="-100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字幕 2">
                <a:extLst>
                  <a:ext uri="{FF2B5EF4-FFF2-40B4-BE49-F238E27FC236}">
                    <a16:creationId xmlns:a16="http://schemas.microsoft.com/office/drawing/2014/main" id="{334E51BA-F391-447B-8FB8-D51434631A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01220" y="3605865"/>
                <a:ext cx="3146023" cy="739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altLang="ja-JP" dirty="0">
                  <a:latin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33" name="字幕 2">
                <a:extLst>
                  <a:ext uri="{FF2B5EF4-FFF2-40B4-BE49-F238E27FC236}">
                    <a16:creationId xmlns:a16="http://schemas.microsoft.com/office/drawing/2014/main" id="{334E51BA-F391-447B-8FB8-D51434631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01220" y="3605865"/>
                <a:ext cx="3146023" cy="739935"/>
              </a:xfrm>
              <a:prstGeom prst="rect">
                <a:avLst/>
              </a:prstGeom>
              <a:blipFill>
                <a:blip r:embed="rId19"/>
                <a:stretch>
                  <a:fillRect b="-1008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16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17" grpId="0"/>
      <p:bldP spid="23" grpId="0"/>
      <p:bldP spid="24" grpId="0"/>
      <p:bldP spid="25" grpId="0"/>
      <p:bldP spid="27" grpId="0"/>
      <p:bldP spid="28" grpId="0"/>
      <p:bldP spid="29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D529B6FC-88C2-403C-8702-2618FB5E6C05}"/>
              </a:ext>
            </a:extLst>
          </p:cNvPr>
          <p:cNvSpPr/>
          <p:nvPr/>
        </p:nvSpPr>
        <p:spPr>
          <a:xfrm>
            <a:off x="5231807" y="4198764"/>
            <a:ext cx="247646" cy="405186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5004D50-678B-4F7C-9B62-C5647595EFF7}"/>
              </a:ext>
            </a:extLst>
          </p:cNvPr>
          <p:cNvSpPr/>
          <p:nvPr/>
        </p:nvSpPr>
        <p:spPr>
          <a:xfrm>
            <a:off x="3407272" y="4198764"/>
            <a:ext cx="247646" cy="405186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986D078-E564-4BC7-A8A4-DD819AA4BA29}"/>
              </a:ext>
            </a:extLst>
          </p:cNvPr>
          <p:cNvSpPr/>
          <p:nvPr/>
        </p:nvSpPr>
        <p:spPr>
          <a:xfrm>
            <a:off x="3389563" y="3449517"/>
            <a:ext cx="247646" cy="405186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</p:spPr>
            <p:txBody>
              <a:bodyPr/>
              <a:lstStyle/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</a:t>
                </a:r>
                <a:r>
                  <a:rPr lang="en-US" altLang="ja-JP" sz="20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  <a:blipFill>
                <a:blip r:embed="rId2"/>
                <a:stretch>
                  <a:fillRect l="-1411" t="-5505" r="-621" b="-238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1621921" y="1812434"/>
                <a:ext cx="5583066" cy="4110894"/>
              </a:xfrm>
            </p:spPr>
            <p:txBody>
              <a:bodyPr/>
              <a:lstStyle/>
              <a:p>
                <a:pPr algn="l">
                  <a:lnSpc>
                    <a:spcPct val="150000"/>
                  </a:lnSpc>
                </a:pP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ja-JP" altLang="en-US" dirty="0"/>
                  <a:t>　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=3(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=3{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1)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1)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3⋅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b="0" i="0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1)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ja-JP" altLang="ja-JP" dirty="0"/>
              </a:p>
              <a:p>
                <a:pPr algn="l"/>
                <a:endParaRPr lang="ja-JP" altLang="ja-JP" dirty="0"/>
              </a:p>
            </p:txBody>
          </p:sp>
        </mc:Choice>
        <mc:Fallback xmlns="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621921" y="1812434"/>
                <a:ext cx="5583066" cy="411089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2F3441-34FD-4A92-BC86-1D1DFBEE9B7B}"/>
              </a:ext>
            </a:extLst>
          </p:cNvPr>
          <p:cNvSpPr/>
          <p:nvPr/>
        </p:nvSpPr>
        <p:spPr>
          <a:xfrm>
            <a:off x="887691" y="1903791"/>
            <a:ext cx="734230" cy="427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例</a:t>
            </a:r>
            <a:r>
              <a:rPr lang="en-US" altLang="ja-JP" sz="28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9FCC4BD5-C38A-4360-B00A-CD88F556C6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4806" y="791869"/>
                <a:ext cx="9907775" cy="964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𝑏𝑥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を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の形に変形してみよう。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まず，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𝑏𝑥</m:t>
                    </m:r>
                  </m:oMath>
                </a14:m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の部分を変形することを考える。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9FCC4BD5-C38A-4360-B00A-CD88F556C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54806" y="791869"/>
                <a:ext cx="9907775" cy="964838"/>
              </a:xfrm>
              <a:prstGeom prst="rect">
                <a:avLst/>
              </a:prstGeom>
              <a:blipFill>
                <a:blip r:embed="rId4"/>
                <a:stretch>
                  <a:fillRect t="-12658" b="-1835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C881BA-F448-4EB0-AEB2-7C0AF0E9CBC6}"/>
              </a:ext>
            </a:extLst>
          </p:cNvPr>
          <p:cNvSpPr/>
          <p:nvPr/>
        </p:nvSpPr>
        <p:spPr>
          <a:xfrm>
            <a:off x="2480992" y="1300171"/>
            <a:ext cx="1383642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F70B768-26AD-4C4B-9D24-5F96D83B0BE3}"/>
              </a:ext>
            </a:extLst>
          </p:cNvPr>
          <p:cNvSpPr/>
          <p:nvPr/>
        </p:nvSpPr>
        <p:spPr>
          <a:xfrm>
            <a:off x="3806236" y="3433801"/>
            <a:ext cx="1850002" cy="42033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32E7844-1F0F-4BEA-A589-F1C501AB2F21}"/>
              </a:ext>
            </a:extLst>
          </p:cNvPr>
          <p:cNvSpPr/>
          <p:nvPr/>
        </p:nvSpPr>
        <p:spPr>
          <a:xfrm>
            <a:off x="3482990" y="4810808"/>
            <a:ext cx="2019655" cy="42033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95497A-767E-4FFD-A3E0-8AC2A7D204C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20" t="26531" r="6064" b="29485"/>
          <a:stretch/>
        </p:blipFill>
        <p:spPr>
          <a:xfrm>
            <a:off x="3445083" y="3938924"/>
            <a:ext cx="1936741" cy="204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318B01F-0230-47D4-A759-005BC1F8F92F}"/>
                  </a:ext>
                </a:extLst>
              </p:cNvPr>
              <p:cNvSpPr txBox="1"/>
              <p:nvPr/>
            </p:nvSpPr>
            <p:spPr>
              <a:xfrm>
                <a:off x="6992885" y="2625684"/>
                <a:ext cx="4094321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の係数</a:t>
                </a:r>
                <a:r>
                  <a:rPr lang="en-US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3</a:t>
                </a:r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をくくり出す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318B01F-0230-47D4-A759-005BC1F8F9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885" y="2625684"/>
                <a:ext cx="4094321" cy="579646"/>
              </a:xfrm>
              <a:prstGeom prst="rect">
                <a:avLst/>
              </a:prstGeom>
              <a:blipFill>
                <a:blip r:embed="rId6"/>
                <a:stretch>
                  <a:fillRect l="-1488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7AFC3FF0-1269-4DC0-B8F9-4FB359113EF5}"/>
                  </a:ext>
                </a:extLst>
              </p:cNvPr>
              <p:cNvSpPr txBox="1"/>
              <p:nvPr/>
            </p:nvSpPr>
            <p:spPr>
              <a:xfrm>
                <a:off x="6992885" y="3273016"/>
                <a:ext cx="4503790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ja-JP" sz="2400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7AFC3FF0-1269-4DC0-B8F9-4FB359113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885" y="3273016"/>
                <a:ext cx="4503790" cy="579646"/>
              </a:xfrm>
              <a:prstGeom prst="rect">
                <a:avLst/>
              </a:prstGeom>
              <a:blipFill>
                <a:blip r:embed="rId7"/>
                <a:stretch>
                  <a:fillRect l="-1353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27C767-5426-4CA2-941B-A14387C0C956}"/>
                  </a:ext>
                </a:extLst>
              </p:cNvPr>
              <p:cNvSpPr txBox="1"/>
              <p:nvPr/>
            </p:nvSpPr>
            <p:spPr>
              <a:xfrm>
                <a:off x="7056342" y="4292326"/>
                <a:ext cx="4503790" cy="623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:r>
                  <a:rPr lang="en-US" altLang="ja-JP" sz="2400" b="1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400" b="1" i="1" kern="100" smtClean="0">
                        <a:solidFill>
                          <a:srgbClr val="4E7AC7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を掛けて</a:t>
                </a:r>
                <a14:m>
                  <m:oMath xmlns:m="http://schemas.openxmlformats.org/officeDocument/2006/math"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 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をはずす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27C767-5426-4CA2-941B-A14387C0C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342" y="4292326"/>
                <a:ext cx="4503790" cy="623248"/>
              </a:xfrm>
              <a:prstGeom prst="rect">
                <a:avLst/>
              </a:prstGeom>
              <a:blipFill>
                <a:blip r:embed="rId8"/>
                <a:stretch>
                  <a:fillRect l="-1491" t="-28431" b="-2254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52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ABA4262-0B8A-4E9E-A8D2-4185041C7D29}"/>
              </a:ext>
            </a:extLst>
          </p:cNvPr>
          <p:cNvSpPr/>
          <p:nvPr/>
        </p:nvSpPr>
        <p:spPr>
          <a:xfrm>
            <a:off x="5136097" y="3562571"/>
            <a:ext cx="528902" cy="405186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342640A-AC98-47F5-A26A-7D3F645BAC4F}"/>
              </a:ext>
            </a:extLst>
          </p:cNvPr>
          <p:cNvSpPr/>
          <p:nvPr/>
        </p:nvSpPr>
        <p:spPr>
          <a:xfrm>
            <a:off x="3407852" y="3520619"/>
            <a:ext cx="463129" cy="442824"/>
          </a:xfrm>
          <a:prstGeom prst="rect">
            <a:avLst/>
          </a:prstGeom>
          <a:solidFill>
            <a:srgbClr val="BFE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7F7BFBA-D0C7-4B5A-9BCB-F29F545F383A}"/>
              </a:ext>
            </a:extLst>
          </p:cNvPr>
          <p:cNvSpPr/>
          <p:nvPr/>
        </p:nvSpPr>
        <p:spPr>
          <a:xfrm>
            <a:off x="3386265" y="2746382"/>
            <a:ext cx="463129" cy="442824"/>
          </a:xfrm>
          <a:prstGeom prst="rect">
            <a:avLst/>
          </a:prstGeom>
          <a:solidFill>
            <a:srgbClr val="BFE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</p:spPr>
            <p:txBody>
              <a:bodyPr/>
              <a:lstStyle/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</a:t>
                </a:r>
                <a:r>
                  <a:rPr lang="en-US" altLang="ja-JP" sz="20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  <a:blipFill>
                <a:blip r:embed="rId2"/>
                <a:stretch>
                  <a:fillRect l="-1411" t="-5505" r="-621" b="-238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字幕 2">
                <a:extLst>
                  <a:ext uri="{FF2B5EF4-FFF2-40B4-BE49-F238E27FC236}">
                    <a16:creationId xmlns:a16="http://schemas.microsoft.com/office/drawing/2014/main" id="{68F9E1A2-718B-4154-899B-555D4E02C0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41264" y="1026393"/>
                <a:ext cx="5583066" cy="25268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50000"/>
                  </a:lnSpc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ja-JP" altLang="en-US" dirty="0"/>
                  <a:t>　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+3)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+2⋅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>
                  <a:lnSpc>
                    <a:spcPct val="150000"/>
                  </a:lnSpc>
                </a:pPr>
                <a:r>
                  <a:rPr lang="en-US" altLang="ja-JP" dirty="0"/>
                  <a:t>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+3)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+18</m:t>
                    </m:r>
                  </m:oMath>
                </a14:m>
                <a:endParaRPr lang="ja-JP" altLang="ja-JP" dirty="0"/>
              </a:p>
              <a:p>
                <a:pPr algn="l"/>
                <a:endParaRPr lang="ja-JP" altLang="ja-JP" dirty="0"/>
              </a:p>
            </p:txBody>
          </p:sp>
        </mc:Choice>
        <mc:Fallback xmlns="">
          <p:sp>
            <p:nvSpPr>
              <p:cNvPr id="32" name="字幕 2">
                <a:extLst>
                  <a:ext uri="{FF2B5EF4-FFF2-40B4-BE49-F238E27FC236}">
                    <a16:creationId xmlns:a16="http://schemas.microsoft.com/office/drawing/2014/main" id="{68F9E1A2-718B-4154-899B-555D4E02C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41264" y="1026393"/>
                <a:ext cx="5583066" cy="2526808"/>
              </a:xfrm>
              <a:prstGeom prst="rect">
                <a:avLst/>
              </a:prstGeom>
              <a:blipFill>
                <a:blip r:embed="rId3"/>
                <a:stretch>
                  <a:fillRect b="-4530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図 35">
            <a:extLst>
              <a:ext uri="{FF2B5EF4-FFF2-40B4-BE49-F238E27FC236}">
                <a16:creationId xmlns:a16="http://schemas.microsoft.com/office/drawing/2014/main" id="{73C76BBF-AB3F-4C64-B14A-317C7849DD7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20" t="26531" r="6064" b="29485"/>
          <a:stretch/>
        </p:blipFill>
        <p:spPr>
          <a:xfrm>
            <a:off x="3550612" y="3284719"/>
            <a:ext cx="1936741" cy="204113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9C086EF-0193-4F06-AD9F-5437D56B8FCF}"/>
              </a:ext>
            </a:extLst>
          </p:cNvPr>
          <p:cNvSpPr/>
          <p:nvPr/>
        </p:nvSpPr>
        <p:spPr>
          <a:xfrm>
            <a:off x="4006120" y="2727644"/>
            <a:ext cx="2028919" cy="438324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7AFB9D8-90A2-472D-93AD-2E6587A99CE6}"/>
              </a:ext>
            </a:extLst>
          </p:cNvPr>
          <p:cNvSpPr/>
          <p:nvPr/>
        </p:nvSpPr>
        <p:spPr>
          <a:xfrm>
            <a:off x="3407852" y="4294856"/>
            <a:ext cx="2503995" cy="477865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D3DAC0A1-532F-48BB-A080-9427C5C1497D}"/>
                  </a:ext>
                </a:extLst>
              </p:cNvPr>
              <p:cNvSpPr txBox="1"/>
              <p:nvPr/>
            </p:nvSpPr>
            <p:spPr>
              <a:xfrm>
                <a:off x="6870140" y="1827576"/>
                <a:ext cx="4094321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の係数</a:t>
                </a:r>
                <a14:m>
                  <m:oMath xmlns:m="http://schemas.openxmlformats.org/officeDocument/2006/math"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をくくり出す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D3DAC0A1-532F-48BB-A080-9427C5C149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0140" y="1827576"/>
                <a:ext cx="4094321" cy="579646"/>
              </a:xfrm>
              <a:prstGeom prst="rect">
                <a:avLst/>
              </a:prstGeom>
              <a:blipFill>
                <a:blip r:embed="rId5"/>
                <a:stretch>
                  <a:fillRect l="-1637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E4F58186-3447-4AD9-A168-B5E8322416B8}"/>
                  </a:ext>
                </a:extLst>
              </p:cNvPr>
              <p:cNvSpPr txBox="1"/>
              <p:nvPr/>
            </p:nvSpPr>
            <p:spPr>
              <a:xfrm>
                <a:off x="6922170" y="2586322"/>
                <a:ext cx="4094321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E4F58186-3447-4AD9-A168-B5E8322416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2170" y="2586322"/>
                <a:ext cx="4094321" cy="579646"/>
              </a:xfrm>
              <a:prstGeom prst="rect">
                <a:avLst/>
              </a:prstGeom>
              <a:blipFill>
                <a:blip r:embed="rId6"/>
                <a:stretch>
                  <a:fillRect l="-1639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642B4C5A-FE05-4454-9FC5-6DD623E4CD34}"/>
                  </a:ext>
                </a:extLst>
              </p:cNvPr>
              <p:cNvSpPr txBox="1"/>
              <p:nvPr/>
            </p:nvSpPr>
            <p:spPr>
              <a:xfrm>
                <a:off x="6992885" y="3599756"/>
                <a:ext cx="4503790" cy="623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を掛けて</a:t>
                </a:r>
                <a14:m>
                  <m:oMath xmlns:m="http://schemas.openxmlformats.org/officeDocument/2006/math"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 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をはずす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642B4C5A-FE05-4454-9FC5-6DD623E4C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885" y="3599756"/>
                <a:ext cx="4503790" cy="623248"/>
              </a:xfrm>
              <a:prstGeom prst="rect">
                <a:avLst/>
              </a:prstGeom>
              <a:blipFill>
                <a:blip r:embed="rId7"/>
                <a:stretch>
                  <a:fillRect l="-1353" t="-28431" b="-2254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1F75F6F-1602-4583-9FA0-82A59C68DB0E}"/>
              </a:ext>
            </a:extLst>
          </p:cNvPr>
          <p:cNvSpPr/>
          <p:nvPr/>
        </p:nvSpPr>
        <p:spPr>
          <a:xfrm>
            <a:off x="807034" y="1171384"/>
            <a:ext cx="734230" cy="427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例</a:t>
            </a:r>
            <a:r>
              <a:rPr lang="en-US" altLang="ja-JP" sz="28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688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508DFE0-EF44-4064-BFA2-825554405A2E}"/>
              </a:ext>
            </a:extLst>
          </p:cNvPr>
          <p:cNvSpPr/>
          <p:nvPr/>
        </p:nvSpPr>
        <p:spPr>
          <a:xfrm>
            <a:off x="5325500" y="3403441"/>
            <a:ext cx="247646" cy="327471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D98551A-AEF8-49A1-B841-81DD7290A2B1}"/>
              </a:ext>
            </a:extLst>
          </p:cNvPr>
          <p:cNvSpPr/>
          <p:nvPr/>
        </p:nvSpPr>
        <p:spPr>
          <a:xfrm>
            <a:off x="3513902" y="3410313"/>
            <a:ext cx="247646" cy="327471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2B31107-871D-4996-B2BD-9F2E6C907DAA}"/>
              </a:ext>
            </a:extLst>
          </p:cNvPr>
          <p:cNvSpPr/>
          <p:nvPr/>
        </p:nvSpPr>
        <p:spPr>
          <a:xfrm>
            <a:off x="3533292" y="2753691"/>
            <a:ext cx="247646" cy="354661"/>
          </a:xfrm>
          <a:prstGeom prst="rect">
            <a:avLst/>
          </a:prstGeom>
          <a:solidFill>
            <a:srgbClr val="FF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</p:spPr>
            <p:txBody>
              <a:bodyPr/>
              <a:lstStyle/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</a:t>
                </a:r>
                <a:r>
                  <a:rPr lang="en-US" altLang="ja-JP" sz="20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</a:t>
                </a:r>
                <a:r>
                  <a:rPr lang="en-US" altLang="ja-JP" sz="2000" b="1" kern="100" dirty="0">
                    <a:latin typeface="Century" panose="02040604050505020304" pitchFamily="18" charset="0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2051" name="タイトル 1">
                <a:extLst>
                  <a:ext uri="{FF2B5EF4-FFF2-40B4-BE49-F238E27FC236}">
                    <a16:creationId xmlns:a16="http://schemas.microsoft.com/office/drawing/2014/main" id="{378715E5-FF9E-4355-AAC2-C35B8306F7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95325" y="87915"/>
                <a:ext cx="10801350" cy="660400"/>
              </a:xfrm>
              <a:blipFill>
                <a:blip r:embed="rId2"/>
                <a:stretch>
                  <a:fillRect l="-1411" t="-5505" r="-621" b="-238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1717836" y="980844"/>
                <a:ext cx="5374392" cy="2418043"/>
              </a:xfrm>
            </p:spPr>
            <p:txBody>
              <a:bodyPr/>
              <a:lstStyle/>
              <a:p>
                <a:pPr algn="l">
                  <a:lnSpc>
                    <a:spcPct val="150000"/>
                  </a:lnSpc>
                </a:pP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r>
                  <a:rPr lang="ja-JP" altLang="en-US" dirty="0"/>
                  <a:t>　</a:t>
                </a:r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:r>
                  <a:rPr lang="en-US" altLang="ja-JP" dirty="0"/>
                  <a:t>                 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altLang="ja-JP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0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2)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3⋅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>
                          <a:latin typeface="Cambria Math" panose="02040503050406030204" pitchFamily="18" charset="0"/>
                        </a:rPr>
                        <m:t>+7</m:t>
                      </m:r>
                    </m:oMath>
                  </m:oMathPara>
                </a14:m>
                <a:endParaRPr lang="en-US" altLang="ja-JP" dirty="0"/>
              </a:p>
              <a:p>
                <a:pPr algn="l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2)</m:t>
                          </m:r>
                        </m:e>
                        <m:sup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ja-JP" altLang="ja-JP" dirty="0"/>
              </a:p>
              <a:p>
                <a:pPr algn="l"/>
                <a:endParaRPr lang="ja-JP" altLang="ja-JP" dirty="0"/>
              </a:p>
            </p:txBody>
          </p:sp>
        </mc:Choice>
        <mc:Fallback xmlns="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D923A058-1429-486E-81EF-794857C5BD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17836" y="980844"/>
                <a:ext cx="5374392" cy="2418043"/>
              </a:xfrm>
              <a:blipFill>
                <a:blip r:embed="rId3"/>
                <a:stretch>
                  <a:fillRect b="-41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F70B768-26AD-4C4B-9D24-5F96D83B0BE3}"/>
              </a:ext>
            </a:extLst>
          </p:cNvPr>
          <p:cNvSpPr/>
          <p:nvPr/>
        </p:nvSpPr>
        <p:spPr>
          <a:xfrm>
            <a:off x="3928296" y="2686179"/>
            <a:ext cx="2015303" cy="42033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32E7844-1F0F-4BEA-A589-F1C501AB2F21}"/>
              </a:ext>
            </a:extLst>
          </p:cNvPr>
          <p:cNvSpPr/>
          <p:nvPr/>
        </p:nvSpPr>
        <p:spPr>
          <a:xfrm>
            <a:off x="3604260" y="4004724"/>
            <a:ext cx="2019655" cy="42033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95497A-767E-4FFD-A3E0-8AC2A7D204C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20" t="26531" r="6064" b="29485"/>
          <a:stretch/>
        </p:blipFill>
        <p:spPr>
          <a:xfrm>
            <a:off x="3558582" y="3168732"/>
            <a:ext cx="1936741" cy="204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318B01F-0230-47D4-A759-005BC1F8F92F}"/>
                  </a:ext>
                </a:extLst>
              </p:cNvPr>
              <p:cNvSpPr txBox="1"/>
              <p:nvPr/>
            </p:nvSpPr>
            <p:spPr>
              <a:xfrm>
                <a:off x="7000450" y="1791185"/>
                <a:ext cx="4094321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の係数</a:t>
                </a:r>
                <a:r>
                  <a:rPr lang="en-US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3</a:t>
                </a:r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をくくり出す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318B01F-0230-47D4-A759-005BC1F8F9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450" y="1791185"/>
                <a:ext cx="4094321" cy="579646"/>
              </a:xfrm>
              <a:prstGeom prst="rect">
                <a:avLst/>
              </a:prstGeom>
              <a:blipFill>
                <a:blip r:embed="rId5"/>
                <a:stretch>
                  <a:fillRect l="-1488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7AFC3FF0-1269-4DC0-B8F9-4FB359113EF5}"/>
                  </a:ext>
                </a:extLst>
              </p:cNvPr>
              <p:cNvSpPr txBox="1"/>
              <p:nvPr/>
            </p:nvSpPr>
            <p:spPr>
              <a:xfrm>
                <a:off x="7000450" y="2540099"/>
                <a:ext cx="4503790" cy="579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2400" i="1" smtClean="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400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ja-JP" sz="2400" b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400" b="1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sz="2400" i="1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altLang="ja-JP" sz="2400" b="1" i="1" kern="100">
                            <a:solidFill>
                              <a:srgbClr val="4E7AC7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7AFC3FF0-1269-4DC0-B8F9-4FB359113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450" y="2540099"/>
                <a:ext cx="4503790" cy="579646"/>
              </a:xfrm>
              <a:prstGeom prst="rect">
                <a:avLst/>
              </a:prstGeom>
              <a:blipFill>
                <a:blip r:embed="rId6"/>
                <a:stretch>
                  <a:fillRect l="-1353" b="-22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27C767-5426-4CA2-941B-A14387C0C956}"/>
                  </a:ext>
                </a:extLst>
              </p:cNvPr>
              <p:cNvSpPr txBox="1"/>
              <p:nvPr/>
            </p:nvSpPr>
            <p:spPr>
              <a:xfrm>
                <a:off x="7000450" y="3459382"/>
                <a:ext cx="4503790" cy="623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52425" indent="-324000" algn="just" eaLnBrk="1" fontAlgn="t" hangingPunct="1">
                  <a:lnSpc>
                    <a:spcPts val="3800"/>
                  </a:lnSpc>
                  <a:spcBef>
                    <a:spcPts val="1000"/>
                  </a:spcBef>
                </a:pPr>
                <a:r>
                  <a:rPr lang="ja-JP" altLang="en-US" sz="2400" b="0" i="0" u="none" strike="noStrike" baseline="0" dirty="0">
                    <a:solidFill>
                      <a:srgbClr val="005AFF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⇦</a:t>
                </a:r>
                <a:r>
                  <a:rPr lang="en-US" altLang="ja-JP" sz="2400" b="1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400" b="1" i="1" kern="100" smtClean="0">
                        <a:solidFill>
                          <a:srgbClr val="4E7AC7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を掛けて</a:t>
                </a:r>
                <a14:m>
                  <m:oMath xmlns:m="http://schemas.openxmlformats.org/officeDocument/2006/math"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altLang="ja-JP" sz="2400" i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 </m:t>
                    </m:r>
                    <m:r>
                      <a:rPr lang="en-US" altLang="ja-JP" sz="2400" b="1" kern="100">
                        <a:solidFill>
                          <a:srgbClr val="4E7AC7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ja-JP" altLang="ja-JP" sz="2400" kern="100" dirty="0">
                    <a:solidFill>
                      <a:srgbClr val="4E7AC7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をはずす</a:t>
                </a:r>
                <a:endParaRPr kumimoji="1"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27C767-5426-4CA2-941B-A14387C0C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450" y="3459382"/>
                <a:ext cx="4503790" cy="623248"/>
              </a:xfrm>
              <a:prstGeom prst="rect">
                <a:avLst/>
              </a:prstGeom>
              <a:blipFill>
                <a:blip r:embed="rId7"/>
                <a:stretch>
                  <a:fillRect l="-1353" t="-28155" b="-2135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4A7D61D-E613-4BB3-AAB0-F64011A692BC}"/>
              </a:ext>
            </a:extLst>
          </p:cNvPr>
          <p:cNvSpPr/>
          <p:nvPr/>
        </p:nvSpPr>
        <p:spPr>
          <a:xfrm>
            <a:off x="983606" y="1171384"/>
            <a:ext cx="734230" cy="427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例</a:t>
            </a:r>
            <a:r>
              <a:rPr lang="en-US" altLang="ja-JP" sz="28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09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11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2614" y="1571040"/>
                <a:ext cx="3567994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(1)</a:t>
                </a:r>
                <a:r>
                  <a:rPr lang="ja-JP" altLang="ja-JP" sz="2800" kern="100" dirty="0">
                    <a:effectLst/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+18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字幕 2">
                <a:extLst>
                  <a:ext uri="{FF2B5EF4-FFF2-40B4-BE49-F238E27FC236}">
                    <a16:creationId xmlns:a16="http://schemas.microsoft.com/office/drawing/2014/main" id="{9D008435-DDF1-4EA4-90E0-98B278D03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614" y="1571040"/>
                <a:ext cx="3567994" cy="598538"/>
              </a:xfrm>
              <a:prstGeom prst="rect">
                <a:avLst/>
              </a:prstGeom>
              <a:blipFill>
                <a:blip r:embed="rId3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1973" y="2963781"/>
                <a:ext cx="3249967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字幕 2">
                <a:extLst>
                  <a:ext uri="{FF2B5EF4-FFF2-40B4-BE49-F238E27FC236}">
                    <a16:creationId xmlns:a16="http://schemas.microsoft.com/office/drawing/2014/main" id="{FF47E523-162C-43A2-B548-6DA73F8B6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1973" y="2963781"/>
                <a:ext cx="3249967" cy="598538"/>
              </a:xfrm>
              <a:prstGeom prst="rect">
                <a:avLst/>
              </a:prstGeom>
              <a:blipFill>
                <a:blip r:embed="rId4"/>
                <a:stretch>
                  <a:fillRect t="-1938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kern="100" dirty="0">
                    <a:solidFill>
                      <a:prstClr val="black"/>
                    </a:solidFill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solidFill>
                      <a:prstClr val="black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5"/>
                <a:stretch>
                  <a:fillRect l="-1411" t="-5505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5887" y="1401624"/>
                <a:ext cx="2234497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=3(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45887" y="1401624"/>
                <a:ext cx="2234497" cy="8578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7215" y="1410997"/>
                <a:ext cx="3210145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2" name="字幕 2">
                <a:extLst>
                  <a:ext uri="{FF2B5EF4-FFF2-40B4-BE49-F238E27FC236}">
                    <a16:creationId xmlns:a16="http://schemas.microsoft.com/office/drawing/2014/main" id="{2D56F095-400B-4A90-9F08-7546705B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7215" y="1410997"/>
                <a:ext cx="3210145" cy="8578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字幕 2">
                <a:extLst>
                  <a:ext uri="{FF2B5EF4-FFF2-40B4-BE49-F238E27FC236}">
                    <a16:creationId xmlns:a16="http://schemas.microsoft.com/office/drawing/2014/main" id="{D89B4CC7-C44B-48C7-B959-637BB1EBBD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1000" y="2043457"/>
                <a:ext cx="343662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4" name="字幕 2">
                <a:extLst>
                  <a:ext uri="{FF2B5EF4-FFF2-40B4-BE49-F238E27FC236}">
                    <a16:creationId xmlns:a16="http://schemas.microsoft.com/office/drawing/2014/main" id="{D89B4CC7-C44B-48C7-B959-637BB1EBBD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91000" y="2043457"/>
                <a:ext cx="3436620" cy="857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字幕 2">
                <a:extLst>
                  <a:ext uri="{FF2B5EF4-FFF2-40B4-BE49-F238E27FC236}">
                    <a16:creationId xmlns:a16="http://schemas.microsoft.com/office/drawing/2014/main" id="{9AD6E32C-980E-4AFC-9C42-066F01FC9C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33187" y="2084306"/>
                <a:ext cx="343662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−27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5" name="字幕 2">
                <a:extLst>
                  <a:ext uri="{FF2B5EF4-FFF2-40B4-BE49-F238E27FC236}">
                    <a16:creationId xmlns:a16="http://schemas.microsoft.com/office/drawing/2014/main" id="{9AD6E32C-980E-4AFC-9C42-066F01FC9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33187" y="2084306"/>
                <a:ext cx="3436620" cy="8578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字幕 2">
                <a:extLst>
                  <a:ext uri="{FF2B5EF4-FFF2-40B4-BE49-F238E27FC236}">
                    <a16:creationId xmlns:a16="http://schemas.microsoft.com/office/drawing/2014/main" id="{C6F61559-83FA-4A40-BFE6-77AC855D58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96567" y="2808099"/>
                <a:ext cx="232897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=2(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6" name="字幕 2">
                <a:extLst>
                  <a:ext uri="{FF2B5EF4-FFF2-40B4-BE49-F238E27FC236}">
                    <a16:creationId xmlns:a16="http://schemas.microsoft.com/office/drawing/2014/main" id="{C6F61559-83FA-4A40-BFE6-77AC855D5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96567" y="2808099"/>
                <a:ext cx="2328973" cy="857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字幕 2">
                <a:extLst>
                  <a:ext uri="{FF2B5EF4-FFF2-40B4-BE49-F238E27FC236}">
                    <a16:creationId xmlns:a16="http://schemas.microsoft.com/office/drawing/2014/main" id="{E5FE7392-6308-43F4-9B8F-C1A0C67A5F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82047" y="2828293"/>
                <a:ext cx="338568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7" name="字幕 2">
                <a:extLst>
                  <a:ext uri="{FF2B5EF4-FFF2-40B4-BE49-F238E27FC236}">
                    <a16:creationId xmlns:a16="http://schemas.microsoft.com/office/drawing/2014/main" id="{E5FE7392-6308-43F4-9B8F-C1A0C67A5F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2047" y="2828293"/>
                <a:ext cx="3385680" cy="8578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字幕 2">
                <a:extLst>
                  <a:ext uri="{FF2B5EF4-FFF2-40B4-BE49-F238E27FC236}">
                    <a16:creationId xmlns:a16="http://schemas.microsoft.com/office/drawing/2014/main" id="{6A57FF4D-0AAC-4EEE-8714-9DB356B11D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96567" y="3520555"/>
                <a:ext cx="338568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8" name="字幕 2">
                <a:extLst>
                  <a:ext uri="{FF2B5EF4-FFF2-40B4-BE49-F238E27FC236}">
                    <a16:creationId xmlns:a16="http://schemas.microsoft.com/office/drawing/2014/main" id="{6A57FF4D-0AAC-4EEE-8714-9DB356B11D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96567" y="3520555"/>
                <a:ext cx="3385680" cy="8578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字幕 2">
                <a:extLst>
                  <a:ext uri="{FF2B5EF4-FFF2-40B4-BE49-F238E27FC236}">
                    <a16:creationId xmlns:a16="http://schemas.microsoft.com/office/drawing/2014/main" id="{D896EDE6-5E37-41A8-9E09-9B0C7A3721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63841" y="3551824"/>
                <a:ext cx="338568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9" name="字幕 2">
                <a:extLst>
                  <a:ext uri="{FF2B5EF4-FFF2-40B4-BE49-F238E27FC236}">
                    <a16:creationId xmlns:a16="http://schemas.microsoft.com/office/drawing/2014/main" id="{D896EDE6-5E37-41A8-9E09-9B0C7A372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63841" y="3551824"/>
                <a:ext cx="3385680" cy="8578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323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A4CEDA-6E7D-4E90-83E6-CF39D9BD0637}"/>
              </a:ext>
            </a:extLst>
          </p:cNvPr>
          <p:cNvSpPr/>
          <p:nvPr/>
        </p:nvSpPr>
        <p:spPr>
          <a:xfrm>
            <a:off x="695325" y="724503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694E2D-E775-4649-81A6-49C3BAE0394C}"/>
              </a:ext>
            </a:extLst>
          </p:cNvPr>
          <p:cNvSpPr/>
          <p:nvPr/>
        </p:nvSpPr>
        <p:spPr>
          <a:xfrm>
            <a:off x="841973" y="905773"/>
            <a:ext cx="1299713" cy="427038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練習</a:t>
            </a:r>
            <a:r>
              <a:rPr kumimoji="1" lang="en-US" altLang="ja-JP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11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spcBef>
                    <a:spcPts val="0"/>
                  </a:spcBef>
                </a:pPr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:r>
                  <a:rPr lang="en-US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2</a:t>
                </a:r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次関数を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b="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ja-JP" sz="28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ja-JP" altLang="ja-JP" sz="2800" kern="1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の形に変形せよ。</a:t>
                </a:r>
                <a:endParaRPr lang="ja-JP" altLang="ja-JP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B7A0E337-6205-4587-9AF5-51945C57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41687" y="922119"/>
                <a:ext cx="9443587" cy="552502"/>
              </a:xfrm>
              <a:prstGeom prst="rect">
                <a:avLst/>
              </a:prstGeom>
              <a:blipFill>
                <a:blip r:embed="rId2"/>
                <a:stretch>
                  <a:fillRect t="-21978" b="-16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b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2pPr>
                <a:lvl3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3pPr>
                <a:lvl4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4pPr>
                <a:lvl5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5pPr>
                <a:lvl6pPr marL="4572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6pPr>
                <a:lvl7pPr marL="9144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7pPr>
                <a:lvl8pPr marL="13716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8pPr>
                <a:lvl9pPr marL="1828800" algn="l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kumimoji="1" sz="4400">
                    <a:solidFill>
                      <a:schemeClr val="tx1"/>
                    </a:solidFill>
                    <a:latin typeface="游ゴシック Light" panose="020B0300000000000000" pitchFamily="50" charset="-128"/>
                    <a:ea typeface="游ゴシック Light" panose="020B0300000000000000" pitchFamily="50" charset="-128"/>
                  </a:defRPr>
                </a:lvl9pPr>
              </a:lstStyle>
              <a:p>
                <a:pPr algn="just">
                  <a:spcBef>
                    <a:spcPts val="1200"/>
                  </a:spcBef>
                </a:pPr>
                <a:r>
                  <a:rPr lang="en-US" altLang="ja-JP" sz="3200" kern="100" dirty="0"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7</a:t>
                </a:r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200" b="1" i="1" kern="100"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3200" b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3200" b="1" i="1" kern="100"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3200" kern="100" dirty="0"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altLang="ja-JP" sz="2000" kern="100" dirty="0">
                    <a:solidFill>
                      <a:prstClr val="black"/>
                    </a:solidFill>
                    <a:latin typeface="ＭＳ Ｐゴシック" panose="020B0600070205080204" pitchFamily="50" charset="-128"/>
                    <a:cs typeface="Times New Roman" panose="02020603050405020304" pitchFamily="18" charset="0"/>
                  </a:rPr>
                  <a:t>●</a:t>
                </a:r>
                <a14:m>
                  <m:oMath xmlns:m="http://schemas.openxmlformats.org/officeDocument/2006/math"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𝒂</m:t>
                    </m:r>
                    <m:sSup>
                      <m:sSupPr>
                        <m:ctrlPr>
                          <a:rPr lang="ja-JP" altLang="ja-JP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000" b="1" i="1" kern="1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𝒃𝒙</m:t>
                    </m:r>
                    <m:r>
                      <a:rPr lang="en-US" altLang="ja-JP" sz="2000" b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ja-JP" sz="2000" b="1" i="1" kern="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ja-JP" altLang="ja-JP" sz="2000" kern="100" dirty="0">
                    <a:solidFill>
                      <a:prstClr val="black"/>
                    </a:solidFill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変形</a:t>
                </a:r>
                <a:r>
                  <a:rPr lang="en-US" altLang="ja-JP" sz="2000" b="1" kern="100" dirty="0">
                    <a:solidFill>
                      <a:prstClr val="black"/>
                    </a:solidFill>
                    <a:latin typeface="Century" panose="02040604050505020304" pitchFamily="18" charset="0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</a:t>
                </a:r>
                <a:r>
                  <a:rPr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教科書</a:t>
                </a:r>
                <a:r>
                  <a:rPr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p.91)</a:t>
                </a:r>
                <a:endParaRPr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15" name="タイトル 1">
                <a:extLst>
                  <a:ext uri="{FF2B5EF4-FFF2-40B4-BE49-F238E27FC236}">
                    <a16:creationId xmlns:a16="http://schemas.microsoft.com/office/drawing/2014/main" id="{05C1A176-1F5A-44E7-88CC-9E4351F4F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50215"/>
                <a:ext cx="10801350" cy="660400"/>
              </a:xfrm>
              <a:prstGeom prst="rect">
                <a:avLst/>
              </a:prstGeom>
              <a:blipFill>
                <a:blip r:embed="rId3"/>
                <a:stretch>
                  <a:fillRect l="-1411" t="-5505" b="-238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3527" y="1515924"/>
                <a:ext cx="248351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=−(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−10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7" name="字幕 2">
                <a:extLst>
                  <a:ext uri="{FF2B5EF4-FFF2-40B4-BE49-F238E27FC236}">
                    <a16:creationId xmlns:a16="http://schemas.microsoft.com/office/drawing/2014/main" id="{0C24F07B-4AF3-40FC-860C-B1C92F9A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13527" y="1515924"/>
                <a:ext cx="2483513" cy="8578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CD0D1E57-CE79-46B4-A91D-7C4E047D34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5732" y="1648538"/>
                <a:ext cx="3549128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+10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字幕 2">
                <a:extLst>
                  <a:ext uri="{FF2B5EF4-FFF2-40B4-BE49-F238E27FC236}">
                    <a16:creationId xmlns:a16="http://schemas.microsoft.com/office/drawing/2014/main" id="{CD0D1E57-CE79-46B4-A91D-7C4E047D34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5732" y="1648538"/>
                <a:ext cx="3549128" cy="598538"/>
              </a:xfrm>
              <a:prstGeom prst="rect">
                <a:avLst/>
              </a:prstGeom>
              <a:blipFill>
                <a:blip r:embed="rId5"/>
                <a:stretch>
                  <a:fillRect t="-19192" b="-50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字幕 2">
                <a:extLst>
                  <a:ext uri="{FF2B5EF4-FFF2-40B4-BE49-F238E27FC236}">
                    <a16:creationId xmlns:a16="http://schemas.microsoft.com/office/drawing/2014/main" id="{09759B74-DC90-4356-A755-A7D1BA8A4F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5732" y="3272484"/>
                <a:ext cx="3739628" cy="598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ja-JP" altLang="ja-JP" kern="100" dirty="0">
                    <a:latin typeface="Century" panose="02040604050505020304" pitchFamily="18" charset="0"/>
                    <a:cs typeface="Times New Roman" panose="02020603050405020304" pitchFamily="18" charset="0"/>
                  </a:rPr>
                  <a:t>　</a:t>
                </a:r>
                <a:r>
                  <a:rPr lang="en-US" altLang="ja-JP" dirty="0">
                    <a:latin typeface="ＭＳ Ｐゴシック" panose="020B0600070205080204" pitchFamily="50" charset="-128"/>
                  </a:rPr>
                  <a:t>(4)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24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字幕 2">
                <a:extLst>
                  <a:ext uri="{FF2B5EF4-FFF2-40B4-BE49-F238E27FC236}">
                    <a16:creationId xmlns:a16="http://schemas.microsoft.com/office/drawing/2014/main" id="{09759B74-DC90-4356-A755-A7D1BA8A4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5732" y="3272484"/>
                <a:ext cx="3739628" cy="598538"/>
              </a:xfrm>
              <a:prstGeom prst="rect">
                <a:avLst/>
              </a:prstGeom>
              <a:blipFill>
                <a:blip r:embed="rId6"/>
                <a:stretch>
                  <a:fillRect t="-20408" b="-61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0E1F39D1-3B72-4705-9C9F-A44004EC6D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48810" y="1557227"/>
                <a:ext cx="3622950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19" name="字幕 2">
                <a:extLst>
                  <a:ext uri="{FF2B5EF4-FFF2-40B4-BE49-F238E27FC236}">
                    <a16:creationId xmlns:a16="http://schemas.microsoft.com/office/drawing/2014/main" id="{0E1F39D1-3B72-4705-9C9F-A44004EC6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48810" y="1557227"/>
                <a:ext cx="3622950" cy="8578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9A64AD94-0A5A-4EF1-BAB4-FE83A2C960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4525" y="2373757"/>
                <a:ext cx="3061155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0" name="字幕 2">
                <a:extLst>
                  <a:ext uri="{FF2B5EF4-FFF2-40B4-BE49-F238E27FC236}">
                    <a16:creationId xmlns:a16="http://schemas.microsoft.com/office/drawing/2014/main" id="{9A64AD94-0A5A-4EF1-BAB4-FE83A2C96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84525" y="2373757"/>
                <a:ext cx="3061155" cy="857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83C76E7C-7572-40C7-9C11-D80FF8605D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42025" y="2394409"/>
                <a:ext cx="3061155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+25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1" name="字幕 2">
                <a:extLst>
                  <a:ext uri="{FF2B5EF4-FFF2-40B4-BE49-F238E27FC236}">
                    <a16:creationId xmlns:a16="http://schemas.microsoft.com/office/drawing/2014/main" id="{83C76E7C-7572-40C7-9C11-D80FF8605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42025" y="2394409"/>
                <a:ext cx="3061155" cy="8578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8E0FCD99-7245-421F-8F00-5192A0E416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3345" y="3104909"/>
                <a:ext cx="2483513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=−3(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+8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3" name="字幕 2">
                <a:extLst>
                  <a:ext uri="{FF2B5EF4-FFF2-40B4-BE49-F238E27FC236}">
                    <a16:creationId xmlns:a16="http://schemas.microsoft.com/office/drawing/2014/main" id="{8E0FCD99-7245-421F-8F00-5192A0E416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3345" y="3104909"/>
                <a:ext cx="2483513" cy="857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267D1C09-4B3D-47AB-B7FE-7319181ABC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8906" y="3105937"/>
                <a:ext cx="3739628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=−3</m:t>
                      </m:r>
                      <m:d>
                        <m:dPr>
                          <m:begChr m:val="{"/>
                          <m:endChr m:val="}"/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ja-JP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+4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4" name="字幕 2">
                <a:extLst>
                  <a:ext uri="{FF2B5EF4-FFF2-40B4-BE49-F238E27FC236}">
                    <a16:creationId xmlns:a16="http://schemas.microsoft.com/office/drawing/2014/main" id="{267D1C09-4B3D-47AB-B7FE-7319181AB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38906" y="3105937"/>
                <a:ext cx="3739628" cy="8578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0816A0E2-C6D8-4BD9-8273-E4179E48C2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3345" y="4089423"/>
                <a:ext cx="3739628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5" name="字幕 2">
                <a:extLst>
                  <a:ext uri="{FF2B5EF4-FFF2-40B4-BE49-F238E27FC236}">
                    <a16:creationId xmlns:a16="http://schemas.microsoft.com/office/drawing/2014/main" id="{0816A0E2-C6D8-4BD9-8273-E4179E48C2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3345" y="4089423"/>
                <a:ext cx="3739628" cy="8578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FD5CB896-40EE-4ED6-A392-4C1801F852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0420" y="4089422"/>
                <a:ext cx="3739628" cy="857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800" kern="1200" baseline="0">
                    <a:solidFill>
                      <a:schemeClr val="tx1"/>
                    </a:solidFill>
                    <a:latin typeface="Cambria Math" panose="02040503050406030204" pitchFamily="18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ja-JP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+48</m:t>
                      </m:r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27" name="字幕 2">
                <a:extLst>
                  <a:ext uri="{FF2B5EF4-FFF2-40B4-BE49-F238E27FC236}">
                    <a16:creationId xmlns:a16="http://schemas.microsoft.com/office/drawing/2014/main" id="{FD5CB896-40EE-4ED6-A392-4C1801F852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20420" y="4089422"/>
                <a:ext cx="3739628" cy="8578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710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3" grpId="0"/>
      <p:bldP spid="24" grpId="0"/>
      <p:bldP spid="25" grpId="0"/>
      <p:bldP spid="27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CECFF"/>
        </a:solidFill>
        <a:ln>
          <a:solidFill>
            <a:schemeClr val="accent1">
              <a:shade val="50000"/>
              <a:alpha val="95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4225</TotalTime>
  <Words>1280</Words>
  <Application>Microsoft Office PowerPoint</Application>
  <PresentationFormat>ワイド画面</PresentationFormat>
  <Paragraphs>133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ＭＳ Ｐゴシック</vt:lpstr>
      <vt:lpstr>游ゴシック</vt:lpstr>
      <vt:lpstr>游ゴシック Light</vt:lpstr>
      <vt:lpstr>Arial</vt:lpstr>
      <vt:lpstr>Cambria Math</vt:lpstr>
      <vt:lpstr>Century</vt:lpstr>
      <vt:lpstr>Office テーマ</vt:lpstr>
      <vt:lpstr>第3章　２次関数 第１節　2次関数とグラフ　7　y=ax^2+bx+cのグラフ(教科書p.90)</vt:lpstr>
      <vt:lpstr>PowerPoint プレゼンテーション</vt:lpstr>
      <vt:lpstr>7　y=ax^2+bx+cのグラフ    ●y=x^2+bxの変形                   (教科書p.90)</vt:lpstr>
      <vt:lpstr>PowerPoint プレゼンテーション</vt:lpstr>
      <vt:lpstr>7　y=ax^2+bx+cのグラフ   ●y=ax^2+bx+cの変形             (教科書p.91)</vt:lpstr>
      <vt:lpstr>7　y=ax^2+bx+cのグラフ   ●y=ax^2+bx+cの変形             (教科書p.91)</vt:lpstr>
      <vt:lpstr>7　y=ax^2+bx+cのグラフ   ●y=ax^2+bx+cの変形             (教科書p.91)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2021-02-06T06:26:21Z</cp:lastPrinted>
  <dcterms:created xsi:type="dcterms:W3CDTF">2021-02-06T04:59:17Z</dcterms:created>
  <dcterms:modified xsi:type="dcterms:W3CDTF">2026-03-11T03:24:40Z</dcterms:modified>
</cp:coreProperties>
</file>