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4"/>
  </p:handoutMasterIdLst>
  <p:sldIdLst>
    <p:sldId id="256" r:id="rId2"/>
    <p:sldId id="764" r:id="rId3"/>
    <p:sldId id="544" r:id="rId4"/>
    <p:sldId id="545" r:id="rId5"/>
    <p:sldId id="756" r:id="rId6"/>
    <p:sldId id="716" r:id="rId7"/>
    <p:sldId id="787" r:id="rId8"/>
    <p:sldId id="717" r:id="rId9"/>
    <p:sldId id="758" r:id="rId10"/>
    <p:sldId id="759" r:id="rId11"/>
    <p:sldId id="760" r:id="rId12"/>
    <p:sldId id="788" r:id="rId13"/>
    <p:sldId id="679" r:id="rId14"/>
    <p:sldId id="286" r:id="rId15"/>
    <p:sldId id="762" r:id="rId16"/>
    <p:sldId id="761" r:id="rId17"/>
    <p:sldId id="724" r:id="rId18"/>
    <p:sldId id="786" r:id="rId19"/>
    <p:sldId id="721" r:id="rId20"/>
    <p:sldId id="763" r:id="rId21"/>
    <p:sldId id="720" r:id="rId22"/>
    <p:sldId id="789" r:id="rId23"/>
  </p:sldIdLst>
  <p:sldSz cx="12192000" cy="6858000"/>
  <p:notesSz cx="9931400" cy="68707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FFFFFF"/>
    <a:srgbClr val="66CCFF"/>
    <a:srgbClr val="FFCCCC"/>
    <a:srgbClr val="FF9966"/>
    <a:srgbClr val="CCCC00"/>
    <a:srgbClr val="E6E6E6"/>
    <a:srgbClr val="0080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924" cy="3431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5889" y="1"/>
            <a:ext cx="4303924" cy="3431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57897-B4D9-4B6A-B6A3-85E160D94FCD}" type="datetimeFigureOut">
              <a:rPr kumimoji="1" lang="ja-JP" altLang="en-US" smtClean="0"/>
              <a:t>2026/1/15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25963"/>
            <a:ext cx="4303924" cy="343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5889" y="6525963"/>
            <a:ext cx="4303924" cy="343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A22AC-54A5-4A1F-B056-345F887DF3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99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4C82D-0D88-414F-AFFF-6F8C43BE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E8AB-D38A-48F2-9D82-2BD78C1F33EA}" type="datetimeFigureOut">
              <a:rPr lang="ja-JP" altLang="en-US"/>
              <a:pPr>
                <a:defRPr/>
              </a:pPr>
              <a:t>2026/1/15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517E5B-2A87-4E42-9017-8C7CEA56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E08108-345E-4BBF-B51C-C904D6EC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CD85-FE48-4D38-9889-9DC0DE6CB2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564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DAB34E-0236-4D13-886A-EAA20073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748C-762C-4D1C-B58C-3C1C7FA4D793}" type="datetimeFigureOut">
              <a:rPr lang="ja-JP" altLang="en-US"/>
              <a:pPr>
                <a:defRPr/>
              </a:pPr>
              <a:t>2026/1/15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93946-3D1E-47FD-B9A4-6EC59B3B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FC8807-D774-419C-8630-435A7684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17B0-7F78-4EAA-99FC-04D62C02D79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69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044D5F-618D-406B-8E1D-3F68DA2F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D586-55F6-4B97-B856-8CE9E25BA520}" type="datetimeFigureOut">
              <a:rPr lang="ja-JP" altLang="en-US"/>
              <a:pPr>
                <a:defRPr/>
              </a:pPr>
              <a:t>2026/1/15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CA1DBD-8559-4AF1-8702-3FC8E32C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7EE32-34D2-46DA-9FAC-99A0FD3D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C393-CF96-44B3-ABD5-DCC7A36E39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422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8756C2-60A8-4118-A573-94B0071E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9E44-19B5-4226-8FFD-BA6ED53D517A}" type="datetimeFigureOut">
              <a:rPr lang="ja-JP" altLang="en-US"/>
              <a:pPr>
                <a:defRPr/>
              </a:pPr>
              <a:t>2026/1/15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68896-95C0-4953-AC62-06DEDDA0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E27598-9C6E-44F2-A022-6F007857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5247-0402-4202-A888-83D5ECDFE3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852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D879AB-6ABD-43DD-B57F-747CBAFC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5231-97BF-480B-B1A2-172DDB2DBA79}" type="datetimeFigureOut">
              <a:rPr lang="ja-JP" altLang="en-US"/>
              <a:pPr>
                <a:defRPr/>
              </a:pPr>
              <a:t>2026/1/15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09F146-39F1-4ACE-93FE-E1332FCB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CDEE01-EC70-4786-B1D2-1722789E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C006-7751-4E75-8433-10C5CB0A1A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27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E69949B6-D34E-4840-8AD8-88961D63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2939-480C-44D8-AF64-9B60BAFBC44A}" type="datetimeFigureOut">
              <a:rPr lang="ja-JP" altLang="en-US"/>
              <a:pPr>
                <a:defRPr/>
              </a:pPr>
              <a:t>2026/1/15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40D16354-A434-45F0-98A0-25316724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B58ED7AD-4FF0-407B-810D-C948C041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3639-B2D4-48E0-8FF9-1B2F2C123F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780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2E408994-07C8-4ED9-9856-71F63104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CD2A-A0D4-45A6-BB25-5C9D79C06609}" type="datetimeFigureOut">
              <a:rPr lang="ja-JP" altLang="en-US"/>
              <a:pPr>
                <a:defRPr/>
              </a:pPr>
              <a:t>2026/1/15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B7D3C0F8-5A0E-4D17-A797-49FA8BA7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0A59B524-C2D0-4293-8502-98BF81A6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7FC8-ABAB-43BB-92E4-5D4C74B865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453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3454FEC6-91B0-41D5-B2F5-5E38168F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20D8-B234-430D-A6AD-44296E63AB61}" type="datetimeFigureOut">
              <a:rPr lang="ja-JP" altLang="en-US"/>
              <a:pPr>
                <a:defRPr/>
              </a:pPr>
              <a:t>2026/1/15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154308E1-94BE-4368-BEEB-3FC255D5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3B22E32-C598-455B-A7CB-7D739038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BDDF-8922-44FA-9419-96B0B5AF94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71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BD1974C9-8125-4D18-842F-9E02DA09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4EDE-E68F-4096-B38E-43CB0B19ACD1}" type="datetimeFigureOut">
              <a:rPr lang="ja-JP" altLang="en-US"/>
              <a:pPr>
                <a:defRPr/>
              </a:pPr>
              <a:t>2026/1/15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A8B27631-8B5B-45E3-ACF4-F2E9C2A3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FD4EEAFF-AC89-41D6-AD11-2D427F96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E798-4C71-40FD-8AF0-409708E89F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45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7C80AF43-00A9-41ED-8148-6D773003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1A7B-13B2-4CF6-A2DD-2F6D9B489DD0}" type="datetimeFigureOut">
              <a:rPr lang="ja-JP" altLang="en-US"/>
              <a:pPr>
                <a:defRPr/>
              </a:pPr>
              <a:t>2026/1/15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665BFE6-0C3A-44D1-A641-89CB14E7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C06F4FAB-92CD-4C86-839A-C67A132A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AF51-79C4-4D63-82AD-F923DF071D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93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6C2A1A5-D576-4F99-9C60-E70AA41B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0714-51F5-49C4-8EA1-434A611A7DC2}" type="datetimeFigureOut">
              <a:rPr lang="ja-JP" altLang="en-US"/>
              <a:pPr>
                <a:defRPr/>
              </a:pPr>
              <a:t>2026/1/15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A7C48F13-CEB3-4EEB-89DE-7FD2D24F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14922EC-F40B-4FCB-8771-9121D17B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232B4-D168-4C0A-992E-155F0EC936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614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5C75994-32F8-44D0-B723-4F3970DD0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F450E932-FCC1-45C9-97A1-36D11D0B9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7741C6-9D42-4C79-AB1A-60878001C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4B37AC-5622-46F8-8402-8F7A3C86BB64}" type="datetimeFigureOut">
              <a:rPr lang="ja-JP" altLang="en-US"/>
              <a:pPr>
                <a:defRPr/>
              </a:pPr>
              <a:t>2026/1/15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A10699-223E-4F15-B38A-48F7C3190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7680C8-FED0-41F4-9E3F-9BD8B01A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4DFCEF-CC1E-47A4-8E56-B395C9A1CC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emf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.emf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NEXT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数学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Ⅰ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6B1F76F8-15F2-4D75-AE94-A3A2C9345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48" y="1419318"/>
            <a:ext cx="8027932" cy="136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9pPr>
          </a:lstStyle>
          <a:p>
            <a:pPr algn="l">
              <a:spcAft>
                <a:spcPts val="0"/>
              </a:spcAft>
            </a:pPr>
            <a:r>
              <a:rPr lang="ja-JP" altLang="ja-JP" sz="7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ja-JP" altLang="en-US" sz="7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４章　図形と計量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F64A005-D6B6-4ADC-863D-4E97C81B1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626" y="3415885"/>
            <a:ext cx="9193861" cy="136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lvl9pPr>
          </a:lstStyle>
          <a:p>
            <a:pPr algn="l">
              <a:spcAft>
                <a:spcPts val="0"/>
              </a:spcAft>
            </a:pPr>
            <a:r>
              <a:rPr lang="ja-JP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節</a:t>
            </a: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800" dirty="0">
                <a:effectLst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三角形への応用</a:t>
            </a:r>
            <a:r>
              <a:rPr lang="ja-JP" altLang="en-US" sz="4800" dirty="0"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p.164)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4D1613BE-C359-4184-87BE-9D6A1F113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030287"/>
                <a:ext cx="10801350" cy="5562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[3]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90°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のとき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右の図で，線分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BD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 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 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の外接円の直径とする。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BDC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   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   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とすると，四角形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ABDC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 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は円に内接するから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　　　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よって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(180°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…… ①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BCD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であるから，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BCD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 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において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 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BD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すなわち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①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 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以上により，等式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が成り立つことが示された。</a:t>
                </a:r>
              </a:p>
              <a:p>
                <a:br>
                  <a:rPr lang="en-US" altLang="ja-JP" dirty="0"/>
                </a:br>
                <a:r>
                  <a:rPr lang="en-US" altLang="ja-JP" dirty="0"/>
                  <a:t> </a:t>
                </a:r>
                <a:endParaRPr lang="ja-JP" altLang="ja-JP" dirty="0"/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endParaRPr lang="ja-JP" altLang="ja-JP" sz="2800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just">
                  <a:lnSpc>
                    <a:spcPct val="130000"/>
                  </a:lnSpc>
                </a:pP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4D1613BE-C359-4184-87BE-9D6A1F11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030287"/>
                <a:ext cx="10801350" cy="5562604"/>
              </a:xfrm>
              <a:prstGeom prst="rect">
                <a:avLst/>
              </a:prstGeom>
              <a:blipFill>
                <a:blip r:embed="rId2"/>
                <a:stretch>
                  <a:fillRect l="-1129" t="-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E5A2008-E678-4D8B-B4B6-96978A0050F1}"/>
              </a:ext>
            </a:extLst>
          </p:cNvPr>
          <p:cNvSpPr/>
          <p:nvPr/>
        </p:nvSpPr>
        <p:spPr>
          <a:xfrm>
            <a:off x="3897893" y="2621451"/>
            <a:ext cx="752078" cy="47321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FAD2CB9-5F56-4627-A390-F306E49C4D45}"/>
              </a:ext>
            </a:extLst>
          </p:cNvPr>
          <p:cNvSpPr/>
          <p:nvPr/>
        </p:nvSpPr>
        <p:spPr>
          <a:xfrm>
            <a:off x="5368376" y="3644035"/>
            <a:ext cx="809138" cy="47321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38EA9F2-9EDF-44B6-B1CA-C076DDF7236E}"/>
              </a:ext>
            </a:extLst>
          </p:cNvPr>
          <p:cNvSpPr/>
          <p:nvPr/>
        </p:nvSpPr>
        <p:spPr>
          <a:xfrm>
            <a:off x="3497223" y="4652353"/>
            <a:ext cx="1322691" cy="47321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6064BCF-47B6-4DA3-829D-DF873E284473}"/>
              </a:ext>
            </a:extLst>
          </p:cNvPr>
          <p:cNvSpPr/>
          <p:nvPr/>
        </p:nvSpPr>
        <p:spPr>
          <a:xfrm>
            <a:off x="7239040" y="4692238"/>
            <a:ext cx="1405229" cy="47321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48081D-7CFC-425B-936E-1E1678BACF10}"/>
              </a:ext>
            </a:extLst>
          </p:cNvPr>
          <p:cNvSpPr/>
          <p:nvPr/>
        </p:nvSpPr>
        <p:spPr>
          <a:xfrm>
            <a:off x="3497223" y="5218462"/>
            <a:ext cx="1322691" cy="47321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53CFE55-9E64-4E80-9F56-A678CF979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452" y="2205646"/>
            <a:ext cx="2562177" cy="24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0E72A8F-ED68-490C-8573-18BD773CA2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87" y="4263102"/>
            <a:ext cx="9858170" cy="1831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4D1613BE-C359-4184-87BE-9D6A1F113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030286"/>
                <a:ext cx="10801350" cy="5827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166 </m:t>
                    </m:r>
                  </m:oMath>
                </a14:m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ページで示した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から，</a:t>
                </a:r>
                <a:endParaRPr lang="ja-JP" altLang="ja-JP" sz="2800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 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が成り立つ。</a:t>
                </a:r>
                <a:endParaRPr lang="ja-JP" altLang="ja-JP" sz="2800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同様に，次が成り立つ。</a:t>
                </a:r>
                <a:endParaRPr lang="ja-JP" altLang="ja-JP" sz="2800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 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 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ja-JP" altLang="ja-JP" sz="2800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よって，次の </a:t>
                </a:r>
                <a:r>
                  <a:rPr lang="ja-JP" altLang="ja-JP" sz="2800" b="1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正弦定理 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が得られる。</a:t>
                </a:r>
                <a:endParaRPr lang="en-US" altLang="ja-JP" sz="2800" kern="100" dirty="0"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dirty="0">
                    <a:effectLst/>
                    <a:latin typeface="UD新ゴM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     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effectLst/>
                    <a:latin typeface="UD新ゴM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    </a:t>
                </a:r>
                <a:r>
                  <a:rPr lang="ja-JP" altLang="ja-JP" sz="2800" b="1" dirty="0">
                    <a:effectLst/>
                    <a:latin typeface="UD新ゴM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正弦定理</a:t>
                </a:r>
                <a:endParaRPr lang="ja-JP" altLang="ja-JP" sz="2800" b="1" dirty="0">
                  <a:effectLst/>
                  <a:latin typeface="UD新ゴM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effectLst/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      </a:t>
                </a:r>
                <a:r>
                  <a:rPr lang="ja-JP" altLang="ja-JP" sz="2800" dirty="0">
                    <a:effectLst/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ABC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 </a:t>
                </a:r>
                <a:r>
                  <a:rPr lang="ja-JP" altLang="ja-JP" sz="2800" dirty="0">
                    <a:effectLst/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の外接円の半径を</a:t>
                </a:r>
                <a:r>
                  <a:rPr lang="en-US" altLang="ja-JP" sz="2800" dirty="0">
                    <a:effectLst/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𝑅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effectLst/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とすると，次が成り立つ。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effectLst/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　　</a:t>
                </a:r>
                <a:r>
                  <a:rPr lang="en-US" altLang="ja-JP" sz="2800" dirty="0">
                    <a:effectLst/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    </a:t>
                </a:r>
                <a:r>
                  <a:rPr lang="ja-JP" altLang="ja-JP" sz="2800" b="1" dirty="0">
                    <a:effectLst/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𝒂</m:t>
                        </m:r>
                      </m:num>
                      <m:den>
                        <m:r>
                          <a:rPr lang="en-US" altLang="ja-JP" sz="2800" b="1" i="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𝐬𝐢𝐧</m:t>
                        </m:r>
                        <m:r>
                          <a:rPr lang="en-US" altLang="ja-JP" sz="2800" b="1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 </m:t>
                        </m:r>
                        <m:r>
                          <a:rPr lang="en-US" altLang="ja-JP" sz="2800" b="1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𝑨</m:t>
                        </m:r>
                      </m:den>
                    </m:f>
                    <m:r>
                      <a:rPr lang="en-US" altLang="ja-JP" sz="2800" b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𝒃</m:t>
                        </m:r>
                      </m:num>
                      <m:den>
                        <m:r>
                          <a:rPr lang="en-US" altLang="ja-JP" sz="2800" b="1" i="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𝐬𝐢𝐧</m:t>
                        </m:r>
                        <m:r>
                          <a:rPr lang="en-US" altLang="ja-JP" sz="2800" b="1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 </m:t>
                        </m:r>
                        <m:r>
                          <a:rPr lang="en-US" altLang="ja-JP" sz="2800" b="1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𝑩</m:t>
                        </m:r>
                      </m:den>
                    </m:f>
                    <m:r>
                      <a:rPr lang="en-US" altLang="ja-JP" sz="2800" b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𝒄</m:t>
                        </m:r>
                      </m:num>
                      <m:den>
                        <m:r>
                          <a:rPr lang="en-US" altLang="ja-JP" sz="2800" b="1" i="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𝐬𝐢𝐧</m:t>
                        </m:r>
                        <m:r>
                          <a:rPr lang="en-US" altLang="ja-JP" sz="2800" b="1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 </m:t>
                        </m:r>
                        <m:r>
                          <a:rPr lang="en-US" altLang="ja-JP" sz="2800" b="1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𝑪</m:t>
                        </m:r>
                      </m:den>
                    </m:f>
                    <m:r>
                      <a:rPr lang="en-US" altLang="ja-JP" sz="2800" b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1" i="1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𝟐</m:t>
                    </m:r>
                    <m:r>
                      <a:rPr lang="en-US" altLang="ja-JP" sz="2800" b="1" i="1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𝑹</m:t>
                    </m:r>
                  </m:oMath>
                </a14:m>
                <a:endParaRPr lang="ja-JP" altLang="ja-JP" sz="2800" b="1" dirty="0">
                  <a:effectLst/>
                  <a:latin typeface="1bai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br>
                  <a:rPr lang="en-US" altLang="ja-JP" dirty="0"/>
                </a:br>
                <a:r>
                  <a:rPr lang="en-US" altLang="ja-JP" dirty="0"/>
                  <a:t> </a:t>
                </a:r>
                <a:endParaRPr lang="ja-JP" altLang="ja-JP" dirty="0"/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endParaRPr lang="ja-JP" altLang="ja-JP" sz="2800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just">
                  <a:lnSpc>
                    <a:spcPct val="130000"/>
                  </a:lnSpc>
                </a:pP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4D1613BE-C359-4184-87BE-9D6A1F11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030286"/>
                <a:ext cx="10801350" cy="5827714"/>
              </a:xfrm>
              <a:prstGeom prst="rect">
                <a:avLst/>
              </a:prstGeom>
              <a:blipFill>
                <a:blip r:embed="rId3"/>
                <a:stretch>
                  <a:fillRect t="-12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E5A2008-E678-4D8B-B4B6-96978A0050F1}"/>
              </a:ext>
            </a:extLst>
          </p:cNvPr>
          <p:cNvSpPr/>
          <p:nvPr/>
        </p:nvSpPr>
        <p:spPr>
          <a:xfrm>
            <a:off x="2926827" y="3497115"/>
            <a:ext cx="1471549" cy="47321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FAD2CB9-5F56-4627-A390-F306E49C4D45}"/>
              </a:ext>
            </a:extLst>
          </p:cNvPr>
          <p:cNvSpPr/>
          <p:nvPr/>
        </p:nvSpPr>
        <p:spPr>
          <a:xfrm>
            <a:off x="2239912" y="5284381"/>
            <a:ext cx="3856088" cy="69531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E9C56FE-4798-4E5F-9FB4-AF180B305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496" y="1211692"/>
            <a:ext cx="2548030" cy="252203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02CC3CE-69B3-40CB-803E-4AFF1D68C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7526" y="2967982"/>
            <a:ext cx="1470212" cy="6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B8F2B-CC6D-E062-F916-716DF1D46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3B73EA09-0240-7548-D731-FF28D4ABB6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030286"/>
                <a:ext cx="10801350" cy="5827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ja-JP" altLang="en-US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▶補足　</a:t>
                </a:r>
                <a:r>
                  <a:rPr lang="ja-JP" altLang="ja-JP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上の関係式</a:t>
                </a:r>
                <a:r>
                  <a:rPr lang="ja-JP" altLang="en-US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14:m>
                  <m:oMath xmlns:m="http://schemas.openxmlformats.org/officeDocument/2006/math">
                    <m:r>
                      <a:rPr lang="ja-JP" altLang="en-US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ja-JP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ja-JP" altLang="en-US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以外</m:t>
                    </m:r>
                  </m:oMath>
                </a14:m>
                <a:r>
                  <a:rPr lang="ja-JP" altLang="en-US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の部分を，</a:t>
                </a:r>
                <a:r>
                  <a:rPr lang="ja-JP" altLang="ja-JP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比の形で書くと</a:t>
                </a:r>
                <a:endParaRPr lang="en-US" altLang="ja-JP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ja-JP" altLang="en-US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en-US" altLang="ja-JP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ja-JP" altLang="ja-JP" kern="10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m:rPr>
                        <m:sty m:val="p"/>
                      </m:rPr>
                      <a:rPr lang="en-US" altLang="ja-JP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ja-JP" altLang="ja-JP" kern="10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m:rPr>
                        <m:sty m:val="p"/>
                      </m:rPr>
                      <a:rPr lang="en-US" altLang="ja-JP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ja-JP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m:rPr>
                        <m:nor/>
                      </m:rPr>
                      <a:rPr lang="ja-JP" altLang="ja-JP" kern="10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m:rPr>
                        <m:sty m:val="p"/>
                      </m:rPr>
                      <a:rPr lang="en-US" altLang="ja-JP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ja-JP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</a:t>
                </a:r>
                <a:r>
                  <a:rPr lang="ja-JP" altLang="ja-JP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となる。</a:t>
                </a:r>
                <a:r>
                  <a:rPr lang="en-US" altLang="ja-JP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この比</a:t>
                </a:r>
                <a:r>
                  <a:rPr lang="ja-JP" altLang="ja-JP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の関係を，</a:t>
                </a:r>
                <a:endParaRPr lang="en-US" altLang="ja-JP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ja-JP" altLang="en-US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ja-JP" altLang="ja-JP" kern="10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ja-JP" altLang="ja-JP" kern="10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ja-JP" altLang="ja-JP" kern="10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m:rPr>
                        <m:sty m:val="p"/>
                      </m:rPr>
                      <a:rPr lang="en-US" altLang="ja-JP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ja-JP" altLang="ja-JP" kern="10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：</m:t>
                    </m:r>
                    <m:r>
                      <m:rPr>
                        <m:sty m:val="p"/>
                      </m:rPr>
                      <a:rPr lang="en-US" altLang="ja-JP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altLang="ja-JP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ja-JP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と書くこともある。</a:t>
                </a:r>
                <a:endParaRPr lang="ja-JP" altLang="ja-JP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br>
                  <a:rPr lang="en-US" altLang="ja-JP" dirty="0"/>
                </a:br>
                <a:r>
                  <a:rPr lang="en-US" altLang="ja-JP" dirty="0"/>
                  <a:t> </a:t>
                </a:r>
                <a:endParaRPr lang="ja-JP" altLang="ja-JP" dirty="0"/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endParaRPr lang="ja-JP" altLang="ja-JP" sz="2800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just">
                  <a:lnSpc>
                    <a:spcPct val="130000"/>
                  </a:lnSpc>
                </a:pP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3B73EA09-0240-7548-D731-FF28D4ABB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030286"/>
                <a:ext cx="10801350" cy="5827714"/>
              </a:xfrm>
              <a:prstGeom prst="rect">
                <a:avLst/>
              </a:prstGeom>
              <a:blipFill>
                <a:blip r:embed="rId2"/>
                <a:stretch>
                  <a:fillRect l="-847" t="-1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タイトル 1">
            <a:extLst>
              <a:ext uri="{FF2B5EF4-FFF2-40B4-BE49-F238E27FC236}">
                <a16:creationId xmlns:a16="http://schemas.microsoft.com/office/drawing/2014/main" id="{F11889E1-C75F-5BF4-71EE-7E1AF2E618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34AE6DA-46B8-6516-AE06-13DE5C1F03E3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617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4D1613BE-C359-4184-87BE-9D6A1F113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933" y="960132"/>
                <a:ext cx="10801350" cy="5586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正弦定理を用いて，三角形の外接円の半径を求めてみよう。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ea typeface="ＭＳ 明朝" panose="02020609040205080304" pitchFamily="17" charset="-128"/>
                    <a:cs typeface="ＭＳ Ｐゴシック" panose="020B0600070205080204" pitchFamily="50" charset="-128"/>
                  </a:rPr>
                  <a:t>	</a:t>
                </a:r>
              </a:p>
              <a:p>
                <a:pPr algn="just"/>
                <a:r>
                  <a:rPr lang="en-US" altLang="ja-JP" sz="2800" dirty="0">
                    <a:latin typeface="ＭＳ Ｐゴシック" panose="020B0600070205080204" pitchFamily="50" charset="-128"/>
                    <a:ea typeface="ＭＳ 明朝" panose="02020609040205080304" pitchFamily="17" charset="-128"/>
                    <a:cs typeface="ＭＳ Ｐゴシック" panose="020B0600070205080204" pitchFamily="50" charset="-128"/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1 </m:t>
                    </m:r>
                  </m:oMath>
                </a14:m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辺の長さが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10</m:t>
                    </m:r>
                    <m:r>
                      <a:rPr lang="en-US" altLang="ja-JP" sz="2800" b="0" i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の正三角形</a:t>
                </a:r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ABC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 </a:t>
                </a:r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の</a:t>
                </a:r>
                <a:endParaRPr lang="ja-JP" altLang="ja-JP" sz="28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endParaRPr>
              </a:p>
              <a:p>
                <a:pPr algn="just"/>
                <a:r>
                  <a:rPr lang="en-US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	 </a:t>
                </a:r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外接円の半径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𝑅</m:t>
                    </m:r>
                  </m:oMath>
                </a14:m>
                <a:r>
                  <a:rPr lang="en-US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を求める。</a:t>
                </a:r>
                <a:endParaRPr lang="ja-JP" altLang="ja-JP" sz="28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	 </a:t>
                </a:r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正弦定理により，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sin</m:t>
                        </m:r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 </m:t>
                        </m:r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𝐴</m:t>
                        </m:r>
                      </m:den>
                    </m:f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=2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𝑅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ea typeface="ＭＳ 明朝" panose="02020609040205080304" pitchFamily="17" charset="-128"/>
                    <a:cs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であるから</a:t>
                </a:r>
                <a:endParaRPr lang="ja-JP" altLang="ja-JP" sz="28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　　</a:t>
                </a:r>
                <a:r>
                  <a:rPr lang="en-US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10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sin</m:t>
                        </m:r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 </m:t>
                        </m:r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60°</m:t>
                        </m:r>
                      </m:den>
                    </m:f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=2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𝑅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ea typeface="ＭＳ 明朝" panose="02020609040205080304" pitchFamily="17" charset="-128"/>
                    <a:cs typeface="ＭＳ Ｐゴシック" panose="020B0600070205080204" pitchFamily="50" charset="-128"/>
                  </a:rPr>
                  <a:t> </a:t>
                </a:r>
                <a:endParaRPr lang="en-US" altLang="ja-JP" sz="2800" dirty="0">
                  <a:latin typeface="Century" panose="020406040505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          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 </m:t>
                        </m:r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60°</m:t>
                        </m:r>
                      </m:den>
                    </m:f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 </m:t>
                            </m:r>
                            <m:r>
                              <a:rPr lang="en-US" altLang="ja-JP" sz="2800" kern="100"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 </m:t>
                            </m:r>
                          </m:e>
                        </m:rad>
                      </m:den>
                    </m:f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ja-JP" altLang="ja-JP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 </m:t>
                            </m:r>
                            <m:r>
                              <a:rPr lang="en-US" altLang="ja-JP" sz="2800" kern="100"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 </m:t>
                            </m:r>
                          </m:e>
                        </m:rad>
                      </m:num>
                      <m:den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 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4D1613BE-C359-4184-87BE-9D6A1F11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933" y="960132"/>
                <a:ext cx="10801350" cy="5586715"/>
              </a:xfrm>
              <a:prstGeom prst="rect">
                <a:avLst/>
              </a:prstGeom>
              <a:blipFill>
                <a:blip r:embed="rId2"/>
                <a:stretch>
                  <a:fillRect t="-21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CA9320-926B-4EE7-8C70-59518CB52779}"/>
              </a:ext>
            </a:extLst>
          </p:cNvPr>
          <p:cNvSpPr txBox="1"/>
          <p:nvPr/>
        </p:nvSpPr>
        <p:spPr>
          <a:xfrm>
            <a:off x="695325" y="2006165"/>
            <a:ext cx="825973" cy="523220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fontAlgn="ctr"/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例</a:t>
            </a:r>
            <a:r>
              <a:rPr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endParaRPr lang="ja-JP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A300B1E-2F71-46E3-83E4-8E68800C8E9B}"/>
              </a:ext>
            </a:extLst>
          </p:cNvPr>
          <p:cNvSpPr/>
          <p:nvPr/>
        </p:nvSpPr>
        <p:spPr>
          <a:xfrm>
            <a:off x="2613217" y="3735066"/>
            <a:ext cx="1831191" cy="711601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F7991C6-EC91-48A9-8126-AC8E6A97F600}"/>
              </a:ext>
            </a:extLst>
          </p:cNvPr>
          <p:cNvSpPr/>
          <p:nvPr/>
        </p:nvSpPr>
        <p:spPr>
          <a:xfrm>
            <a:off x="3656572" y="4499832"/>
            <a:ext cx="1074968" cy="711601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AFD2499-B996-470A-8F6D-DCAE45F275DA}"/>
              </a:ext>
            </a:extLst>
          </p:cNvPr>
          <p:cNvSpPr/>
          <p:nvPr/>
        </p:nvSpPr>
        <p:spPr>
          <a:xfrm>
            <a:off x="5188442" y="4499832"/>
            <a:ext cx="574267" cy="711601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C9A3CC7-E0FF-405C-A6F6-6DA6030F1FE5}"/>
              </a:ext>
            </a:extLst>
          </p:cNvPr>
          <p:cNvSpPr/>
          <p:nvPr/>
        </p:nvSpPr>
        <p:spPr>
          <a:xfrm>
            <a:off x="6103608" y="4499832"/>
            <a:ext cx="957424" cy="711601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97077E-FAB0-4988-A3EC-C143A5C06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966" y="1981649"/>
            <a:ext cx="2293002" cy="235634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C584153-D0D4-3C33-F044-848CF3D25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966" y="4446667"/>
            <a:ext cx="2678806" cy="9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字幕 2">
                <a:extLst>
                  <a:ext uri="{FF2B5EF4-FFF2-40B4-BE49-F238E27FC236}">
                    <a16:creationId xmlns:a16="http://schemas.microsoft.com/office/drawing/2014/main" id="{E669DD25-DBC6-49F2-A9B8-7FF66AA039EE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7"/>
                <a:ext cx="10801350" cy="4568576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    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次のような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 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 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において，外接円の半径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 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を求めよ。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dirty="0"/>
                  <a:t>	    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	      (1)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sz="2800" i="1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=45°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 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   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	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	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　　　　 </a:t>
                </a:r>
              </a:p>
              <a:p>
                <a:pPr marL="540000" indent="-792000" algn="l" eaLnBrk="1" hangingPunct="1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540000" indent="-792000" algn="l" eaLnBrk="1" hangingPunct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           </a:t>
                </a:r>
                <a:r>
                  <a:rPr lang="ja-JP" altLang="en-US" sz="2800" dirty="0">
                    <a:latin typeface="1bai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 </a:t>
                </a:r>
                <a:endParaRPr lang="en-US" altLang="ja-JP" sz="2800" dirty="0">
                  <a:latin typeface="1bai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lvl="0" algn="just">
                  <a:lnSpc>
                    <a:spcPct val="100000"/>
                  </a:lnSpc>
                  <a:spcBef>
                    <a:spcPts val="0"/>
                  </a:spcBef>
                </a:pPr>
                <a:endParaRPr lang="ja-JP" altLang="ja-JP" sz="2800" dirty="0">
                  <a:latin typeface="1bai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en-US" sz="2800" dirty="0">
                    <a:latin typeface="1bai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 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0" name="字幕 2">
                <a:extLst>
                  <a:ext uri="{FF2B5EF4-FFF2-40B4-BE49-F238E27FC236}">
                    <a16:creationId xmlns:a16="http://schemas.microsoft.com/office/drawing/2014/main" id="{E669DD25-DBC6-49F2-A9B8-7FF66AA03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7"/>
                <a:ext cx="10801350" cy="4568576"/>
              </a:xfrm>
              <a:blipFill>
                <a:blip r:embed="rId2"/>
                <a:stretch>
                  <a:fillRect t="-16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35C3B4-AB0A-4767-932F-EBCC433E2E58}"/>
              </a:ext>
            </a:extLst>
          </p:cNvPr>
          <p:cNvSpPr txBox="1"/>
          <p:nvPr/>
        </p:nvSpPr>
        <p:spPr>
          <a:xfrm>
            <a:off x="695324" y="1040799"/>
            <a:ext cx="1292963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fontAlgn="ctr"/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</a:t>
            </a:r>
            <a:r>
              <a:rPr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21</a:t>
            </a:r>
            <a:endParaRPr lang="ja-JP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A576962-73DF-40CD-B1D6-66AEC28D2726}"/>
                  </a:ext>
                </a:extLst>
              </p:cNvPr>
              <p:cNvSpPr txBox="1"/>
              <p:nvPr/>
            </p:nvSpPr>
            <p:spPr>
              <a:xfrm>
                <a:off x="2768488" y="2530150"/>
                <a:ext cx="6464808" cy="2658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正弦定理により，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𝑎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𝑅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であるから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5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45°</m:t>
                            </m:r>
                          </m:e>
                        </m:func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𝑅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𝑅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5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2</m:t>
                        </m:r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45°</m:t>
                            </m:r>
                          </m:e>
                        </m:func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2</m:t>
                        </m:r>
                      </m:den>
                    </m:f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/>
                <a:endParaRPr lang="ja-JP" altLang="ja-JP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A576962-73DF-40CD-B1D6-66AEC28D2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488" y="2530150"/>
                <a:ext cx="6464808" cy="2658164"/>
              </a:xfrm>
              <a:prstGeom prst="rect">
                <a:avLst/>
              </a:prstGeom>
              <a:blipFill>
                <a:blip r:embed="rId4"/>
                <a:stretch>
                  <a:fillRect l="-18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0DB2BB2E-282F-C6C2-543A-54D4811F55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968" t="19600" r="24110" b="21188"/>
          <a:stretch>
            <a:fillRect/>
          </a:stretch>
        </p:blipFill>
        <p:spPr>
          <a:xfrm>
            <a:off x="777214" y="1716549"/>
            <a:ext cx="979927" cy="828000"/>
          </a:xfrm>
          <a:prstGeom prst="rect">
            <a:avLst/>
          </a:prstGeom>
        </p:spPr>
      </p:pic>
      <p:pic>
        <p:nvPicPr>
          <p:cNvPr id="5" name="図 4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D3397149-C9B3-43A2-4D7A-767BB6F18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816" y="2530150"/>
            <a:ext cx="2857748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字幕 2">
                <a:extLst>
                  <a:ext uri="{FF2B5EF4-FFF2-40B4-BE49-F238E27FC236}">
                    <a16:creationId xmlns:a16="http://schemas.microsoft.com/office/drawing/2014/main" id="{E669DD25-DBC6-49F2-A9B8-7FF66AA039EE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7"/>
                <a:ext cx="10801350" cy="4568576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    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次のような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 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 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において，外接円の半径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 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を求めよ。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dirty="0"/>
                  <a:t>	     </a:t>
                </a:r>
              </a:p>
              <a:p>
                <a:pPr algn="just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	      (2)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8</m:t>
                    </m:r>
                  </m:oMath>
                </a14:m>
                <a:r>
                  <a:rPr lang="ja-JP" altLang="ja-JP" sz="2800" dirty="0"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𝐵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=1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5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0°</m:t>
                    </m:r>
                  </m:oMath>
                </a14:m>
                <a:endParaRPr lang="ja-JP" altLang="ja-JP" sz="2800" dirty="0">
                  <a:latin typeface="1bai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ja-JP" sz="2800" dirty="0">
                  <a:latin typeface="1bai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lvl="0" algn="just">
                  <a:lnSpc>
                    <a:spcPct val="100000"/>
                  </a:lnSpc>
                  <a:spcBef>
                    <a:spcPts val="0"/>
                  </a:spcBef>
                </a:pPr>
                <a:endParaRPr lang="ja-JP" altLang="ja-JP" sz="2800" dirty="0">
                  <a:latin typeface="1bai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en-US" sz="2800" dirty="0">
                    <a:latin typeface="1bai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 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0" name="字幕 2">
                <a:extLst>
                  <a:ext uri="{FF2B5EF4-FFF2-40B4-BE49-F238E27FC236}">
                    <a16:creationId xmlns:a16="http://schemas.microsoft.com/office/drawing/2014/main" id="{E669DD25-DBC6-49F2-A9B8-7FF66AA03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7"/>
                <a:ext cx="10801350" cy="4568576"/>
              </a:xfrm>
              <a:blipFill>
                <a:blip r:embed="rId2"/>
                <a:stretch>
                  <a:fillRect t="-16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35C3B4-AB0A-4767-932F-EBCC433E2E58}"/>
              </a:ext>
            </a:extLst>
          </p:cNvPr>
          <p:cNvSpPr txBox="1"/>
          <p:nvPr/>
        </p:nvSpPr>
        <p:spPr>
          <a:xfrm>
            <a:off x="695324" y="1040799"/>
            <a:ext cx="1292963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fontAlgn="ctr"/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</a:t>
            </a:r>
            <a:r>
              <a:rPr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21</a:t>
            </a:r>
            <a:endParaRPr lang="ja-JP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A576962-73DF-40CD-B1D6-66AEC28D2726}"/>
                  </a:ext>
                </a:extLst>
              </p:cNvPr>
              <p:cNvSpPr txBox="1"/>
              <p:nvPr/>
            </p:nvSpPr>
            <p:spPr>
              <a:xfrm>
                <a:off x="2630185" y="2778019"/>
                <a:ext cx="6683936" cy="2682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ctr"/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正弦定理により，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𝑅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</a:p>
              <a:p>
                <a:pPr fontAlgn="ctr"/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であるから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  <m:t>8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150°</m:t>
                            </m:r>
                          </m:e>
                        </m:func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𝑅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𝑅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  <m:t>8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2</m:t>
                        </m:r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150°</m:t>
                            </m:r>
                          </m:e>
                        </m:func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  <m:t>8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1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=8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/>
                <a:endParaRPr lang="ja-JP" altLang="ja-JP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A576962-73DF-40CD-B1D6-66AEC28D2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85" y="2778019"/>
                <a:ext cx="6683936" cy="2682850"/>
              </a:xfrm>
              <a:prstGeom prst="rect">
                <a:avLst/>
              </a:prstGeom>
              <a:blipFill>
                <a:blip r:embed="rId3"/>
                <a:stretch>
                  <a:fillRect l="-18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0076BD40-8851-F3BB-870A-B24E545018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968" t="19600" r="24110" b="21188"/>
          <a:stretch>
            <a:fillRect/>
          </a:stretch>
        </p:blipFill>
        <p:spPr>
          <a:xfrm>
            <a:off x="777214" y="1716549"/>
            <a:ext cx="979927" cy="828000"/>
          </a:xfrm>
          <a:prstGeom prst="rect">
            <a:avLst/>
          </a:prstGeom>
        </p:spPr>
      </p:pic>
      <p:pic>
        <p:nvPicPr>
          <p:cNvPr id="5" name="図 4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AC617A76-4BAB-B8B3-5786-5B7B0CC35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119" y="2778019"/>
            <a:ext cx="4276891" cy="28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4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字幕 2">
                <a:extLst>
                  <a:ext uri="{FF2B5EF4-FFF2-40B4-BE49-F238E27FC236}">
                    <a16:creationId xmlns:a16="http://schemas.microsoft.com/office/drawing/2014/main" id="{E669DD25-DBC6-49F2-A9B8-7FF66AA039EE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7"/>
                <a:ext cx="10801350" cy="4568576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=1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0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3</m:t>
                        </m:r>
                      </m:e>
                    </m:ra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である</a:t>
                </a:r>
                <a:r>
                  <a:rPr lang="en-US" altLang="ja-JP" sz="2800" dirty="0"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ABC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 </a:t>
                </a:r>
                <a:r>
                  <a:rPr lang="ja-JP" altLang="ja-JP" sz="2800" dirty="0"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において，外接円の半径が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𝑅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=10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	      </a:t>
                </a:r>
                <a:r>
                  <a:rPr lang="ja-JP" altLang="ja-JP" sz="2800" dirty="0"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𝐶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を求めよ。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dirty="0"/>
                  <a:t>	    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	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 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   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	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	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　　　　 </a:t>
                </a:r>
              </a:p>
              <a:p>
                <a:pPr marL="540000" indent="-792000" algn="l" eaLnBrk="1" hangingPunct="1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540000" indent="-792000" algn="l" eaLnBrk="1" hangingPunct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           </a:t>
                </a:r>
                <a:r>
                  <a:rPr lang="ja-JP" altLang="en-US" sz="2800" dirty="0">
                    <a:latin typeface="1bai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 </a:t>
                </a:r>
                <a:endParaRPr lang="en-US" altLang="ja-JP" sz="2800" dirty="0">
                  <a:latin typeface="1bai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lvl="0" algn="just">
                  <a:lnSpc>
                    <a:spcPct val="100000"/>
                  </a:lnSpc>
                  <a:spcBef>
                    <a:spcPts val="0"/>
                  </a:spcBef>
                </a:pPr>
                <a:endParaRPr lang="ja-JP" altLang="ja-JP" sz="2800" dirty="0">
                  <a:latin typeface="1bai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en-US" sz="2800" dirty="0">
                    <a:latin typeface="1bai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 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0" name="字幕 2">
                <a:extLst>
                  <a:ext uri="{FF2B5EF4-FFF2-40B4-BE49-F238E27FC236}">
                    <a16:creationId xmlns:a16="http://schemas.microsoft.com/office/drawing/2014/main" id="{E669DD25-DBC6-49F2-A9B8-7FF66AA03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7"/>
                <a:ext cx="10801350" cy="4568576"/>
              </a:xfrm>
              <a:blipFill>
                <a:blip r:embed="rId2"/>
                <a:stretch>
                  <a:fillRect t="-10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35C3B4-AB0A-4767-932F-EBCC433E2E58}"/>
              </a:ext>
            </a:extLst>
          </p:cNvPr>
          <p:cNvSpPr txBox="1"/>
          <p:nvPr/>
        </p:nvSpPr>
        <p:spPr>
          <a:xfrm>
            <a:off x="695324" y="1040799"/>
            <a:ext cx="1292963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fontAlgn="ctr"/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</a:t>
            </a:r>
            <a:r>
              <a:rPr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22</a:t>
            </a:r>
            <a:endParaRPr lang="ja-JP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A576962-73DF-40CD-B1D6-66AEC28D2726}"/>
                  </a:ext>
                </a:extLst>
              </p:cNvPr>
              <p:cNvSpPr txBox="1"/>
              <p:nvPr/>
            </p:nvSpPr>
            <p:spPr>
              <a:xfrm>
                <a:off x="2343106" y="2130150"/>
                <a:ext cx="7002913" cy="2830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ctr"/>
                <a:r>
                  <a:rPr lang="ja-JP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正弦定理により，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𝑐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𝐶</m:t>
                            </m:r>
                          </m:e>
                        </m:func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𝑅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  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であるから　　</a:t>
                </a:r>
                <a:endParaRPr lang="en-US" altLang="ja-JP" sz="2800" dirty="0">
                  <a:solidFill>
                    <a:srgbClr val="000000"/>
                  </a:solidFill>
                  <a:latin typeface="Cambria Math" panose="02040503050406030204" pitchFamily="18" charset="0"/>
                  <a:ea typeface="ＭＳ ゴシック" panose="020B0609070205080204" pitchFamily="49" charset="-128"/>
                  <a:cs typeface="ＭＳ Ｐゴシック" panose="020B0600070205080204" pitchFamily="50" charset="-128"/>
                </a:endParaRPr>
              </a:p>
              <a:p>
                <a:pPr fontAlgn="ctr"/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en-US" altLang="ja-JP" sz="2800" i="1" smtClean="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</a:rPr>
                              <m:t>3</m:t>
                            </m:r>
                          </m:e>
                        </m:rad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𝐶</m:t>
                            </m:r>
                          </m:e>
                        </m:func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=2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∙10</m:t>
                    </m:r>
                  </m:oMath>
                </a14:m>
                <a:endParaRPr lang="ja-JP" altLang="ja-JP" sz="36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よって　　　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sin</m:t>
                        </m:r>
                      </m:fName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𝐶</m:t>
                        </m:r>
                      </m:e>
                    </m:func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2</m:t>
                        </m:r>
                      </m:den>
                    </m:f>
                  </m:oMath>
                </a14:m>
                <a:endParaRPr lang="ja-JP" altLang="ja-JP" sz="36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したがって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𝐶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6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0°</m:t>
                    </m:r>
                  </m:oMath>
                </a14:m>
                <a:r>
                  <a:rPr lang="ja-JP" altLang="ja-JP" sz="2800" dirty="0"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1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2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0°</m:t>
                    </m:r>
                  </m:oMath>
                </a14:m>
                <a:endParaRPr lang="ja-JP" altLang="ja-JP" sz="36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/>
                <a:endParaRPr lang="ja-JP" altLang="ja-JP" dirty="0"/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A576962-73DF-40CD-B1D6-66AEC28D2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06" y="2130150"/>
                <a:ext cx="7002913" cy="2830518"/>
              </a:xfrm>
              <a:prstGeom prst="rect">
                <a:avLst/>
              </a:prstGeom>
              <a:blipFill>
                <a:blip r:embed="rId3"/>
                <a:stretch>
                  <a:fillRect l="-17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98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0B5050EB-5FC0-4117-B9B8-04F926622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034984"/>
                <a:ext cx="10801350" cy="5656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en-US" sz="2800" kern="100" spc="-3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0" i="1" kern="100" spc="-3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168  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ページの正弦定理は，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 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 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 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 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 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 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とみることもできる。</a:t>
                </a:r>
                <a:endParaRPr lang="ja-JP" altLang="ja-JP" sz="2800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この等式を用いて，三角形の辺の長さを求めてみよう。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0B5050EB-5FC0-4117-B9B8-04F926622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034984"/>
                <a:ext cx="10801350" cy="5656260"/>
              </a:xfrm>
              <a:prstGeom prst="rect">
                <a:avLst/>
              </a:prstGeom>
              <a:blipFill>
                <a:blip r:embed="rId2"/>
                <a:stretch>
                  <a:fillRect t="-14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0960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0B5050EB-5FC0-4117-B9B8-04F926622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034984"/>
                <a:ext cx="10801350" cy="5696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spc="-3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	</a:t>
                </a:r>
                <a:r>
                  <a:rPr lang="en-US" altLang="ja-JP" sz="2800" spc="-3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 </a:t>
                </a:r>
                <a:r>
                  <a:rPr lang="en-US" altLang="ja-JP" sz="2800" dirty="0">
                    <a:latin typeface="Cambria Math" panose="020405030504060302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8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ABC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 </a:t>
                </a:r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において，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𝑏</m:t>
                    </m:r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 </m:t>
                        </m:r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6</m:t>
                        </m:r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 </m:t>
                        </m:r>
                      </m:e>
                    </m:rad>
                  </m:oMath>
                </a14:m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𝐴</m:t>
                    </m:r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=45°</m:t>
                    </m:r>
                  </m:oMath>
                </a14:m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𝐵</m:t>
                    </m:r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=60°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ea typeface="ＭＳ 明朝" panose="02020609040205080304" pitchFamily="17" charset="-128"/>
                    <a:cs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𝑎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ea typeface="ＭＳ 明朝" panose="02020609040205080304" pitchFamily="17" charset="-128"/>
                    <a:cs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を</a:t>
                </a:r>
                <a:endParaRPr lang="en-US" altLang="ja-JP" sz="28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	    </a:t>
                </a:r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求めよ。</a:t>
                </a:r>
                <a:endParaRPr lang="ja-JP" altLang="ja-JP" sz="28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en-US" sz="2800" u="dbl" kern="100" dirty="0">
                    <a:uFill>
                      <a:solidFill>
                        <a:srgbClr val="000099"/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解答</a:t>
                </a:r>
                <a:r>
                  <a:rPr lang="en-US" altLang="ja-JP" sz="2800" kern="100" dirty="0">
                    <a:uFill>
                      <a:solidFill>
                        <a:srgbClr val="000099"/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uFill>
                      <a:solidFill>
                        <a:srgbClr val="000099"/>
                      </a:solidFill>
                    </a:u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正弦定理により</a:t>
                </a:r>
                <a:r>
                  <a:rPr lang="en-US" altLang="ja-JP" sz="2800" dirty="0">
                    <a:latin typeface="Century" panose="02040604050505020304" pitchFamily="18" charset="0"/>
                    <a:ea typeface="ＭＳ 明朝" panose="02020609040205080304" pitchFamily="17" charset="-128"/>
                    <a:cs typeface="ＭＳ Ｐゴシック" panose="020B0600070205080204" pitchFamily="50" charset="-128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sin</m:t>
                        </m:r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 </m:t>
                        </m:r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𝐴</m:t>
                        </m:r>
                      </m:den>
                    </m:f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sin</m:t>
                        </m:r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 </m:t>
                        </m:r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𝐵</m:t>
                        </m:r>
                      </m:den>
                    </m:f>
                  </m:oMath>
                </a14:m>
                <a:endParaRPr lang="ja-JP" altLang="ja-JP" sz="28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	    </a:t>
                </a:r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であるから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sin</m:t>
                        </m:r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 </m:t>
                        </m:r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45°</m:t>
                        </m:r>
                      </m:den>
                    </m:f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ja-JP" altLang="ja-JP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 i="1"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ＭＳ Ｐゴシック" panose="020B0600070205080204" pitchFamily="50" charset="-128"/>
                              </a:rPr>
                              <m:t> </m:t>
                            </m:r>
                            <m:r>
                              <a:rPr lang="en-US" altLang="ja-JP" sz="2800"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ＭＳ Ｐゴシック" panose="020B0600070205080204" pitchFamily="50" charset="-128"/>
                              </a:rPr>
                              <m:t>6</m:t>
                            </m:r>
                            <m:r>
                              <a:rPr lang="en-US" altLang="ja-JP" sz="2800" i="1"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ＭＳ Ｐゴシック" panose="020B0600070205080204" pitchFamily="50" charset="-128"/>
                              </a:rPr>
                              <m:t> 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sin</m:t>
                        </m:r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 </m:t>
                        </m:r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60°</m:t>
                        </m:r>
                      </m:den>
                    </m:f>
                  </m:oMath>
                </a14:m>
                <a:endParaRPr lang="ja-JP" altLang="ja-JP" sz="28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	    </a:t>
                </a:r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よって</a:t>
                </a:r>
                <a:r>
                  <a:rPr lang="ja-JP" altLang="en-US" sz="2800" dirty="0">
                    <a:latin typeface="Century" panose="02040604050505020304" pitchFamily="18" charset="0"/>
                    <a:ea typeface="ＭＳ 明朝" panose="02020609040205080304" pitchFamily="17" charset="-128"/>
                    <a:cs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 </m:t>
                        </m:r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6</m:t>
                        </m:r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 </m:t>
                        </m:r>
                      </m:e>
                    </m:rad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⋅</m:t>
                    </m:r>
                    <m:f>
                      <m:f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sin</m:t>
                        </m:r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 </m:t>
                        </m:r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60°</m:t>
                        </m:r>
                      </m:den>
                    </m:f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sin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 </m:t>
                    </m:r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45°=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 </m:t>
                        </m:r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6</m:t>
                        </m:r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 </m:t>
                        </m:r>
                      </m:e>
                    </m:rad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⋅</m:t>
                    </m:r>
                    <m:f>
                      <m:f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 i="1"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ＭＳ Ｐゴシック" panose="020B0600070205080204" pitchFamily="50" charset="-128"/>
                              </a:rPr>
                              <m:t> </m:t>
                            </m:r>
                            <m:r>
                              <a:rPr lang="en-US" altLang="ja-JP" sz="2800"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ＭＳ Ｐゴシック" panose="020B0600070205080204" pitchFamily="50" charset="-128"/>
                              </a:rPr>
                              <m:t>3</m:t>
                            </m:r>
                            <m:r>
                              <a:rPr lang="en-US" altLang="ja-JP" sz="2800" i="1"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ＭＳ Ｐゴシック" panose="020B0600070205080204" pitchFamily="50" charset="-128"/>
                              </a:rPr>
                              <m:t> </m:t>
                            </m:r>
                          </m:e>
                        </m:rad>
                      </m:den>
                    </m:f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⋅</m:t>
                    </m:r>
                    <m:f>
                      <m:f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 i="1"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ＭＳ Ｐゴシック" panose="020B0600070205080204" pitchFamily="50" charset="-128"/>
                              </a:rPr>
                              <m:t> </m:t>
                            </m:r>
                            <m:r>
                              <a:rPr lang="en-US" altLang="ja-JP" sz="2800"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ＭＳ Ｐゴシック" panose="020B0600070205080204" pitchFamily="50" charset="-128"/>
                              </a:rPr>
                              <m:t>2</m:t>
                            </m:r>
                            <m:r>
                              <a:rPr lang="en-US" altLang="ja-JP" sz="2800" i="1"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ＭＳ Ｐゴシック" panose="020B0600070205080204" pitchFamily="50" charset="-128"/>
                              </a:rPr>
                              <m:t> </m:t>
                            </m:r>
                          </m:e>
                        </m:rad>
                      </m:den>
                    </m:f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=2</m:t>
                    </m:r>
                  </m:oMath>
                </a14:m>
                <a:r>
                  <a:rPr lang="ja-JP" altLang="ja-JP" sz="28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endParaRPr lang="ja-JP" altLang="ja-JP" sz="28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en-US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 </a:t>
                </a:r>
                <a:r>
                  <a:rPr lang="ja-JP" altLang="ja-JP" dirty="0">
                    <a:solidFill>
                      <a:srgbClr val="000099"/>
                    </a:solidFill>
                    <a:latin typeface="UD新ゴL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正弦定理を利用して，三角形のある辺の長さが求められるのは，どの角の</a:t>
                </a:r>
                <a:endParaRPr lang="en-US" altLang="ja-JP" dirty="0">
                  <a:solidFill>
                    <a:srgbClr val="000099"/>
                  </a:solidFill>
                  <a:latin typeface="UD新ゴL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en-US" dirty="0">
                    <a:solidFill>
                      <a:srgbClr val="000099"/>
                    </a:solidFill>
                    <a:latin typeface="UD新ゴL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　    </a:t>
                </a:r>
                <a:r>
                  <a:rPr lang="ja-JP" altLang="ja-JP" dirty="0">
                    <a:solidFill>
                      <a:srgbClr val="000099"/>
                    </a:solidFill>
                    <a:latin typeface="UD新ゴL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大きさ，どの辺の長さがわかっているときだろうか。</a:t>
                </a:r>
                <a:endParaRPr lang="ja-JP" altLang="ja-JP" dirty="0">
                  <a:solidFill>
                    <a:srgbClr val="000099"/>
                  </a:solidFill>
                  <a:latin typeface="UD新ゴL"/>
                  <a:cs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0B5050EB-5FC0-4117-B9B8-04F926622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034984"/>
                <a:ext cx="10801350" cy="5696016"/>
              </a:xfrm>
              <a:prstGeom prst="rect">
                <a:avLst/>
              </a:prstGeom>
              <a:blipFill>
                <a:blip r:embed="rId2"/>
                <a:stretch>
                  <a:fillRect l="-1129" t="-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712BF2D-1FC2-4AB8-90FC-537A00B26F6B}"/>
              </a:ext>
            </a:extLst>
          </p:cNvPr>
          <p:cNvSpPr/>
          <p:nvPr/>
        </p:nvSpPr>
        <p:spPr>
          <a:xfrm>
            <a:off x="4043555" y="2866579"/>
            <a:ext cx="2315204" cy="70455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D7E3803-2BF2-4158-ADB8-A82E15B598A9}"/>
              </a:ext>
            </a:extLst>
          </p:cNvPr>
          <p:cNvSpPr/>
          <p:nvPr/>
        </p:nvSpPr>
        <p:spPr>
          <a:xfrm>
            <a:off x="4033045" y="3611474"/>
            <a:ext cx="3106303" cy="715057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FC5FB0A-1C2C-45F2-8B76-29C89FF4F17E}"/>
              </a:ext>
            </a:extLst>
          </p:cNvPr>
          <p:cNvSpPr/>
          <p:nvPr/>
        </p:nvSpPr>
        <p:spPr>
          <a:xfrm>
            <a:off x="7533536" y="3611473"/>
            <a:ext cx="2178023" cy="715057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443C28B-DF6D-4759-B0A6-41F3205B9F36}"/>
              </a:ext>
            </a:extLst>
          </p:cNvPr>
          <p:cNvSpPr txBox="1"/>
          <p:nvPr/>
        </p:nvSpPr>
        <p:spPr>
          <a:xfrm>
            <a:off x="695325" y="1090404"/>
            <a:ext cx="1101577" cy="523220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fontAlgn="ctr"/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例題</a:t>
            </a:r>
            <a:r>
              <a:rPr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endParaRPr lang="ja-JP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162D16B-C82D-437B-B1C5-35D023571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543" y="1672862"/>
            <a:ext cx="2626506" cy="1938611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70AB3D6-4608-4BD7-BC97-333541E3992F}"/>
              </a:ext>
            </a:extLst>
          </p:cNvPr>
          <p:cNvSpPr/>
          <p:nvPr/>
        </p:nvSpPr>
        <p:spPr>
          <a:xfrm>
            <a:off x="10189447" y="3650375"/>
            <a:ext cx="414669" cy="637251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640B974-D131-04C8-C858-54DAEBEA2EB0}"/>
              </a:ext>
            </a:extLst>
          </p:cNvPr>
          <p:cNvGrpSpPr/>
          <p:nvPr/>
        </p:nvGrpSpPr>
        <p:grpSpPr>
          <a:xfrm>
            <a:off x="974243" y="4752126"/>
            <a:ext cx="543739" cy="523220"/>
            <a:chOff x="696050" y="5557229"/>
            <a:chExt cx="543739" cy="523220"/>
          </a:xfrm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878E7D0C-B2FF-251F-8064-C234720FF5FB}"/>
                </a:ext>
              </a:extLst>
            </p:cNvPr>
            <p:cNvSpPr/>
            <p:nvPr/>
          </p:nvSpPr>
          <p:spPr>
            <a:xfrm>
              <a:off x="749737" y="5613399"/>
              <a:ext cx="428625" cy="428625"/>
            </a:xfrm>
            <a:prstGeom prst="ellipse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5FE7D1F-6193-9005-B58E-FC33F89AC972}"/>
                </a:ext>
              </a:extLst>
            </p:cNvPr>
            <p:cNvSpPr txBox="1"/>
            <p:nvPr/>
          </p:nvSpPr>
          <p:spPr>
            <a:xfrm>
              <a:off x="696050" y="5557229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9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字幕 2">
                <a:extLst>
                  <a:ext uri="{FF2B5EF4-FFF2-40B4-BE49-F238E27FC236}">
                    <a16:creationId xmlns:a16="http://schemas.microsoft.com/office/drawing/2014/main" id="{E669DD25-DBC6-49F2-A9B8-7FF66AA039EE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7"/>
                <a:ext cx="10801350" cy="4568576"/>
              </a:xfrm>
            </p:spPr>
            <p:txBody>
              <a:bodyPr/>
              <a:lstStyle/>
              <a:p>
                <a:pPr algn="just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	     </a:t>
                </a:r>
                <a:r>
                  <a:rPr lang="ja-JP" altLang="ja-JP" sz="2800" dirty="0"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次のような</a:t>
                </a:r>
                <a:r>
                  <a:rPr lang="en-US" altLang="ja-JP" sz="2800" dirty="0"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ABC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 </a:t>
                </a:r>
                <a:r>
                  <a:rPr lang="ja-JP" altLang="ja-JP" sz="2800" dirty="0"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において，指定されたものを求めよ。</a:t>
                </a:r>
              </a:p>
              <a:p>
                <a:pPr algn="just"/>
                <a:r>
                  <a:rPr lang="en-US" altLang="ja-JP" sz="2800" dirty="0">
                    <a:latin typeface="1bai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	  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1bai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	       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 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ＭＳ Ｐゴシック" panose="020B0600070205080204" pitchFamily="50" charset="-128"/>
                          </a:rPr>
                          <m:t> </m:t>
                        </m:r>
                      </m:e>
                    </m:rad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𝐵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=30°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𝐶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=45°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のとき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𝑏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 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   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	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	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　　　　 </a:t>
                </a:r>
              </a:p>
              <a:p>
                <a:pPr marL="540000" indent="-792000" algn="l" eaLnBrk="1" hangingPunct="1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540000" indent="-792000" algn="l" eaLnBrk="1" hangingPunct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           </a:t>
                </a:r>
                <a:r>
                  <a:rPr lang="ja-JP" altLang="en-US" sz="2800" dirty="0">
                    <a:latin typeface="1bai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 </a:t>
                </a:r>
                <a:endParaRPr lang="en-US" altLang="ja-JP" sz="2800" dirty="0">
                  <a:latin typeface="1bai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lvl="0" algn="just">
                  <a:lnSpc>
                    <a:spcPct val="100000"/>
                  </a:lnSpc>
                  <a:spcBef>
                    <a:spcPts val="0"/>
                  </a:spcBef>
                </a:pPr>
                <a:endParaRPr lang="ja-JP" altLang="ja-JP" sz="2800" dirty="0">
                  <a:latin typeface="1bai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en-US" sz="2800" dirty="0">
                    <a:latin typeface="1bai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 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0" name="字幕 2">
                <a:extLst>
                  <a:ext uri="{FF2B5EF4-FFF2-40B4-BE49-F238E27FC236}">
                    <a16:creationId xmlns:a16="http://schemas.microsoft.com/office/drawing/2014/main" id="{E669DD25-DBC6-49F2-A9B8-7FF66AA03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7"/>
                <a:ext cx="10801350" cy="4568576"/>
              </a:xfrm>
              <a:blipFill>
                <a:blip r:embed="rId2"/>
                <a:stretch>
                  <a:fillRect t="-2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35C3B4-AB0A-4767-932F-EBCC433E2E58}"/>
              </a:ext>
            </a:extLst>
          </p:cNvPr>
          <p:cNvSpPr txBox="1"/>
          <p:nvPr/>
        </p:nvSpPr>
        <p:spPr>
          <a:xfrm>
            <a:off x="695325" y="1040799"/>
            <a:ext cx="1261066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fontAlgn="ctr"/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</a:t>
            </a:r>
            <a:r>
              <a:rPr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endParaRPr lang="ja-JP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BAD0A5A-C891-40BF-8B7C-7FF43CF76DBA}"/>
                  </a:ext>
                </a:extLst>
              </p:cNvPr>
              <p:cNvSpPr txBox="1"/>
              <p:nvPr/>
            </p:nvSpPr>
            <p:spPr>
              <a:xfrm>
                <a:off x="2570687" y="2530150"/>
                <a:ext cx="7817322" cy="3432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20000"/>
                  </a:lnSpc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正弦定理により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𝑐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𝐶</m:t>
                            </m:r>
                          </m:e>
                        </m:func>
                      </m:den>
                    </m:f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>
                  <a:lnSpc>
                    <a:spcPct val="120000"/>
                  </a:lnSpc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であるから　　　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30°</m:t>
                            </m:r>
                          </m:e>
                        </m:func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2</m:t>
                            </m:r>
                          </m:e>
                        </m:rad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45°</m:t>
                            </m:r>
                          </m:e>
                        </m:func>
                      </m:den>
                    </m:f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>
                  <a:lnSpc>
                    <a:spcPct val="120000"/>
                  </a:lnSpc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よって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>
                  <a:lnSpc>
                    <a:spcPct val="120000"/>
                  </a:lnSpc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2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∙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45°</m:t>
                            </m:r>
                          </m:e>
                        </m:func>
                      </m:den>
                    </m:f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∙</m:t>
                    </m:r>
                    <m:func>
                      <m:func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sin</m:t>
                        </m:r>
                      </m:fName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30°</m:t>
                        </m:r>
                      </m:e>
                    </m:func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2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2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∙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2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=1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>
                  <a:lnSpc>
                    <a:spcPct val="120000"/>
                  </a:lnSpc>
                </a:pPr>
                <a:endParaRPr lang="ja-JP" altLang="ja-JP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BAD0A5A-C891-40BF-8B7C-7FF43CF7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687" y="2530150"/>
                <a:ext cx="7817322" cy="3432030"/>
              </a:xfrm>
              <a:prstGeom prst="rect">
                <a:avLst/>
              </a:prstGeom>
              <a:blipFill>
                <a:blip r:embed="rId4"/>
                <a:stretch>
                  <a:fillRect l="-16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782223D6-7C7B-8150-D1C6-3E126A2C43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968" t="19600" r="24110" b="21188"/>
          <a:stretch>
            <a:fillRect/>
          </a:stretch>
        </p:blipFill>
        <p:spPr>
          <a:xfrm>
            <a:off x="777214" y="1716549"/>
            <a:ext cx="979927" cy="828000"/>
          </a:xfrm>
          <a:prstGeom prst="rect">
            <a:avLst/>
          </a:prstGeom>
        </p:spPr>
      </p:pic>
      <p:pic>
        <p:nvPicPr>
          <p:cNvPr id="6" name="図 5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22A4E78A-5DBB-8B93-6018-0C82F7E19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1898" y="2464986"/>
            <a:ext cx="3284505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ADDEF-92C0-D985-A750-37299A033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9B56C39-E2B1-A856-3E29-E027820A9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36" y="192728"/>
            <a:ext cx="901521" cy="654996"/>
          </a:xfrm>
          <a:prstGeom prst="rect">
            <a:avLst/>
          </a:prstGeom>
        </p:spPr>
      </p:pic>
      <p:sp>
        <p:nvSpPr>
          <p:cNvPr id="2051" name="タイトル 1">
            <a:extLst>
              <a:ext uri="{FF2B5EF4-FFF2-40B4-BE49-F238E27FC236}">
                <a16:creationId xmlns:a16="http://schemas.microsoft.com/office/drawing/2014/main" id="{A8FB08BA-CC90-9803-DAE6-89E2ECB06B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正弦定理　　　　</a:t>
            </a:r>
            <a:r>
              <a:rPr lang="ja-JP" altLang="en-US" sz="3200" dirty="0"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　</a:t>
            </a:r>
            <a:r>
              <a:rPr lang="ja-JP" altLang="en-US" sz="3200" dirty="0">
                <a:solidFill>
                  <a:prstClr val="black"/>
                </a:solidFill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                                                 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p.164)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E1BCBF0-AA7B-3F43-5CCE-E8C0655F7F0C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字幕 2">
                <a:extLst>
                  <a:ext uri="{FF2B5EF4-FFF2-40B4-BE49-F238E27FC236}">
                    <a16:creationId xmlns:a16="http://schemas.microsoft.com/office/drawing/2014/main" id="{1443F71C-4F78-6C0E-1126-48912D58DA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030288"/>
                <a:ext cx="11049850" cy="5608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節では，三角比を定義し，その性質を考えて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きた。たとえば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148 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ページで学んだように，右の図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のような直角三角形において，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が成り立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つ。これは，直角三角形の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辺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𝑟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と角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𝜃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の正弦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について成り立つ関係式である。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直角三角形以外の三角形についても，辺の長さと角の三角比について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成り立つ関係はないだろうか。まずは正弦について，上の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もとに考えていこう。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" name="字幕 2">
                <a:extLst>
                  <a:ext uri="{FF2B5EF4-FFF2-40B4-BE49-F238E27FC236}">
                    <a16:creationId xmlns:a16="http://schemas.microsoft.com/office/drawing/2014/main" id="{1443F71C-4F78-6C0E-1126-48912D58D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030288"/>
                <a:ext cx="11049850" cy="5608635"/>
              </a:xfrm>
              <a:prstGeom prst="rect">
                <a:avLst/>
              </a:prstGeom>
              <a:blipFill>
                <a:blip r:embed="rId3"/>
                <a:stretch>
                  <a:fillRect l="-11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2C7F68E9-AEBD-BB02-3CEB-752944D32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25" y="969964"/>
            <a:ext cx="3322749" cy="635540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74973D8-E988-9C95-C27F-836A92BA10E0}"/>
              </a:ext>
            </a:extLst>
          </p:cNvPr>
          <p:cNvCxnSpPr>
            <a:cxnSpLocks/>
          </p:cNvCxnSpPr>
          <p:nvPr/>
        </p:nvCxnSpPr>
        <p:spPr>
          <a:xfrm>
            <a:off x="852615" y="5015006"/>
            <a:ext cx="1041998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2A811A8-6248-5832-BDBE-5B896207449E}"/>
              </a:ext>
            </a:extLst>
          </p:cNvPr>
          <p:cNvCxnSpPr>
            <a:cxnSpLocks/>
          </p:cNvCxnSpPr>
          <p:nvPr/>
        </p:nvCxnSpPr>
        <p:spPr>
          <a:xfrm>
            <a:off x="852615" y="5587131"/>
            <a:ext cx="196553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79ACEDF-1088-E78D-1775-9EFF4AEE4C67}"/>
              </a:ext>
            </a:extLst>
          </p:cNvPr>
          <p:cNvCxnSpPr>
            <a:cxnSpLocks/>
          </p:cNvCxnSpPr>
          <p:nvPr/>
        </p:nvCxnSpPr>
        <p:spPr>
          <a:xfrm>
            <a:off x="6401474" y="5587131"/>
            <a:ext cx="196553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B07D1177-A66F-6DF9-514A-F059CDDBB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362" y="1586766"/>
            <a:ext cx="3271234" cy="23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97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字幕 2">
                <a:extLst>
                  <a:ext uri="{FF2B5EF4-FFF2-40B4-BE49-F238E27FC236}">
                    <a16:creationId xmlns:a16="http://schemas.microsoft.com/office/drawing/2014/main" id="{E669DD25-DBC6-49F2-A9B8-7FF66AA039EE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7"/>
                <a:ext cx="10801350" cy="4568576"/>
              </a:xfrm>
            </p:spPr>
            <p:txBody>
              <a:bodyPr/>
              <a:lstStyle/>
              <a:p>
                <a:pPr algn="just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	     </a:t>
                </a:r>
                <a:r>
                  <a:rPr lang="ja-JP" altLang="ja-JP" sz="2800" dirty="0"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次のような</a:t>
                </a:r>
                <a:r>
                  <a:rPr lang="en-US" altLang="ja-JP" sz="2800" dirty="0"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ABC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 </a:t>
                </a:r>
                <a:r>
                  <a:rPr lang="ja-JP" altLang="ja-JP" sz="2800" dirty="0">
                    <a:latin typeface="1bai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において，指定されたものを求めよ。</a:t>
                </a:r>
              </a:p>
              <a:p>
                <a:pPr algn="just"/>
                <a:r>
                  <a:rPr lang="en-US" altLang="ja-JP" sz="2800" dirty="0">
                    <a:latin typeface="1bai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	  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1bai"/>
                    <a:ea typeface="ＭＳ Ｐゴシック" panose="020B0600070205080204" pitchFamily="50" charset="-128"/>
                  </a:rPr>
                  <a:t>	       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=45°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=120°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のとき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 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   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	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	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　　　　 </a:t>
                </a:r>
              </a:p>
              <a:p>
                <a:pPr marL="540000" indent="-792000" algn="l" eaLnBrk="1" hangingPunct="1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540000" indent="-792000" algn="l" eaLnBrk="1" hangingPunct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           </a:t>
                </a:r>
                <a:r>
                  <a:rPr lang="ja-JP" altLang="en-US" sz="2800" dirty="0">
                    <a:latin typeface="1bai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 </a:t>
                </a:r>
                <a:endParaRPr lang="en-US" altLang="ja-JP" sz="2800" dirty="0">
                  <a:latin typeface="1bai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lvl="0" algn="just">
                  <a:lnSpc>
                    <a:spcPct val="100000"/>
                  </a:lnSpc>
                  <a:spcBef>
                    <a:spcPts val="0"/>
                  </a:spcBef>
                </a:pPr>
                <a:endParaRPr lang="ja-JP" altLang="ja-JP" sz="2800" dirty="0">
                  <a:latin typeface="1bai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en-US" sz="2800" dirty="0">
                    <a:latin typeface="1bai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 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0" name="字幕 2">
                <a:extLst>
                  <a:ext uri="{FF2B5EF4-FFF2-40B4-BE49-F238E27FC236}">
                    <a16:creationId xmlns:a16="http://schemas.microsoft.com/office/drawing/2014/main" id="{E669DD25-DBC6-49F2-A9B8-7FF66AA03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7"/>
                <a:ext cx="10801350" cy="4568576"/>
              </a:xfrm>
              <a:blipFill>
                <a:blip r:embed="rId2"/>
                <a:stretch>
                  <a:fillRect t="-2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35C3B4-AB0A-4767-932F-EBCC433E2E58}"/>
              </a:ext>
            </a:extLst>
          </p:cNvPr>
          <p:cNvSpPr txBox="1"/>
          <p:nvPr/>
        </p:nvSpPr>
        <p:spPr>
          <a:xfrm>
            <a:off x="695325" y="1040799"/>
            <a:ext cx="1261066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fontAlgn="ctr"/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</a:t>
            </a:r>
            <a:r>
              <a:rPr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endParaRPr lang="ja-JP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BAD0A5A-C891-40BF-8B7C-7FF43CF76DBA}"/>
                  </a:ext>
                </a:extLst>
              </p:cNvPr>
              <p:cNvSpPr txBox="1"/>
              <p:nvPr/>
            </p:nvSpPr>
            <p:spPr>
              <a:xfrm>
                <a:off x="2496259" y="2530150"/>
                <a:ext cx="7817322" cy="3378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20000"/>
                  </a:lnSpc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正弦定理により　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𝑎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𝑐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𝐶</m:t>
                            </m:r>
                          </m:e>
                        </m:func>
                      </m:den>
                    </m:f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>
                  <a:lnSpc>
                    <a:spcPct val="120000"/>
                  </a:lnSpc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であるから　　　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2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45°</m:t>
                            </m:r>
                          </m:e>
                        </m:func>
                      </m:den>
                    </m:f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𝑐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120°</m:t>
                            </m:r>
                          </m:e>
                        </m:func>
                      </m:den>
                    </m:f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>
                  <a:lnSpc>
                    <a:spcPct val="120000"/>
                  </a:lnSpc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よって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>
                  <a:lnSpc>
                    <a:spcPct val="120000"/>
                  </a:lnSpc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=2∙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45°</m:t>
                            </m:r>
                          </m:e>
                        </m:func>
                      </m:den>
                    </m:f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∙</m:t>
                    </m:r>
                    <m:func>
                      <m:func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sin</m:t>
                        </m:r>
                      </m:fName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120°</m:t>
                        </m:r>
                      </m:e>
                    </m:func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=2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2</m:t>
                        </m:r>
                      </m:e>
                    </m:rad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∙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2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6</m:t>
                        </m:r>
                      </m:e>
                    </m:rad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>
                  <a:lnSpc>
                    <a:spcPct val="120000"/>
                  </a:lnSpc>
                </a:pPr>
                <a:endParaRPr lang="ja-JP" altLang="ja-JP" sz="2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BAD0A5A-C891-40BF-8B7C-7FF43CF76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259" y="2530150"/>
                <a:ext cx="7817322" cy="3378938"/>
              </a:xfrm>
              <a:prstGeom prst="rect">
                <a:avLst/>
              </a:prstGeom>
              <a:blipFill>
                <a:blip r:embed="rId4"/>
                <a:stretch>
                  <a:fillRect l="-15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422616B0-75E5-486D-BF07-03BCF5D26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852" y="2645607"/>
            <a:ext cx="3261395" cy="150877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5D848B0-8C0D-E8AA-128B-80BEC22D8A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968" t="19600" r="24110" b="21188"/>
          <a:stretch>
            <a:fillRect/>
          </a:stretch>
        </p:blipFill>
        <p:spPr>
          <a:xfrm>
            <a:off x="777214" y="1716549"/>
            <a:ext cx="97992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1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字幕 2">
                <a:extLst>
                  <a:ext uri="{FF2B5EF4-FFF2-40B4-BE49-F238E27FC236}">
                    <a16:creationId xmlns:a16="http://schemas.microsoft.com/office/drawing/2014/main" id="{E669DD25-DBC6-49F2-A9B8-7FF66AA039EE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7"/>
                <a:ext cx="10801350" cy="4568576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正弦定理を活用して，直接測ることのできない距離を求めてみよう。</a:t>
                </a:r>
                <a:endParaRPr lang="en-US" altLang="ja-JP" sz="2800" kern="100" dirty="0"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          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右の図のように，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200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m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 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離れた海岸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	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2 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地点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A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B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と，島にある地点 </a:t>
                </a:r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ＭＳ Ｐゴシック" panose="020B0600070205080204" pitchFamily="50" charset="-128"/>
                  </a:rPr>
                  <a:t>C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ＭＳ Ｐゴシック" panose="020B0600070205080204" pitchFamily="50" charset="-128"/>
                  </a:rPr>
                  <a:t>                    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について 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		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CAB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=100°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，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CBA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=30°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	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であった。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三角比の表を用いて，</a:t>
                </a:r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en-US" sz="2800" b="0" dirty="0"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　　　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A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C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間の距離を求めよ。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ただし，小数第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1 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位を四捨五入して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　　　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整数で答えよ。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     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	</a:t>
                </a:r>
                <a:endParaRPr lang="en-US" altLang="ja-JP" sz="2800" dirty="0">
                  <a:latin typeface="1bai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lvl="0" algn="just">
                  <a:lnSpc>
                    <a:spcPct val="100000"/>
                  </a:lnSpc>
                  <a:spcBef>
                    <a:spcPts val="0"/>
                  </a:spcBef>
                </a:pPr>
                <a:endParaRPr lang="ja-JP" altLang="ja-JP" sz="2800" dirty="0">
                  <a:latin typeface="1bai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en-US" sz="2800" dirty="0">
                    <a:latin typeface="1bai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 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0" name="字幕 2">
                <a:extLst>
                  <a:ext uri="{FF2B5EF4-FFF2-40B4-BE49-F238E27FC236}">
                    <a16:creationId xmlns:a16="http://schemas.microsoft.com/office/drawing/2014/main" id="{E669DD25-DBC6-49F2-A9B8-7FF66AA03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7"/>
                <a:ext cx="10801350" cy="4568576"/>
              </a:xfrm>
              <a:blipFill>
                <a:blip r:embed="rId2"/>
                <a:stretch>
                  <a:fillRect t="-16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35C3B4-AB0A-4767-932F-EBCC433E2E58}"/>
              </a:ext>
            </a:extLst>
          </p:cNvPr>
          <p:cNvSpPr txBox="1"/>
          <p:nvPr/>
        </p:nvSpPr>
        <p:spPr>
          <a:xfrm>
            <a:off x="695325" y="1631332"/>
            <a:ext cx="1250433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fontAlgn="ctr"/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</a:t>
            </a:r>
            <a:r>
              <a:rPr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endParaRPr lang="ja-JP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A576962-73DF-40CD-B1D6-66AEC28D2726}"/>
                  </a:ext>
                </a:extLst>
              </p:cNvPr>
              <p:cNvSpPr txBox="1"/>
              <p:nvPr/>
            </p:nvSpPr>
            <p:spPr>
              <a:xfrm>
                <a:off x="2253953" y="4586371"/>
                <a:ext cx="8544369" cy="1770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ctr"/>
                <a:r>
                  <a:rPr lang="ja-JP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正弦定理により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C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AB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𝐶</m:t>
                            </m:r>
                          </m:e>
                        </m:func>
                      </m:den>
                    </m:f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また　　　　　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C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=180°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−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100°+30°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=50°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よって　　　　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C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30°</m:t>
                            </m:r>
                          </m:e>
                        </m:func>
                      </m:den>
                    </m:f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200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50°</m:t>
                            </m:r>
                          </m:e>
                        </m:func>
                      </m:den>
                    </m:f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A576962-73DF-40CD-B1D6-66AEC28D2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53" y="4586371"/>
                <a:ext cx="8544369" cy="1770356"/>
              </a:xfrm>
              <a:prstGeom prst="rect">
                <a:avLst/>
              </a:prstGeom>
              <a:blipFill>
                <a:blip r:embed="rId3"/>
                <a:stretch>
                  <a:fillRect l="-1499" b="-30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CEE9FB8-2530-49FA-895D-EC12831679D2}"/>
              </a:ext>
            </a:extLst>
          </p:cNvPr>
          <p:cNvSpPr txBox="1"/>
          <p:nvPr/>
        </p:nvSpPr>
        <p:spPr>
          <a:xfrm>
            <a:off x="9031357" y="2071236"/>
            <a:ext cx="403878" cy="45891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fontAlgn="ctr">
              <a:lnSpc>
                <a:spcPct val="120000"/>
              </a:lnSpc>
            </a:pPr>
            <a:endParaRPr lang="ja-JP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3E5FE3-5F05-817D-0205-02CBF6E02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880" y="1746535"/>
            <a:ext cx="3672795" cy="18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9BDA8-D5D4-E637-B6C8-3F400E604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字幕 2">
                <a:extLst>
                  <a:ext uri="{FF2B5EF4-FFF2-40B4-BE49-F238E27FC236}">
                    <a16:creationId xmlns:a16="http://schemas.microsoft.com/office/drawing/2014/main" id="{70C92862-22AC-3473-1853-F7B68E25523F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427174"/>
                <a:ext cx="10801350" cy="4568576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endParaRPr lang="en-US" altLang="ja-JP" sz="2800" kern="100" dirty="0"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          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右の図のように，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200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m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 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離れた海岸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	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2 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地点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A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B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と，島にある地点 </a:t>
                </a:r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ＭＳ Ｐゴシック" panose="020B0600070205080204" pitchFamily="50" charset="-128"/>
                  </a:rPr>
                  <a:t>C 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ＭＳ Ｐゴシック" panose="020B0600070205080204" pitchFamily="50" charset="-128"/>
                  </a:rPr>
                  <a:t>                    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について 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		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CAB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=100°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，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CBA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=30°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	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であった。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三角比の表を用いて，</a:t>
                </a:r>
                <a:endParaRPr lang="en-US" altLang="ja-JP" sz="2800" b="0" i="1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en-US" sz="2800" b="0" dirty="0"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　　　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A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C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間の距離を求めよ。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ただし，小数第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1 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位を四捨五入して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　　　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整数で答えよ。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      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	</a:t>
                </a:r>
                <a:endParaRPr lang="en-US" altLang="ja-JP" sz="2800" dirty="0">
                  <a:latin typeface="1bai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lvl="0" algn="just">
                  <a:lnSpc>
                    <a:spcPct val="100000"/>
                  </a:lnSpc>
                  <a:spcBef>
                    <a:spcPts val="0"/>
                  </a:spcBef>
                </a:pPr>
                <a:endParaRPr lang="ja-JP" altLang="ja-JP" sz="2800" dirty="0">
                  <a:latin typeface="1bai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en-US" sz="2800" dirty="0">
                    <a:latin typeface="1bai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 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0" name="字幕 2">
                <a:extLst>
                  <a:ext uri="{FF2B5EF4-FFF2-40B4-BE49-F238E27FC236}">
                    <a16:creationId xmlns:a16="http://schemas.microsoft.com/office/drawing/2014/main" id="{70C92862-22AC-3473-1853-F7B68E2552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427174"/>
                <a:ext cx="10801350" cy="456857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タイトル 1">
            <a:extLst>
              <a:ext uri="{FF2B5EF4-FFF2-40B4-BE49-F238E27FC236}">
                <a16:creationId xmlns:a16="http://schemas.microsoft.com/office/drawing/2014/main" id="{FBF2C5EF-7F22-865B-A12B-E34757606F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8AC502-0BA2-78FC-2D5B-EEFA5A344960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8BFE6C-406D-ECCE-E8B4-CC07FFCBAE6A}"/>
              </a:ext>
            </a:extLst>
          </p:cNvPr>
          <p:cNvSpPr txBox="1"/>
          <p:nvPr/>
        </p:nvSpPr>
        <p:spPr>
          <a:xfrm>
            <a:off x="695325" y="1028219"/>
            <a:ext cx="1250433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fontAlgn="ctr"/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</a:t>
            </a:r>
            <a:r>
              <a:rPr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endParaRPr lang="ja-JP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699504B-47C2-6E84-1EF7-2132D7307CB3}"/>
                  </a:ext>
                </a:extLst>
              </p:cNvPr>
              <p:cNvSpPr txBox="1"/>
              <p:nvPr/>
            </p:nvSpPr>
            <p:spPr>
              <a:xfrm>
                <a:off x="2253953" y="3980564"/>
                <a:ext cx="8544369" cy="2789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ctr"/>
                <a:r>
                  <a:rPr lang="ja-JP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したがって　　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AC</m:t>
                    </m:r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=200∙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50°</m:t>
                            </m:r>
                          </m:e>
                        </m:func>
                      </m:den>
                    </m:f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∙</m:t>
                    </m:r>
                    <m:func>
                      <m:func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sin</m:t>
                        </m:r>
                      </m:fName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30°</m:t>
                        </m:r>
                      </m:e>
                    </m:func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ゴシック" panose="020B0609070205080204" pitchFamily="49" charset="-128"/>
                  <a:cs typeface="ＭＳ Ｐゴシック" panose="020B0600070205080204" pitchFamily="50" charset="-128"/>
                </a:endParaRPr>
              </a:p>
              <a:p>
                <a:pPr fontAlgn="ctr"/>
                <a:r>
                  <a:rPr lang="ja-JP" altLang="en-US" sz="2800" i="1" dirty="0">
                    <a:latin typeface="Cambria Math" panose="02040503050406030204" pitchFamily="18" charset="0"/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　　　　　　　　　</a:t>
                </a:r>
                <a:r>
                  <a:rPr lang="en-US" altLang="ja-JP" sz="2800" dirty="0"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=200∙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50°</m:t>
                            </m:r>
                          </m:e>
                        </m:func>
                      </m:den>
                    </m:f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∙</m:t>
                    </m:r>
                  </m:oMath>
                </a14:m>
                <a:r>
                  <a:rPr lang="ja-JP" altLang="ja-JP" sz="2800" dirty="0">
                    <a:ea typeface="Cambria Math" panose="02040503050406030204" pitchFamily="18" charset="0"/>
                    <a:cs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2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1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00</m:t>
                        </m:r>
                      </m:num>
                      <m:den>
                        <m:func>
                          <m:func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ＭＳ Ｐゴシック" panose="020B0600070205080204" pitchFamily="50" charset="-128"/>
                              </a:rPr>
                              <m:t>50°</m:t>
                            </m:r>
                          </m:e>
                        </m:func>
                      </m:den>
                    </m:f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三角比の表より，</a:t>
                </a:r>
                <a:r>
                  <a:rPr lang="ja-JP" altLang="ja-JP" sz="2800" dirty="0">
                    <a:ea typeface="Cambria Math" panose="02040503050406030204" pitchFamily="18" charset="0"/>
                    <a:cs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sin</m:t>
                        </m:r>
                      </m:fName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50°</m:t>
                        </m:r>
                      </m:e>
                    </m:func>
                  </m:oMath>
                </a14:m>
                <a:r>
                  <a:rPr lang="en-US" altLang="ja-JP" sz="2800" dirty="0"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=0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.7660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であるから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fontAlgn="ctr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　　　　　　　　　 </a:t>
                </a:r>
                <a:r>
                  <a:rPr lang="en-US" altLang="ja-JP" sz="2800" dirty="0"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AC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100</m:t>
                        </m:r>
                      </m:num>
                      <m:den>
                        <m:r>
                          <a:rPr lang="en-US" altLang="ja-JP" sz="2800" i="1" smtClean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ＭＳ Ｐゴシック" panose="020B0600070205080204" pitchFamily="50" charset="-128"/>
                          </a:rPr>
                          <m:t>0.7660</m:t>
                        </m:r>
                      </m:den>
                    </m:f>
                  </m:oMath>
                </a14:m>
                <a:r>
                  <a:rPr lang="en-US" altLang="ja-JP" sz="2800" dirty="0"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130.5</m:t>
                    </m:r>
                  </m:oMath>
                </a14:m>
                <a:r>
                  <a:rPr lang="en-US" altLang="ja-JP" sz="2800" b="0" dirty="0"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……</a:t>
                </a:r>
              </a:p>
              <a:p>
                <a:pPr fontAlgn="ctr"/>
                <a:r>
                  <a:rPr lang="ja-JP" altLang="en-US" sz="2800" dirty="0"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よって　　　　</a:t>
                </a:r>
                <a:r>
                  <a:rPr lang="en-US" altLang="ja-JP" sz="2800" dirty="0"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 </a:t>
                </a:r>
                <a:r>
                  <a:rPr lang="ja-JP" altLang="en-US" sz="2800" dirty="0">
                    <a:ea typeface="ＭＳ ゴシック" panose="020B0609070205080204" pitchFamily="49" charset="-128"/>
                    <a:cs typeface="ＭＳ Ｐゴシック" panose="020B0600070205080204" pitchFamily="50" charset="-128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AC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ＭＳ Ｐゴシック" panose="020B0600070205080204" pitchFamily="50" charset="-128"/>
                      </a:rPr>
                      <m:t>131 </m:t>
                    </m:r>
                  </m:oMath>
                </a14:m>
                <a:r>
                  <a:rPr lang="en-US" altLang="ja-JP" sz="2800" b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(m)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699504B-47C2-6E84-1EF7-2132D7307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53" y="3980564"/>
                <a:ext cx="8544369" cy="2789097"/>
              </a:xfrm>
              <a:prstGeom prst="rect">
                <a:avLst/>
              </a:prstGeom>
              <a:blipFill>
                <a:blip r:embed="rId3"/>
                <a:stretch>
                  <a:fillRect l="-1499" b="-50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8219FB6-2C04-4F31-3464-6BC45A8AEC62}"/>
              </a:ext>
            </a:extLst>
          </p:cNvPr>
          <p:cNvSpPr txBox="1"/>
          <p:nvPr/>
        </p:nvSpPr>
        <p:spPr>
          <a:xfrm>
            <a:off x="9031357" y="1468123"/>
            <a:ext cx="403878" cy="45891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fontAlgn="ctr">
              <a:lnSpc>
                <a:spcPct val="120000"/>
              </a:lnSpc>
            </a:pPr>
            <a:endParaRPr lang="ja-JP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E375110-01CD-C0B9-88F2-70420154F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880" y="1143422"/>
            <a:ext cx="3672795" cy="18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5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4BE3ABC-4C34-4925-BE43-E4A30BB8EA2D}"/>
              </a:ext>
            </a:extLst>
          </p:cNvPr>
          <p:cNvSpPr/>
          <p:nvPr/>
        </p:nvSpPr>
        <p:spPr>
          <a:xfrm>
            <a:off x="7283678" y="4171138"/>
            <a:ext cx="1268436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1DFBB8B-0377-4D2C-BDDB-D230CE2F175B}"/>
              </a:ext>
            </a:extLst>
          </p:cNvPr>
          <p:cNvSpPr/>
          <p:nvPr/>
        </p:nvSpPr>
        <p:spPr>
          <a:xfrm>
            <a:off x="9810691" y="4171138"/>
            <a:ext cx="1268436" cy="428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052" name="字幕 2">
            <a:extLst>
              <a:ext uri="{FF2B5EF4-FFF2-40B4-BE49-F238E27FC236}">
                <a16:creationId xmlns:a16="http://schemas.microsoft.com/office/drawing/2014/main" id="{D923A058-1429-486E-81EF-794857C5BD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2661716"/>
            <a:ext cx="10801350" cy="2175531"/>
          </a:xfrm>
        </p:spPr>
        <p:txBody>
          <a:bodyPr/>
          <a:lstStyle/>
          <a:p>
            <a:pPr algn="l">
              <a:lnSpc>
                <a:spcPts val="3600"/>
              </a:lnSpc>
              <a:spcBef>
                <a:spcPts val="600"/>
              </a:spcBef>
            </a:pPr>
            <a:b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  </a:t>
            </a:r>
            <a:r>
              <a:rPr lang="ja-JP" altLang="ja-JP" sz="36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正弦定理を用いて，三角形の外接円の半径や辺</a:t>
            </a:r>
            <a:r>
              <a:rPr lang="en-US" altLang="ja-JP" sz="36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</a:p>
          <a:p>
            <a:pPr algn="l">
              <a:lnSpc>
                <a:spcPts val="3600"/>
              </a:lnSpc>
              <a:spcBef>
                <a:spcPts val="600"/>
              </a:spcBef>
            </a:pPr>
            <a:r>
              <a:rPr lang="en-US" altLang="ja-JP" sz="36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         </a:t>
            </a:r>
            <a:r>
              <a:rPr lang="ja-JP" altLang="ja-JP" sz="36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の長さが求められるようになろう。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						     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p.167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</a:t>
            </a:r>
            <a:r>
              <a:rPr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21 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 p.168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</a:t>
            </a:r>
            <a:r>
              <a:rPr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>
                <a:effectLst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ja-JP" sz="24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lang="ja-JP" altLang="en-US" sz="24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p.164)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9DC527B-8430-DF76-AE68-2D342125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68" t="19600" r="24110" b="21188"/>
          <a:stretch>
            <a:fillRect/>
          </a:stretch>
        </p:blipFill>
        <p:spPr>
          <a:xfrm>
            <a:off x="695325" y="2895219"/>
            <a:ext cx="1080000" cy="9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0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4D1613BE-C359-4184-87BE-9D6A1F113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972136"/>
                <a:ext cx="10801350" cy="570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ここからは，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において頂点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に向かい合う辺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CA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の長さを，それ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ぞれ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で表し，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の大きさを，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それぞれ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で表す。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において，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辺の長さ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つの角の正弦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の間に成り立つ関係を調べてみよう。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三角形の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つの頂点を通る円を，その三角形の</a:t>
                </a:r>
                <a:r>
                  <a:rPr lang="ja-JP" altLang="ja-JP" sz="2800" b="1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外接円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という。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の外接円の半径を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とすると，次の等式が成り立つ。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endParaRPr lang="ja-JP" altLang="ja-JP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just">
                  <a:lnSpc>
                    <a:spcPct val="130000"/>
                  </a:lnSpc>
                </a:pP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4D1613BE-C359-4184-87BE-9D6A1F11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972136"/>
                <a:ext cx="10801350" cy="5700713"/>
              </a:xfrm>
              <a:prstGeom prst="rect">
                <a:avLst/>
              </a:prstGeom>
              <a:blipFill>
                <a:blip r:embed="rId2"/>
                <a:stretch>
                  <a:fillRect l="-1129" t="-748" r="-7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FE71D6B-7FF8-46E0-A82F-942C9CA2FFB9}"/>
              </a:ext>
            </a:extLst>
          </p:cNvPr>
          <p:cNvSpPr/>
          <p:nvPr/>
        </p:nvSpPr>
        <p:spPr>
          <a:xfrm>
            <a:off x="8251301" y="5135074"/>
            <a:ext cx="1130843" cy="47321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89BFF1-0E11-4D6A-A961-90EC32DE4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824" y="1076800"/>
            <a:ext cx="3334525" cy="21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4D1613BE-C359-4184-87BE-9D6A1F113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972136"/>
                <a:ext cx="10701545" cy="570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等式</a:t>
                </a:r>
                <a14:m>
                  <m:oMath xmlns:m="http://schemas.openxmlformats.org/officeDocument/2006/math">
                    <m:r>
                      <a:rPr lang="ja-JP" altLang="en-US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が成り立つことを証明していこう。そのために，次のことを用いる。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ja-JP" sz="2800" b="1" kern="100" dirty="0">
                    <a:latin typeface="1bai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つの弧に対する円周角の大きさは一定であり，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その弧に対する中心角の大きさの半分である。 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とくに，半円の弧に対する円周角の大きさは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ja-JP" sz="2800" b="1" kern="100" dirty="0">
                    <a:latin typeface="1bai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円に内接する四角形の向かい合う角の和は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en-US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b="1" kern="100" dirty="0">
                    <a:latin typeface="1bai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は，中学校で学んだ円周角の定理である。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</a:t>
                </a:r>
                <a:r>
                  <a:rPr lang="en-US" altLang="ja-JP" sz="2800" b="1" kern="100" dirty="0">
                    <a:latin typeface="1bai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は，円周角の大きさが中心角の大きさの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半分であることから導かれる。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endParaRPr lang="ja-JP" altLang="ja-JP" sz="2800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just">
                  <a:lnSpc>
                    <a:spcPct val="130000"/>
                  </a:lnSpc>
                </a:pP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4D1613BE-C359-4184-87BE-9D6A1F11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972136"/>
                <a:ext cx="10701545" cy="5700713"/>
              </a:xfrm>
              <a:prstGeom prst="rect">
                <a:avLst/>
              </a:prstGeom>
              <a:blipFill>
                <a:blip r:embed="rId2"/>
                <a:stretch>
                  <a:fillRect l="-1139" t="-1282" b="-6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47488A94-F31C-4CA2-A9EE-B7ED43687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184" y="1883910"/>
            <a:ext cx="2240370" cy="47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8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4D1613BE-C359-4184-87BE-9D6A1F113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972136"/>
                <a:ext cx="10801350" cy="570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の外接円の直径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BD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を考える。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と点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の，辺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に対する位置関係は，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の大きさ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により，次の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つの場合に分けられる。</a:t>
                </a:r>
              </a:p>
              <a:p>
                <a:pPr algn="l"/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[1]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0°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    </a:t>
                </a:r>
                <a:r>
                  <a:rPr lang="en-US" altLang="ja-JP" sz="2800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[2]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	      </a:t>
                </a:r>
                <a:r>
                  <a:rPr lang="en-US" altLang="ja-JP" sz="2800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[3]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90°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/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/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endParaRPr lang="ja-JP" altLang="ja-JP" sz="2800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just">
                  <a:lnSpc>
                    <a:spcPct val="130000"/>
                  </a:lnSpc>
                </a:pP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4D1613BE-C359-4184-87BE-9D6A1F11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972136"/>
                <a:ext cx="10801350" cy="5700713"/>
              </a:xfrm>
              <a:prstGeom prst="rect">
                <a:avLst/>
              </a:prstGeom>
              <a:blipFill>
                <a:blip r:embed="rId2"/>
                <a:stretch>
                  <a:fillRect l="-1129" t="-1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4CF4511D-D119-C5D3-9E14-440BD28EE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301" y="3093070"/>
            <a:ext cx="9633397" cy="35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1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61395-06B3-9270-0273-AE00C88E1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54DE8CB-0C28-BDE6-15D0-A428613C4E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DC8B4A-9530-360B-38D5-29500E184696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E1749A4E-4975-9F92-910D-13B85E2557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972136"/>
                <a:ext cx="10801350" cy="570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上の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つの場合に分けて，等式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   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が成り立つことを示そう。直角三角形を利用して示していく。</a:t>
                </a: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endParaRPr lang="ja-JP" altLang="ja-JP" sz="2800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just">
                  <a:lnSpc>
                    <a:spcPct val="130000"/>
                  </a:lnSpc>
                </a:pP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E1749A4E-4975-9F92-910D-13B85E255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972136"/>
                <a:ext cx="10801350" cy="5700713"/>
              </a:xfrm>
              <a:prstGeom prst="rect">
                <a:avLst/>
              </a:prstGeom>
              <a:blipFill>
                <a:blip r:embed="rId2"/>
                <a:stretch>
                  <a:fillRect l="-1129" t="-1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58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4D1613BE-C359-4184-87BE-9D6A1F113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030285"/>
                <a:ext cx="10801350" cy="5827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の外接円の半径を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とするとき，等式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が成り立つことを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，直角三角形を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利用して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示そう。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</a:pP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ja-JP" sz="2800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0°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右の図で，線分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BD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の外接円の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 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直径とする。円周角の定理から 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BDC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=∠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BAC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BCD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よって，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BCD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 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において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　　　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BD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すなわち　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 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ja-JP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endParaRPr lang="ja-JP" altLang="ja-JP" sz="2800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just">
                  <a:lnSpc>
                    <a:spcPct val="130000"/>
                  </a:lnSpc>
                </a:pP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4D1613BE-C359-4184-87BE-9D6A1F11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030285"/>
                <a:ext cx="10801350" cy="5827715"/>
              </a:xfrm>
              <a:prstGeom prst="rect">
                <a:avLst/>
              </a:prstGeom>
              <a:blipFill>
                <a:blip r:embed="rId2"/>
                <a:stretch>
                  <a:fillRect l="-1129" t="-12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97DD1692-1CCC-426C-888C-B7A7FEDD2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630" y="2598810"/>
            <a:ext cx="2453268" cy="2563665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E5A2008-E678-4D8B-B4B6-96978A0050F1}"/>
              </a:ext>
            </a:extLst>
          </p:cNvPr>
          <p:cNvSpPr/>
          <p:nvPr/>
        </p:nvSpPr>
        <p:spPr>
          <a:xfrm>
            <a:off x="3624679" y="5371572"/>
            <a:ext cx="1348918" cy="47321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FAD2CB9-5F56-4627-A390-F306E49C4D45}"/>
              </a:ext>
            </a:extLst>
          </p:cNvPr>
          <p:cNvSpPr/>
          <p:nvPr/>
        </p:nvSpPr>
        <p:spPr>
          <a:xfrm>
            <a:off x="3624679" y="5955116"/>
            <a:ext cx="1348918" cy="47321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76A4A3F-5D75-A5C7-7426-CD29F884EEBC}"/>
              </a:ext>
            </a:extLst>
          </p:cNvPr>
          <p:cNvGrpSpPr/>
          <p:nvPr/>
        </p:nvGrpSpPr>
        <p:grpSpPr>
          <a:xfrm>
            <a:off x="8699399" y="1176610"/>
            <a:ext cx="2597499" cy="539205"/>
            <a:chOff x="8693701" y="5824809"/>
            <a:chExt cx="2597499" cy="539205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EFC2AB9D-45DE-3C55-CD1B-510CB213A42B}"/>
                </a:ext>
              </a:extLst>
            </p:cNvPr>
            <p:cNvGrpSpPr/>
            <p:nvPr/>
          </p:nvGrpSpPr>
          <p:grpSpPr>
            <a:xfrm>
              <a:off x="8704543" y="5824809"/>
              <a:ext cx="2481726" cy="539205"/>
              <a:chOff x="8527298" y="3159397"/>
              <a:chExt cx="2837512" cy="539205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419C23C8-4BF6-114A-46B7-F08CFCC47777}"/>
                  </a:ext>
                </a:extLst>
              </p:cNvPr>
              <p:cNvSpPr/>
              <p:nvPr/>
            </p:nvSpPr>
            <p:spPr>
              <a:xfrm>
                <a:off x="9722552" y="3159397"/>
                <a:ext cx="1642258" cy="5392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E0FCDCFD-5412-CA3F-CE20-644B4B22A756}"/>
                  </a:ext>
                </a:extLst>
              </p:cNvPr>
              <p:cNvSpPr/>
              <p:nvPr/>
            </p:nvSpPr>
            <p:spPr>
              <a:xfrm>
                <a:off x="8527298" y="3159398"/>
                <a:ext cx="1195256" cy="53920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0842452-215F-9E1E-82B3-B2CC4826D529}"/>
                </a:ext>
              </a:extLst>
            </p:cNvPr>
            <p:cNvSpPr txBox="1"/>
            <p:nvPr/>
          </p:nvSpPr>
          <p:spPr>
            <a:xfrm>
              <a:off x="8693701" y="5824811"/>
              <a:ext cx="25974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考え方</a:t>
              </a:r>
              <a:r>
                <a:rPr kumimoji="1" lang="ja-JP" altLang="en-US" sz="24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</a:t>
              </a:r>
              <a:r>
                <a:rPr kumimoji="1" lang="ja-JP" altLang="en-US" sz="2400" dirty="0">
                  <a:solidFill>
                    <a:srgbClr val="C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帰着する</a:t>
              </a:r>
              <a:endParaRPr kumimoji="1" lang="en-US" altLang="ja-JP" sz="24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03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黎ミンM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正弦定理　　    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ja-JP" altLang="ja-JP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正弦</a:t>
            </a:r>
            <a:r>
              <a:rPr kumimoji="1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ＭＳ Ｐゴシック" panose="020B0600070205080204" pitchFamily="50" charset="-128"/>
                <a:cs typeface="Times New Roman" panose="02020603050405020304" pitchFamily="18" charset="0"/>
              </a:rPr>
              <a:t>定理　　　　　　　      　　　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p.166)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4D1613BE-C359-4184-87BE-9D6A1F113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030288"/>
                <a:ext cx="10801350" cy="5398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ja-JP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[2]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のとき 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辺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 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 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の外接円の直径である。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外接円の半径は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であるから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　　　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90°=1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であるから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　　　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br>
                  <a:rPr lang="en-US" altLang="ja-JP" sz="2800" dirty="0"/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endParaRPr lang="ja-JP" altLang="ja-JP" sz="2800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just">
                  <a:lnSpc>
                    <a:spcPct val="130000"/>
                  </a:lnSpc>
                </a:pP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4D1613BE-C359-4184-87BE-9D6A1F11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030288"/>
                <a:ext cx="10801350" cy="5398362"/>
              </a:xfrm>
              <a:prstGeom prst="rect">
                <a:avLst/>
              </a:prstGeom>
              <a:blipFill>
                <a:blip r:embed="rId2"/>
                <a:stretch>
                  <a:fillRect l="-1129" t="-7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E5A2008-E678-4D8B-B4B6-96978A0050F1}"/>
              </a:ext>
            </a:extLst>
          </p:cNvPr>
          <p:cNvSpPr/>
          <p:nvPr/>
        </p:nvSpPr>
        <p:spPr>
          <a:xfrm>
            <a:off x="3177407" y="2683848"/>
            <a:ext cx="615272" cy="47321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FAD2CB9-5F56-4627-A390-F306E49C4D45}"/>
              </a:ext>
            </a:extLst>
          </p:cNvPr>
          <p:cNvSpPr/>
          <p:nvPr/>
        </p:nvSpPr>
        <p:spPr>
          <a:xfrm>
            <a:off x="3177407" y="3684879"/>
            <a:ext cx="1348918" cy="47321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DD8AE92-5AAA-4890-90B0-616CF10B5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958" y="1446213"/>
            <a:ext cx="2616717" cy="247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2080</Words>
  <PresentationFormat>ワイド画面</PresentationFormat>
  <Paragraphs>267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4" baseType="lpstr">
      <vt:lpstr>1bai</vt:lpstr>
      <vt:lpstr>ＭＳ Ｐゴシック</vt:lpstr>
      <vt:lpstr>ＭＳ ゴシック</vt:lpstr>
      <vt:lpstr>UD新ゴL</vt:lpstr>
      <vt:lpstr>UD新ゴM</vt:lpstr>
      <vt:lpstr>UD黎ミンM</vt:lpstr>
      <vt:lpstr>游ゴシック</vt:lpstr>
      <vt:lpstr>游ゴシック Light</vt:lpstr>
      <vt:lpstr>Arial</vt:lpstr>
      <vt:lpstr>Cambria Math</vt:lpstr>
      <vt:lpstr>Century</vt:lpstr>
      <vt:lpstr>Office テーマ</vt:lpstr>
      <vt:lpstr>教科書　NEXT 数学Ⅰ</vt:lpstr>
      <vt:lpstr>4　正弦定理　　　　　　　　　                                                  (教科書p.164)</vt:lpstr>
      <vt:lpstr>4　正弦定理　　      A　正弦定理　　　　　　　      　　　 (教科書p.164)</vt:lpstr>
      <vt:lpstr>4　正弦定理　　      A　正弦定理　　　　　　　      　　　 (教科書p.164)</vt:lpstr>
      <vt:lpstr>4　正弦定理　　      A　正弦定理　　　　　　　      　　　 (教科書p.165)</vt:lpstr>
      <vt:lpstr>4　正弦定理　　      A　正弦定理　　　　　　　      　　　 (教科書p.165)</vt:lpstr>
      <vt:lpstr>4　正弦定理　　      A　正弦定理　　　　　　　      　　　 (教科書p.165)</vt:lpstr>
      <vt:lpstr>4　正弦定理　　      A　正弦定理　　　　　　　      　　　 (教科書p.166)</vt:lpstr>
      <vt:lpstr>4　正弦定理　　      A　正弦定理　　　　　　　      　　　 (教科書p.166)</vt:lpstr>
      <vt:lpstr>4　正弦定理　　      A　正弦定理　　　　　　　      　　　 (教科書p.166)</vt:lpstr>
      <vt:lpstr>4　正弦定理　　      A　正弦定理　　　　　　　      　　　 (教科書p.167)</vt:lpstr>
      <vt:lpstr>4　正弦定理　　      A　正弦定理　　　　　　　      　　　 (教科書p.167)</vt:lpstr>
      <vt:lpstr>4　正弦定理　　      A　正弦定理　　　　　　　      　　　 (教科書p.167)</vt:lpstr>
      <vt:lpstr>4　正弦定理　　      A　正弦定理　　　　　　　      　　　 (教科書p.167)</vt:lpstr>
      <vt:lpstr>4　正弦定理　　      A　正弦定理　　　　　　　      　　　 (教科書p.167)</vt:lpstr>
      <vt:lpstr>4　正弦定理　　      A　正弦定理　　　　　　　      　　　 (教科書p.167)</vt:lpstr>
      <vt:lpstr>4　正弦定理　　      A　正弦定理　　　　　　　      　　　 (教科書p.168)</vt:lpstr>
      <vt:lpstr>4　正弦定理　　      A　正弦定理　　　　　　　      　　　 (教科書p.168)</vt:lpstr>
      <vt:lpstr>4　正弦定理　　      A　正弦定理　　　　　　　      　　　 (教科書p.168)</vt:lpstr>
      <vt:lpstr>4　正弦定理　　      A　正弦定理　　　　　　　      　　　 (教科書p.168)</vt:lpstr>
      <vt:lpstr>4　正弦定理　　      A　正弦定理　　　　　　　      　　　 (教科書p.168)</vt:lpstr>
      <vt:lpstr>4　正弦定理　　      A　正弦定理　　　　　　　      　　　 (教科書p.168)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2021-12-13T05:46:22Z</cp:lastPrinted>
  <dcterms:created xsi:type="dcterms:W3CDTF">2021-02-06T04:59:17Z</dcterms:created>
  <dcterms:modified xsi:type="dcterms:W3CDTF">2026-01-15T04:30:36Z</dcterms:modified>
</cp:coreProperties>
</file>