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20"/>
  </p:handoutMasterIdLst>
  <p:sldIdLst>
    <p:sldId id="256" r:id="rId2"/>
    <p:sldId id="544" r:id="rId3"/>
    <p:sldId id="545" r:id="rId4"/>
    <p:sldId id="756" r:id="rId5"/>
    <p:sldId id="716" r:id="rId6"/>
    <p:sldId id="717" r:id="rId7"/>
    <p:sldId id="758" r:id="rId8"/>
    <p:sldId id="759" r:id="rId9"/>
    <p:sldId id="760" r:id="rId10"/>
    <p:sldId id="679" r:id="rId11"/>
    <p:sldId id="286" r:id="rId12"/>
    <p:sldId id="762" r:id="rId13"/>
    <p:sldId id="761" r:id="rId14"/>
    <p:sldId id="724" r:id="rId15"/>
    <p:sldId id="786" r:id="rId16"/>
    <p:sldId id="721" r:id="rId17"/>
    <p:sldId id="763" r:id="rId18"/>
    <p:sldId id="720" r:id="rId19"/>
  </p:sldIdLst>
  <p:sldSz cx="12192000" cy="6858000"/>
  <p:notesSz cx="9931400" cy="68707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FF"/>
    <a:srgbClr val="66CCFF"/>
    <a:srgbClr val="FFCCCC"/>
    <a:srgbClr val="FF9966"/>
    <a:srgbClr val="CCCC00"/>
    <a:srgbClr val="E6E6E6"/>
    <a:srgbClr val="008000"/>
    <a:srgbClr val="000099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924" cy="3431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5889" y="1"/>
            <a:ext cx="4303924" cy="3431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57897-B4D9-4B6A-B6A3-85E160D94FCD}" type="datetimeFigureOut">
              <a:rPr kumimoji="1" lang="ja-JP" altLang="en-US" smtClean="0"/>
              <a:t>2022/1/14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25963"/>
            <a:ext cx="4303924" cy="343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5889" y="6525963"/>
            <a:ext cx="4303924" cy="343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A22AC-54A5-4A1F-B056-345F887DF3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996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4C82D-0D88-414F-AFFF-6F8C43BE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E8AB-D38A-48F2-9D82-2BD78C1F33EA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517E5B-2A87-4E42-9017-8C7CEA56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E08108-345E-4BBF-B51C-C904D6EC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CD85-FE48-4D38-9889-9DC0DE6CB2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64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AB34E-0236-4D13-886A-EAA2007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748C-762C-4D1C-B58C-3C1C7FA4D793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93946-3D1E-47FD-B9A4-6EC59B3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C8807-D774-419C-8630-435A7684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17B0-7F78-4EAA-99FC-04D62C02D7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69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44D5F-618D-406B-8E1D-3F68DA2F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CD586-55F6-4B97-B856-8CE9E25BA520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A1DBD-8559-4AF1-8702-3FC8E32C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7EE32-34D2-46DA-9FAC-99A0FD3D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1C393-CF96-44B3-ABD5-DCC7A36E39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422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756C2-60A8-4118-A573-94B0071E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A9E44-19B5-4226-8FFD-BA6ED53D517A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8896-95C0-4953-AC62-06DEDDA0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27598-9C6E-44F2-A022-6F007857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C5247-0402-4202-A888-83D5ECDFE3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5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879AB-6ABD-43DD-B57F-747CBAFC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5231-97BF-480B-B1A2-172DDB2DBA79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9F146-39F1-4ACE-93FE-E1332FCB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CDEE01-EC70-4786-B1D2-1722789E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7C006-7751-4E75-8433-10C5CB0A1A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2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69949B6-D34E-4840-8AD8-88961D63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2939-480C-44D8-AF64-9B60BAFBC44A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0D16354-A434-45F0-98A0-25316724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8ED7AD-4FF0-407B-810D-C948C041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3639-B2D4-48E0-8FF9-1B2F2C123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8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E408994-07C8-4ED9-9856-71F63104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CD2A-A0D4-45A6-BB25-5C9D79C06609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7D3C0F8-5A0E-4D17-A797-49FA8BA7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A59B524-C2D0-4293-8502-98BF81A6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7FC8-ABAB-43BB-92E4-5D4C74B86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5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454FEC6-91B0-41D5-B2F5-5E38168F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20D8-B234-430D-A6AD-44296E63AB61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54308E1-94BE-4368-BEEB-3FC255D5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3B22E32-C598-455B-A7CB-7D739038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3BDDF-8922-44FA-9419-96B0B5AF9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1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D1974C9-8125-4D18-842F-9E02DA09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C4EDE-E68F-4096-B38E-43CB0B19ACD1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8B27631-8B5B-45E3-ACF4-F2E9C2A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D4EEAFF-AC89-41D6-AD11-2D427F96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E798-4C71-40FD-8AF0-409708E89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5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80AF43-00A9-41ED-8148-6D773003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1A7B-13B2-4CF6-A2DD-2F6D9B489DD0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665BFE6-0C3A-44D1-A641-89CB14E7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6F4FAB-92CD-4C86-839A-C67A132A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6AF51-79C4-4D63-82AD-F923DF071D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9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6C2A1A5-D576-4F99-9C60-E70AA41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0714-51F5-49C4-8EA1-434A611A7DC2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7C48F13-CEB3-4EEB-89DE-7FD2D24F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4922EC-F40B-4FCB-8771-9121D17B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32B4-D168-4C0A-992E-155F0EC936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1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C75994-32F8-44D0-B723-4F3970DD0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450E932-FCC1-45C9-97A1-36D11D0B9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741C6-9D42-4C79-AB1A-60878001C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37AC-5622-46F8-8402-8F7A3C86BB64}" type="datetimeFigureOut">
              <a:rPr lang="ja-JP" altLang="en-US"/>
              <a:pPr>
                <a:defRPr/>
              </a:pPr>
              <a:t>2022/1/14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10699-223E-4F15-B38A-48F7C3190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680C8-FED0-41F4-9E3F-9BD8B01A2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4DFCEF-CC1E-47A4-8E56-B395C9A1CC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3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　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NEXT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数学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B1F76F8-15F2-4D75-AE94-A3A2C9345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748" y="1419318"/>
            <a:ext cx="8027932" cy="136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游ゴシック Light" panose="020B0300000000000000" pitchFamily="50" charset="-128"/>
                <a:ea typeface="游ゴシック Light" panose="020B0300000000000000" pitchFamily="50" charset="-128"/>
              </a:defRPr>
            </a:lvl9pPr>
          </a:lstStyle>
          <a:p>
            <a:pPr algn="l">
              <a:spcAft>
                <a:spcPts val="0"/>
              </a:spcAft>
            </a:pPr>
            <a:r>
              <a:rPr lang="ja-JP" altLang="ja-JP" sz="7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ja-JP" altLang="en-US" sz="7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４章　図形と計量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9F64A005-D6B6-4ADC-863D-4E97C81B1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626" y="3415885"/>
            <a:ext cx="9193861" cy="1364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defRPr>
            </a:lvl9pPr>
          </a:lstStyle>
          <a:p>
            <a:pPr algn="l">
              <a:spcAft>
                <a:spcPts val="0"/>
              </a:spcAft>
            </a:pPr>
            <a:r>
              <a:rPr lang="ja-JP" altLang="ja-JP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ja-JP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節</a:t>
            </a:r>
            <a:r>
              <a:rPr lang="ja-JP" altLang="en-US" sz="4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4800" dirty="0">
                <a:effectLst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三角形への応用</a:t>
            </a:r>
            <a:r>
              <a:rPr lang="ja-JP" altLang="en-US" sz="4800" dirty="0"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　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p.164)</a:t>
            </a:r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933" y="960133"/>
                <a:ext cx="10801350" cy="55498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/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正弦定理を用いて，三角形の外接円の半径を求めてみよう。</a:t>
                </a:r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	</a:t>
                </a:r>
              </a:p>
              <a:p>
                <a:pPr algn="just"/>
                <a:r>
                  <a:rPr lang="en-US" altLang="ja-JP" sz="2800" dirty="0"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	 </a:t>
                </a:r>
                <a:r>
                  <a:rPr lang="en-US" altLang="ja-JP" sz="28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ＭＳ Ｐゴシック" panose="020B0600070205080204" pitchFamily="50" charset="-128"/>
                  </a:rPr>
                  <a:t>1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辺の長さが</a:t>
                </a:r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10</m:t>
                    </m:r>
                  </m:oMath>
                </a14:m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の正三角形</a:t>
                </a:r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 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の</a:t>
                </a:r>
                <a:endParaRPr lang="ja-JP" altLang="ja-JP" sz="28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just"/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外接円の半径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を求める。</a:t>
                </a:r>
                <a:endParaRPr lang="ja-JP" altLang="ja-JP" sz="28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正弦定理により，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𝐴</m:t>
                        </m:r>
                      </m:den>
                    </m:f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であるから</a:t>
                </a:r>
                <a:endParaRPr lang="ja-JP" altLang="ja-JP" sz="28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　　</a:t>
                </a:r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10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60°</m:t>
                        </m:r>
                      </m:den>
                    </m:f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 </a:t>
                </a:r>
                <a:endParaRPr lang="en-US" altLang="ja-JP" sz="2800" dirty="0"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kern="100" dirty="0">
                    <a:effectLst/>
                    <a:latin typeface="Century" panose="020406040505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          </a:t>
                </a:r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よって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m:rPr>
                            <m:sty m:val="p"/>
                          </m:rP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60°</m:t>
                        </m:r>
                      </m:den>
                    </m:f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10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 </m:t>
                            </m:r>
                            <m:r>
                              <a:rPr lang="en-US" altLang="ja-JP" sz="2800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 </m:t>
                            </m:r>
                          </m:e>
                        </m:rad>
                      </m:den>
                    </m:f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10</m:t>
                        </m:r>
                        <m:rad>
                          <m:radPr>
                            <m:degHide m:val="on"/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 </m:t>
                            </m:r>
                            <m:r>
                              <a:rPr lang="en-US" altLang="ja-JP" sz="2800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3</m:t>
                            </m:r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Times New Roman" panose="02020603050405020304" pitchFamily="18" charset="0"/>
                              </a:rPr>
                              <m:t> </m:t>
                            </m:r>
                          </m:e>
                        </m:rad>
                      </m:num>
                      <m:den>
                        <m: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ja-JP" altLang="ja-JP" sz="2800" kern="100" dirty="0"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 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2933" y="960133"/>
                <a:ext cx="10801350" cy="5549866"/>
              </a:xfrm>
              <a:prstGeom prst="rect">
                <a:avLst/>
              </a:prstGeom>
              <a:blipFill>
                <a:blip r:embed="rId2"/>
                <a:stretch>
                  <a:fillRect t="-219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p.167)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CA9320-926B-4EE7-8C70-59518CB52779}"/>
              </a:ext>
            </a:extLst>
          </p:cNvPr>
          <p:cNvSpPr txBox="1"/>
          <p:nvPr/>
        </p:nvSpPr>
        <p:spPr>
          <a:xfrm>
            <a:off x="695325" y="2006165"/>
            <a:ext cx="825973" cy="523220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</a:t>
            </a: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9</a:t>
            </a:r>
            <a:endParaRPr lang="ja-JP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A300B1E-2F71-46E3-83E4-8E68800C8E9B}"/>
              </a:ext>
            </a:extLst>
          </p:cNvPr>
          <p:cNvSpPr/>
          <p:nvPr/>
        </p:nvSpPr>
        <p:spPr>
          <a:xfrm>
            <a:off x="2613217" y="3735066"/>
            <a:ext cx="1831191" cy="71160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F7991C6-EC91-48A9-8126-AC8E6A97F600}"/>
              </a:ext>
            </a:extLst>
          </p:cNvPr>
          <p:cNvSpPr/>
          <p:nvPr/>
        </p:nvSpPr>
        <p:spPr>
          <a:xfrm>
            <a:off x="3656572" y="4499832"/>
            <a:ext cx="1074968" cy="71160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AFD2499-B996-470A-8F6D-DCAE45F275DA}"/>
              </a:ext>
            </a:extLst>
          </p:cNvPr>
          <p:cNvSpPr/>
          <p:nvPr/>
        </p:nvSpPr>
        <p:spPr>
          <a:xfrm>
            <a:off x="5188442" y="4499832"/>
            <a:ext cx="574267" cy="71160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C9A3CC7-E0FF-405C-A6F6-6DA6030F1FE5}"/>
              </a:ext>
            </a:extLst>
          </p:cNvPr>
          <p:cNvSpPr/>
          <p:nvPr/>
        </p:nvSpPr>
        <p:spPr>
          <a:xfrm>
            <a:off x="6103608" y="4499832"/>
            <a:ext cx="957424" cy="71160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FDBDE420-192F-413D-B3C5-1E24255B00C0}"/>
              </a:ext>
            </a:extLst>
          </p:cNvPr>
          <p:cNvCxnSpPr/>
          <p:nvPr/>
        </p:nvCxnSpPr>
        <p:spPr>
          <a:xfrm flipH="1">
            <a:off x="7826524" y="4920720"/>
            <a:ext cx="384311" cy="0"/>
          </a:xfrm>
          <a:prstGeom prst="straightConnector1">
            <a:avLst/>
          </a:prstGeom>
          <a:ln w="28575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四角形: 角を丸くする 14">
            <a:extLst>
              <a:ext uri="{FF2B5EF4-FFF2-40B4-BE49-F238E27FC236}">
                <a16:creationId xmlns:a16="http://schemas.microsoft.com/office/drawing/2014/main" id="{BB376FD6-D3E2-49DF-9F80-06AE9A43E559}"/>
              </a:ext>
            </a:extLst>
          </p:cNvPr>
          <p:cNvSpPr/>
          <p:nvPr/>
        </p:nvSpPr>
        <p:spPr>
          <a:xfrm>
            <a:off x="8210836" y="4541670"/>
            <a:ext cx="2286194" cy="850524"/>
          </a:xfrm>
          <a:prstGeom prst="roundRect">
            <a:avLst/>
          </a:prstGeom>
          <a:ln w="28575">
            <a:solidFill>
              <a:srgbClr val="0066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A9505-B939-4541-8FCD-6CE64F2A4073}"/>
                  </a:ext>
                </a:extLst>
              </p:cNvPr>
              <p:cNvSpPr txBox="1"/>
              <p:nvPr/>
            </p:nvSpPr>
            <p:spPr>
              <a:xfrm>
                <a:off x="8297230" y="4623729"/>
                <a:ext cx="2199799" cy="6864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400">
                            <a:latin typeface="Cambria Math" panose="02040503050406030204" pitchFamily="18" charset="0"/>
                          </a:rPr>
                          <m:t>10</m:t>
                        </m:r>
                        <m:rad>
                          <m:radPr>
                            <m:degHide m:val="on"/>
                            <m:ctrlPr>
                              <a:rPr lang="ja-JP" altLang="ja-JP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 </m:t>
                            </m:r>
                            <m:r>
                              <a:rPr lang="en-US" altLang="ja-JP" sz="240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 </m:t>
                            </m:r>
                          </m:e>
                        </m:rad>
                      </m:num>
                      <m:den>
                        <m:r>
                          <a:rPr lang="en-US" altLang="ja-JP" sz="240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ja-JP" sz="2400" dirty="0"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4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</m:oMath>
                </a14:m>
                <a:r>
                  <a:rPr lang="en-US" altLang="ja-JP" sz="240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5.77</a:t>
                </a:r>
                <a:r>
                  <a:rPr lang="ja-JP" altLang="en-US" sz="2400" dirty="0">
                    <a:latin typeface="Cambria Math" panose="02040503050406030204" pitchFamily="18" charset="0"/>
                    <a:ea typeface="ＭＳ Ｐゴシック" panose="020B0600070205080204" pitchFamily="50" charset="-128"/>
                  </a:rPr>
                  <a:t> </a:t>
                </a:r>
                <a:r>
                  <a:rPr lang="en-US" altLang="ja-JP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…</a:t>
                </a:r>
                <a:endParaRPr lang="ja-JP" altLang="ja-JP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CBAA9505-B939-4541-8FCD-6CE64F2A40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7230" y="4623729"/>
                <a:ext cx="2199799" cy="686406"/>
              </a:xfrm>
              <a:prstGeom prst="rect">
                <a:avLst/>
              </a:prstGeom>
              <a:blipFill>
                <a:blip r:embed="rId3"/>
                <a:stretch>
                  <a:fillRect b="-619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7697077E-FAB0-4988-A3EC-C143A5C061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2966" y="1981649"/>
            <a:ext cx="2293002" cy="2356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2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5" grpId="0" animBg="1"/>
      <p:bldP spid="2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</p:spPr>
            <p:txBody>
              <a:bodyPr/>
              <a:lstStyle/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	    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次のような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において，外接円の半径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を求めよ。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/>
                  <a:t>	     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      (1)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=45°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 </a:t>
                </a:r>
              </a:p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          </a:t>
                </a: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</a:t>
                </a:r>
                <a:endParaRPr lang="en-US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0"/>
                  </a:spcBef>
                </a:pPr>
                <a:endParaRPr lang="ja-JP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　　　 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  <a:blipFill>
                <a:blip r:embed="rId2"/>
                <a:stretch>
                  <a:fillRect t="-16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図 10">
            <a:extLst>
              <a:ext uri="{FF2B5EF4-FFF2-40B4-BE49-F238E27FC236}">
                <a16:creationId xmlns:a16="http://schemas.microsoft.com/office/drawing/2014/main" id="{E42F0AC4-D3C8-412D-B388-0A6D2229A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11" y="1446213"/>
            <a:ext cx="1086416" cy="959667"/>
          </a:xfrm>
          <a:prstGeom prst="rect">
            <a:avLst/>
          </a:prstGeom>
        </p:spPr>
      </p:pic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p.167)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5C3B4-AB0A-4767-932F-EBCC433E2E58}"/>
              </a:ext>
            </a:extLst>
          </p:cNvPr>
          <p:cNvSpPr txBox="1"/>
          <p:nvPr/>
        </p:nvSpPr>
        <p:spPr>
          <a:xfrm>
            <a:off x="695324" y="1040799"/>
            <a:ext cx="129296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/>
              <p:nvPr/>
            </p:nvSpPr>
            <p:spPr>
              <a:xfrm>
                <a:off x="2768488" y="2530150"/>
                <a:ext cx="6464808" cy="26581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ctr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正弦定理により，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r>
                  <a:rPr lang="en-US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であるから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5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45°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よって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𝑅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5</m:t>
                        </m:r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45°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5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5</m:t>
                        </m:r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den>
                    </m:f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endParaRPr lang="ja-JP" altLang="ja-JP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488" y="2530150"/>
                <a:ext cx="6464808" cy="2658164"/>
              </a:xfrm>
              <a:prstGeom prst="rect">
                <a:avLst/>
              </a:prstGeom>
              <a:blipFill>
                <a:blip r:embed="rId4"/>
                <a:stretch>
                  <a:fillRect l="-18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F9CFE612-A985-464D-A01B-140015D9EA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4141" y="2701309"/>
            <a:ext cx="2436149" cy="23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4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</p:spPr>
            <p:txBody>
              <a:bodyPr/>
              <a:lstStyle/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	    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次のような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において，外接円の半径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を求めよ。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/>
                  <a:t>	     </a:t>
                </a:r>
              </a:p>
              <a:p>
                <a:pPr algn="just"/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      (2)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  <m:r>
                          <a:rPr lang="en-US" altLang="ja-JP" sz="28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3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</m:e>
                    </m:rad>
                  </m:oMath>
                </a14:m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𝐵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=120°</m:t>
                    </m:r>
                  </m:oMath>
                </a14:m>
                <a:endParaRPr lang="ja-JP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 </a:t>
                </a:r>
              </a:p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          </a:t>
                </a: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</a:t>
                </a:r>
                <a:endParaRPr lang="en-US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0"/>
                  </a:spcBef>
                </a:pPr>
                <a:endParaRPr lang="ja-JP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　　　 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  <a:blipFill>
                <a:blip r:embed="rId2"/>
                <a:stretch>
                  <a:fillRect t="-16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図 10">
            <a:extLst>
              <a:ext uri="{FF2B5EF4-FFF2-40B4-BE49-F238E27FC236}">
                <a16:creationId xmlns:a16="http://schemas.microsoft.com/office/drawing/2014/main" id="{E42F0AC4-D3C8-412D-B388-0A6D2229A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11" y="1446213"/>
            <a:ext cx="1086416" cy="959667"/>
          </a:xfrm>
          <a:prstGeom prst="rect">
            <a:avLst/>
          </a:prstGeom>
        </p:spPr>
      </p:pic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p.167)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5C3B4-AB0A-4767-932F-EBCC433E2E58}"/>
              </a:ext>
            </a:extLst>
          </p:cNvPr>
          <p:cNvSpPr txBox="1"/>
          <p:nvPr/>
        </p:nvSpPr>
        <p:spPr>
          <a:xfrm>
            <a:off x="695324" y="1040799"/>
            <a:ext cx="129296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/>
              <p:nvPr/>
            </p:nvSpPr>
            <p:spPr>
              <a:xfrm>
                <a:off x="2630185" y="2778019"/>
                <a:ext cx="6683936" cy="23907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正弦定理により，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𝐵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r>
                  <a:rPr lang="en-US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であるから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</m:t>
                            </m:r>
                          </m:e>
                        </m:rad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120°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よって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𝑅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120°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</m:t>
                            </m:r>
                          </m:e>
                        </m:rad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=1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endParaRPr lang="ja-JP" altLang="ja-JP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0185" y="2778019"/>
                <a:ext cx="6683936" cy="2390719"/>
              </a:xfrm>
              <a:prstGeom prst="rect">
                <a:avLst/>
              </a:prstGeom>
              <a:blipFill>
                <a:blip r:embed="rId4"/>
                <a:stretch>
                  <a:fillRect l="-182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7F10FDA6-C4AF-46B5-A48A-FD763D11B3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87307" y="2890317"/>
            <a:ext cx="2361674" cy="216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45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</p:spPr>
            <p:txBody>
              <a:bodyPr/>
              <a:lstStyle/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	     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=10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である</a:t>
                </a:r>
                <a:r>
                  <a:rPr lang="en-US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において，外接円の半径が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𝑅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=10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	      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のとき，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𝐶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を求めよ。 </a:t>
                </a: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/>
                  <a:t>	     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 </a:t>
                </a:r>
              </a:p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          </a:t>
                </a: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</a:t>
                </a:r>
                <a:endParaRPr lang="en-US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0"/>
                  </a:spcBef>
                </a:pPr>
                <a:endParaRPr lang="ja-JP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　　　 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  <a:blipFill>
                <a:blip r:embed="rId2"/>
                <a:stretch>
                  <a:fillRect t="-186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p.167)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5C3B4-AB0A-4767-932F-EBCC433E2E58}"/>
              </a:ext>
            </a:extLst>
          </p:cNvPr>
          <p:cNvSpPr txBox="1"/>
          <p:nvPr/>
        </p:nvSpPr>
        <p:spPr>
          <a:xfrm>
            <a:off x="695324" y="1040799"/>
            <a:ext cx="129296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22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/>
              <p:nvPr/>
            </p:nvSpPr>
            <p:spPr>
              <a:xfrm>
                <a:off x="2343106" y="2130150"/>
                <a:ext cx="7002913" cy="25976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正弦定理により，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𝐶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r>
                  <a:rPr lang="en-US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  </a:t>
                </a:r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であるから　　</a:t>
                </a:r>
                <a:endParaRPr lang="en-US" altLang="ja-JP" sz="2800" dirty="0">
                  <a:solidFill>
                    <a:srgbClr val="000000"/>
                  </a:solidFill>
                  <a:latin typeface="Cambria Math" panose="02040503050406030204" pitchFamily="18" charset="0"/>
                  <a:ea typeface="ＭＳ ゴシック" panose="020B0609070205080204" pitchFamily="49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en-US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10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𝐶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∙10</m:t>
                    </m:r>
                  </m:oMath>
                </a14:m>
                <a:endParaRPr lang="ja-JP" altLang="ja-JP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よって　　　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</m:fName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𝐶</m:t>
                        </m:r>
                      </m:e>
                    </m:func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den>
                    </m:f>
                  </m:oMath>
                </a14:m>
                <a:endParaRPr lang="ja-JP" altLang="ja-JP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したがって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𝐶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=30°</m:t>
                    </m:r>
                  </m:oMath>
                </a14:m>
                <a:r>
                  <a:rPr lang="ja-JP" altLang="ja-JP" sz="2800" dirty="0"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150°</m:t>
                    </m:r>
                  </m:oMath>
                </a14:m>
                <a:endParaRPr lang="ja-JP" altLang="ja-JP" sz="36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endParaRPr lang="ja-JP" altLang="ja-JP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106" y="2130150"/>
                <a:ext cx="7002913" cy="2597699"/>
              </a:xfrm>
              <a:prstGeom prst="rect">
                <a:avLst/>
              </a:prstGeom>
              <a:blipFill>
                <a:blip r:embed="rId3"/>
                <a:stretch>
                  <a:fillRect l="-17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98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0B5050EB-5FC0-4117-B9B8-04F9266221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34984"/>
                <a:ext cx="10801350" cy="56562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sz="2800" kern="100" spc="-3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167</a:t>
                </a: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ページの正弦定理は，</a:t>
                </a:r>
                <a:endParaRPr lang="ja-JP" altLang="ja-JP" sz="2800" kern="1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𝐴</m:t>
                        </m:r>
                      </m:den>
                    </m:f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𝐵</m:t>
                        </m:r>
                      </m:den>
                    </m:f>
                    <m:r>
                      <a:rPr lang="en-US" altLang="ja-JP" sz="2800" b="0" i="0" kern="100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𝐵</m:t>
                        </m:r>
                      </m:den>
                    </m:f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  <m:r>
                      <a:rPr lang="en-US" altLang="ja-JP" sz="2800" b="0" i="0" kern="100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kern="1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𝐴</m:t>
                        </m:r>
                      </m:den>
                    </m:f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en-US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</a:t>
                </a: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とみることもできる。</a:t>
                </a: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この等式を用いて，三角形の辺の長さを求めてみよう。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0B5050EB-5FC0-4117-B9B8-04F926622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34984"/>
                <a:ext cx="10801350" cy="5656260"/>
              </a:xfrm>
              <a:prstGeom prst="rect">
                <a:avLst/>
              </a:prstGeom>
              <a:blipFill>
                <a:blip r:embed="rId2"/>
                <a:stretch>
                  <a:fillRect t="-140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096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0B5050EB-5FC0-4117-B9B8-04F9266221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34984"/>
                <a:ext cx="10801350" cy="56562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spc="-3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en-US" altLang="ja-JP" sz="2800" spc="-3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 </a:t>
                </a:r>
                <a:r>
                  <a:rPr lang="en-US" altLang="ja-JP" sz="2800" dirty="0">
                    <a:latin typeface="Cambria Math" panose="020405030504060302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ja-JP" sz="2800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 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において，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6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</m:e>
                    </m:rad>
                  </m:oMath>
                </a14:m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𝐴</m:t>
                    </m:r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=45°</m:t>
                    </m:r>
                  </m:oMath>
                </a14:m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𝐵</m:t>
                    </m:r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=60°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のとき，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𝑎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を</a:t>
                </a:r>
                <a:endParaRPr lang="en-US" altLang="ja-JP" sz="2800" dirty="0">
                  <a:effectLst/>
                  <a:latin typeface="Century" panose="02040604050505020304" pitchFamily="18" charset="0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   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求めよ。</a:t>
                </a:r>
                <a:endParaRPr lang="ja-JP" altLang="ja-JP" sz="28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u="dbl" kern="100" dirty="0">
                    <a:uFill>
                      <a:solidFill>
                        <a:srgbClr val="000099"/>
                      </a:solidFill>
                    </a:u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解答</a:t>
                </a:r>
                <a:r>
                  <a:rPr lang="en-US" altLang="ja-JP" sz="2800" kern="100" dirty="0">
                    <a:uFill>
                      <a:solidFill>
                        <a:srgbClr val="000099"/>
                      </a:solidFill>
                    </a:u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kern="100" dirty="0">
                    <a:uFill>
                      <a:solidFill>
                        <a:srgbClr val="000099"/>
                      </a:solidFill>
                    </a:u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正弦定理により</a:t>
                </a:r>
                <a:r>
                  <a:rPr lang="en-US" altLang="ja-JP" sz="2800" dirty="0">
                    <a:latin typeface="Century" panose="02040604050505020304" pitchFamily="18" charset="0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𝐴</m:t>
                        </m:r>
                      </m:den>
                    </m:f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𝐵</m:t>
                        </m:r>
                      </m:den>
                    </m:f>
                  </m:oMath>
                </a14:m>
                <a:endParaRPr lang="ja-JP" altLang="ja-JP" sz="28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   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であるから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45°</m:t>
                        </m:r>
                      </m:den>
                    </m:f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 </m:t>
                            </m:r>
                            <m:r>
                              <a:rPr lang="en-US" altLang="ja-JP" sz="28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6</m:t>
                            </m:r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 </m:t>
                            </m:r>
                          </m:e>
                        </m:rad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60°</m:t>
                        </m:r>
                      </m:den>
                    </m:f>
                  </m:oMath>
                </a14:m>
                <a:endParaRPr lang="ja-JP" altLang="ja-JP" sz="28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    </a:t>
                </a:r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よって</a:t>
                </a:r>
                <a:r>
                  <a:rPr lang="ja-JP" altLang="en-US" sz="2800" dirty="0">
                    <a:latin typeface="Century" panose="02040604050505020304" pitchFamily="18" charset="0"/>
                    <a:ea typeface="ＭＳ 明朝" panose="02020609040205080304" pitchFamily="17" charset="-128"/>
                    <a:cs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𝑎</m:t>
                    </m:r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6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</m:e>
                    </m:rad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⋅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60°</m:t>
                        </m:r>
                      </m:den>
                    </m:f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⋅</m:t>
                    </m:r>
                    <m:r>
                      <m:rPr>
                        <m:sty m:val="p"/>
                      </m:rP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sin</m:t>
                    </m:r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 </m:t>
                    </m:r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45°=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6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</m:e>
                    </m:rad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⋅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 </m:t>
                            </m:r>
                            <m:r>
                              <a:rPr lang="en-US" altLang="ja-JP" sz="28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3</m:t>
                            </m:r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 </m:t>
                            </m:r>
                          </m:e>
                        </m:rad>
                      </m:den>
                    </m:f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⋅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 </m:t>
                            </m:r>
                            <m:r>
                              <a:rPr lang="en-US" altLang="ja-JP" sz="2800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2</m:t>
                            </m:r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ＭＳ Ｐゴシック" panose="020B0600070205080204" pitchFamily="50" charset="-128"/>
                                <a:cs typeface="ＭＳ Ｐゴシック" panose="020B0600070205080204" pitchFamily="50" charset="-128"/>
                              </a:rPr>
                              <m:t> </m:t>
                            </m:r>
                          </m:e>
                        </m:rad>
                      </m:den>
                    </m:f>
                    <m:r>
                      <a:rPr lang="en-US" altLang="ja-JP" sz="28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=2</m:t>
                    </m:r>
                  </m:oMath>
                </a14:m>
                <a:r>
                  <a:rPr lang="ja-JP" altLang="ja-JP" sz="2800" dirty="0">
                    <a:effectLst/>
                    <a:latin typeface="Century" panose="02040604050505020304" pitchFamily="18" charset="0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</a:t>
                </a:r>
                <a:endParaRPr lang="ja-JP" altLang="ja-JP" sz="2800" dirty="0">
                  <a:effectLst/>
                  <a:latin typeface="Century" panose="02040604050505020304" pitchFamily="18" charset="0"/>
                  <a:ea typeface="ＭＳ 明朝" panose="02020609040205080304" pitchFamily="17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【</a:t>
                </a:r>
                <a:r>
                  <a:rPr lang="ja-JP" altLang="en-US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？</a:t>
                </a:r>
                <a:r>
                  <a:rPr lang="en-US" altLang="ja-JP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】</a:t>
                </a:r>
                <a:r>
                  <a:rPr lang="ja-JP" altLang="en-US" dirty="0"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 </a:t>
                </a:r>
                <a:r>
                  <a:rPr lang="ja-JP" altLang="ja-JP" dirty="0">
                    <a:latin typeface="UD新ゴL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正弦定理を利用して，三角形のある辺の長さが求められるのは，どの角の</a:t>
                </a:r>
                <a:endParaRPr lang="en-US" altLang="ja-JP" dirty="0">
                  <a:latin typeface="UD新ゴL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dirty="0">
                    <a:latin typeface="UD新ゴL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　    </a:t>
                </a:r>
                <a:r>
                  <a:rPr lang="ja-JP" altLang="ja-JP" dirty="0">
                    <a:latin typeface="UD新ゴL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大きさ，どの辺の長さがわかっているときだろうか。</a:t>
                </a:r>
                <a:endParaRPr lang="ja-JP" altLang="ja-JP" dirty="0">
                  <a:latin typeface="UD新ゴL"/>
                  <a:cs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0B5050EB-5FC0-4117-B9B8-04F926622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34984"/>
                <a:ext cx="10801350" cy="5656260"/>
              </a:xfrm>
              <a:prstGeom prst="rect">
                <a:avLst/>
              </a:prstGeom>
              <a:blipFill>
                <a:blip r:embed="rId2"/>
                <a:stretch>
                  <a:fillRect l="-1129" t="-8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712BF2D-1FC2-4AB8-90FC-537A00B26F6B}"/>
              </a:ext>
            </a:extLst>
          </p:cNvPr>
          <p:cNvSpPr/>
          <p:nvPr/>
        </p:nvSpPr>
        <p:spPr>
          <a:xfrm>
            <a:off x="4043555" y="2866579"/>
            <a:ext cx="2315204" cy="70455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D7E3803-2BF2-4158-ADB8-A82E15B598A9}"/>
              </a:ext>
            </a:extLst>
          </p:cNvPr>
          <p:cNvSpPr/>
          <p:nvPr/>
        </p:nvSpPr>
        <p:spPr>
          <a:xfrm>
            <a:off x="4033045" y="3611474"/>
            <a:ext cx="3106303" cy="71505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FC5FB0A-1C2C-45F2-8B76-29C89FF4F17E}"/>
              </a:ext>
            </a:extLst>
          </p:cNvPr>
          <p:cNvSpPr/>
          <p:nvPr/>
        </p:nvSpPr>
        <p:spPr>
          <a:xfrm>
            <a:off x="7533536" y="3611473"/>
            <a:ext cx="2178023" cy="715057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443C28B-DF6D-4759-B0A6-41F3205B9F36}"/>
              </a:ext>
            </a:extLst>
          </p:cNvPr>
          <p:cNvSpPr txBox="1"/>
          <p:nvPr/>
        </p:nvSpPr>
        <p:spPr>
          <a:xfrm>
            <a:off x="695325" y="1090404"/>
            <a:ext cx="1101577" cy="523220"/>
          </a:xfrm>
          <a:prstGeom prst="rect">
            <a:avLst/>
          </a:prstGeom>
          <a:solidFill>
            <a:srgbClr val="006600"/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例題</a:t>
            </a: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endParaRPr lang="ja-JP" altLang="ja-JP" sz="28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162D16B-C82D-437B-B1C5-35D023571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4543" y="1672862"/>
            <a:ext cx="2626506" cy="1938611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0AB3D6-4608-4BD7-BC97-333541E3992F}"/>
              </a:ext>
            </a:extLst>
          </p:cNvPr>
          <p:cNvSpPr/>
          <p:nvPr/>
        </p:nvSpPr>
        <p:spPr>
          <a:xfrm>
            <a:off x="10189447" y="3650375"/>
            <a:ext cx="414669" cy="637251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94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</p:spPr>
            <p:txBody>
              <a:bodyPr/>
              <a:lstStyle/>
              <a:p>
                <a:pPr algn="just"/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     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次のような</a:t>
                </a:r>
                <a:r>
                  <a:rPr lang="en-US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において，指定されたものを求めよ。</a:t>
                </a:r>
              </a:p>
              <a:p>
                <a:pPr algn="just"/>
                <a:r>
                  <a:rPr lang="en-US" altLang="ja-JP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	   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	      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(1)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  <m:r>
                          <a:rPr lang="en-US" altLang="ja-JP" sz="28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2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 </m:t>
                        </m:r>
                      </m:e>
                    </m:rad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𝐵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=30°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𝐶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=45°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のとき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𝑏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 </a:t>
                </a:r>
              </a:p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          </a:t>
                </a: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</a:t>
                </a:r>
                <a:endParaRPr lang="en-US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0"/>
                  </a:spcBef>
                </a:pPr>
                <a:endParaRPr lang="ja-JP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　　　 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  <a:blipFill>
                <a:blip r:embed="rId2"/>
                <a:stretch>
                  <a:fillRect t="-28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図 10">
            <a:extLst>
              <a:ext uri="{FF2B5EF4-FFF2-40B4-BE49-F238E27FC236}">
                <a16:creationId xmlns:a16="http://schemas.microsoft.com/office/drawing/2014/main" id="{E42F0AC4-D3C8-412D-B388-0A6D2229A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11" y="1446213"/>
            <a:ext cx="1086416" cy="959667"/>
          </a:xfrm>
          <a:prstGeom prst="rect">
            <a:avLst/>
          </a:prstGeom>
        </p:spPr>
      </p:pic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5C3B4-AB0A-4767-932F-EBCC433E2E58}"/>
              </a:ext>
            </a:extLst>
          </p:cNvPr>
          <p:cNvSpPr txBox="1"/>
          <p:nvPr/>
        </p:nvSpPr>
        <p:spPr>
          <a:xfrm>
            <a:off x="695325" y="1040799"/>
            <a:ext cx="126106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BAD0A5A-C891-40BF-8B7C-7FF43CF76DBA}"/>
                  </a:ext>
                </a:extLst>
              </p:cNvPr>
              <p:cNvSpPr txBox="1"/>
              <p:nvPr/>
            </p:nvSpPr>
            <p:spPr>
              <a:xfrm>
                <a:off x="2570687" y="2530150"/>
                <a:ext cx="7817322" cy="34320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正弦定理により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𝐵</m:t>
                            </m:r>
                          </m:e>
                        </m:func>
                      </m:den>
                    </m:f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𝐶</m:t>
                            </m:r>
                          </m:e>
                        </m:func>
                      </m:den>
                    </m:f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であるから　　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30°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2</m:t>
                            </m:r>
                          </m:e>
                        </m:rad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45°</m:t>
                            </m:r>
                          </m:e>
                        </m:func>
                      </m:den>
                    </m:f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よって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𝑏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e>
                    </m:rad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45°</m:t>
                            </m:r>
                          </m:e>
                        </m:func>
                      </m:den>
                    </m:f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func>
                      <m:func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</m:fName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30°</m:t>
                        </m:r>
                      </m:e>
                    </m:func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e>
                    </m:rad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e>
                    </m:rad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=1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endParaRPr lang="ja-JP" altLang="ja-JP" sz="28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BAD0A5A-C891-40BF-8B7C-7FF43CF76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687" y="2530150"/>
                <a:ext cx="7817322" cy="3432030"/>
              </a:xfrm>
              <a:prstGeom prst="rect">
                <a:avLst/>
              </a:prstGeom>
              <a:blipFill>
                <a:blip r:embed="rId4"/>
                <a:stretch>
                  <a:fillRect l="-16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図 22">
            <a:extLst>
              <a:ext uri="{FF2B5EF4-FFF2-40B4-BE49-F238E27FC236}">
                <a16:creationId xmlns:a16="http://schemas.microsoft.com/office/drawing/2014/main" id="{5053A537-850C-45F1-9966-41D2A34190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35218" y="2750812"/>
            <a:ext cx="3107271" cy="171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75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</p:spPr>
            <p:txBody>
              <a:bodyPr/>
              <a:lstStyle/>
              <a:p>
                <a:pPr algn="just"/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     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次のような</a:t>
                </a:r>
                <a:r>
                  <a:rPr lang="en-US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において，指定されたものを求めよ。</a:t>
                </a:r>
              </a:p>
              <a:p>
                <a:pPr algn="just"/>
                <a:r>
                  <a:rPr lang="en-US" altLang="ja-JP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	   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1bai"/>
                    <a:ea typeface="ＭＳ Ｐゴシック" panose="020B0600070205080204" pitchFamily="50" charset="-128"/>
                  </a:rPr>
                  <a:t>	      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=45°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=120°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 </a:t>
                </a:r>
              </a:p>
              <a:p>
                <a:pPr marL="540000" indent="-792000" algn="l" eaLnBrk="1" hangingPunct="1">
                  <a:lnSpc>
                    <a:spcPct val="1000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540000" indent="-792000" algn="l" eaLnBrk="1" hangingPunct="1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          </a:t>
                </a: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 </a:t>
                </a:r>
                <a:endParaRPr lang="en-US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0"/>
                  </a:spcBef>
                </a:pPr>
                <a:endParaRPr lang="ja-JP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　　　 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  <a:blipFill>
                <a:blip r:embed="rId2"/>
                <a:stretch>
                  <a:fillRect t="-28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図 10">
            <a:extLst>
              <a:ext uri="{FF2B5EF4-FFF2-40B4-BE49-F238E27FC236}">
                <a16:creationId xmlns:a16="http://schemas.microsoft.com/office/drawing/2014/main" id="{E42F0AC4-D3C8-412D-B388-0A6D2229A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511" y="1446213"/>
            <a:ext cx="1086416" cy="959667"/>
          </a:xfrm>
          <a:prstGeom prst="rect">
            <a:avLst/>
          </a:prstGeom>
        </p:spPr>
      </p:pic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5C3B4-AB0A-4767-932F-EBCC433E2E58}"/>
              </a:ext>
            </a:extLst>
          </p:cNvPr>
          <p:cNvSpPr txBox="1"/>
          <p:nvPr/>
        </p:nvSpPr>
        <p:spPr>
          <a:xfrm>
            <a:off x="695325" y="1040799"/>
            <a:ext cx="1261066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BAD0A5A-C891-40BF-8B7C-7FF43CF76DBA}"/>
                  </a:ext>
                </a:extLst>
              </p:cNvPr>
              <p:cNvSpPr txBox="1"/>
              <p:nvPr/>
            </p:nvSpPr>
            <p:spPr>
              <a:xfrm>
                <a:off x="2496259" y="2530150"/>
                <a:ext cx="7817322" cy="33789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正弦定理により　</a:t>
                </a:r>
                <a:r>
                  <a:rPr lang="en-US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𝐶</m:t>
                            </m:r>
                          </m:e>
                        </m:func>
                      </m:den>
                    </m:f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であるから　　　</a:t>
                </a:r>
                <a:r>
                  <a:rPr lang="en-US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45°</m:t>
                            </m:r>
                          </m:e>
                        </m:func>
                      </m:den>
                    </m:f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120°</m:t>
                            </m:r>
                          </m:e>
                        </m:func>
                      </m:den>
                    </m:f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よって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𝑐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=2∙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45°</m:t>
                            </m:r>
                          </m:e>
                        </m:func>
                      </m:den>
                    </m:f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func>
                      <m:func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</m:fName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120°</m:t>
                        </m:r>
                      </m:e>
                    </m:func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e>
                    </m:rad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6</m:t>
                        </m:r>
                      </m:e>
                    </m:rad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>
                  <a:lnSpc>
                    <a:spcPct val="120000"/>
                  </a:lnSpc>
                </a:pPr>
                <a:endParaRPr lang="ja-JP" altLang="ja-JP" sz="28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8BAD0A5A-C891-40BF-8B7C-7FF43CF76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6259" y="2530150"/>
                <a:ext cx="7817322" cy="3378938"/>
              </a:xfrm>
              <a:prstGeom prst="rect">
                <a:avLst/>
              </a:prstGeom>
              <a:blipFill>
                <a:blip r:embed="rId4"/>
                <a:stretch>
                  <a:fillRect l="-15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図 4">
            <a:extLst>
              <a:ext uri="{FF2B5EF4-FFF2-40B4-BE49-F238E27FC236}">
                <a16:creationId xmlns:a16="http://schemas.microsoft.com/office/drawing/2014/main" id="{422616B0-75E5-486D-BF07-03BCF5D26B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0852" y="2645607"/>
            <a:ext cx="3261395" cy="150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</p:spPr>
            <p:txBody>
              <a:bodyPr/>
              <a:lstStyle/>
              <a:p>
                <a:pPr algn="just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正弦定理を活用して，直接測ることのできない距離を求めてみよう。</a:t>
                </a:r>
                <a:endParaRPr lang="en-US" altLang="ja-JP" sz="2800" kern="100" dirty="0">
                  <a:latin typeface="Century" panose="020406040505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      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右の図のように，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200</m:t>
                    </m:r>
                    <m:r>
                      <a:rPr lang="en-US" altLang="ja-JP" sz="2800" b="0" i="1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m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離れた海岸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の 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ＭＳ Ｐゴシック" panose="020B0600070205080204" pitchFamily="50" charset="-128"/>
                  </a:rPr>
                  <a:t>2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地点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A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B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と，島にある地点 </a:t>
                </a: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ＭＳ Ｐゴシック" panose="020B0600070205080204" pitchFamily="50" charset="-128"/>
                  </a:rPr>
                  <a:t>C 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ＭＳ Ｐゴシック" panose="020B0600070205080204" pitchFamily="50" charset="-128"/>
                  </a:rPr>
                  <a:t>                 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について 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	 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CAB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=135°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 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CBA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=15°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	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であった。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B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間の距離を求めよ。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	      </a:t>
                </a: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		</a:t>
                </a:r>
                <a:endParaRPr lang="en-US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0"/>
                  </a:spcBef>
                </a:pPr>
                <a:endParaRPr lang="ja-JP" altLang="ja-JP" sz="2800" dirty="0"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dirty="0">
                    <a:latin typeface="1bai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　　　 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0" name="字幕 2">
                <a:extLst>
                  <a:ext uri="{FF2B5EF4-FFF2-40B4-BE49-F238E27FC236}">
                    <a16:creationId xmlns:a16="http://schemas.microsoft.com/office/drawing/2014/main" id="{E669DD25-DBC6-49F2-A9B8-7FF66AA039E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7"/>
                <a:ext cx="10801350" cy="4568576"/>
              </a:xfrm>
              <a:blipFill>
                <a:blip r:embed="rId2"/>
                <a:stretch>
                  <a:fillRect t="-16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p.168)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35C3B4-AB0A-4767-932F-EBCC433E2E58}"/>
              </a:ext>
            </a:extLst>
          </p:cNvPr>
          <p:cNvSpPr txBox="1"/>
          <p:nvPr/>
        </p:nvSpPr>
        <p:spPr>
          <a:xfrm>
            <a:off x="695325" y="1631332"/>
            <a:ext cx="1250433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fontAlgn="ctr"/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24</a:t>
            </a: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/>
              <p:nvPr/>
            </p:nvSpPr>
            <p:spPr>
              <a:xfrm>
                <a:off x="2268943" y="3873817"/>
                <a:ext cx="8544369" cy="30160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正弦定理により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BC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𝐴</m:t>
                            </m:r>
                          </m:e>
                        </m:func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AB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𝐶</m:t>
                            </m:r>
                          </m:e>
                        </m:func>
                      </m:den>
                    </m:f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また　　　　　</a:t>
                </a:r>
                <a:r>
                  <a:rPr lang="ja-JP" altLang="en-US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ACB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=180°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−</m:t>
                    </m:r>
                    <m:d>
                      <m:d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d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135°+15°</m:t>
                        </m:r>
                      </m:e>
                    </m:d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=30°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よって　　　　</a:t>
                </a:r>
                <a:r>
                  <a:rPr lang="en-US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	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BC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135°</m:t>
                            </m:r>
                          </m:e>
                        </m:func>
                      </m:den>
                    </m:f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200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30°</m:t>
                            </m:r>
                          </m:e>
                        </m:func>
                      </m:den>
                    </m:f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ja-JP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したがって　　</a:t>
                </a:r>
                <a:r>
                  <a:rPr lang="en-US" altLang="ja-JP" sz="28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BC</m:t>
                    </m:r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=200∙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sin</m:t>
                            </m:r>
                          </m:fName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30°</m:t>
                            </m:r>
                          </m:e>
                        </m:func>
                      </m:den>
                    </m:f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∙</m:t>
                    </m:r>
                    <m:func>
                      <m:func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</m:fName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135°</m:t>
                        </m:r>
                      </m:e>
                    </m:func>
                  </m:oMath>
                </a14:m>
                <a:endParaRPr lang="en-US" altLang="ja-JP" sz="2800" i="1" dirty="0">
                  <a:latin typeface="Cambria Math" panose="02040503050406030204" pitchFamily="18" charset="0"/>
                  <a:ea typeface="ＭＳ ゴシック" panose="020B0609070205080204" pitchFamily="49" charset="-128"/>
                  <a:cs typeface="ＭＳ Ｐゴシック" panose="020B0600070205080204" pitchFamily="50" charset="-128"/>
                </a:endParaRPr>
              </a:p>
              <a:p>
                <a:pPr fontAlgn="ctr"/>
                <a:r>
                  <a:rPr lang="en-US" altLang="ja-JP" sz="2800" dirty="0"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=200∙2∙</m:t>
                    </m:r>
                    <m:f>
                      <m:fPr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ja-JP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ＭＳ Ｐゴシック" panose="020B0600070205080204" pitchFamily="50" charset="-128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  <a:ea typeface="ＭＳ ゴシック" panose="020B0609070205080204" pitchFamily="49" charset="-128"/>
                                <a:cs typeface="ＭＳ Ｐゴシック" panose="020B0600070205080204" pitchFamily="50" charset="-128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en-US" altLang="ja-JP" sz="2800" i="1">
                        <a:latin typeface="Cambria Math" panose="02040503050406030204" pitchFamily="18" charset="0"/>
                        <a:ea typeface="ＭＳ ゴシック" panose="020B0609070205080204" pitchFamily="49" charset="-128"/>
                        <a:cs typeface="ＭＳ Ｐゴシック" panose="020B0600070205080204" pitchFamily="50" charset="-128"/>
                      </a:rPr>
                      <m:t> =200</m:t>
                    </m:r>
                    <m:rad>
                      <m:radPr>
                        <m:degHide m:val="on"/>
                        <m:ctrlPr>
                          <a:rPr lang="ja-JP" altLang="ja-JP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radPr>
                      <m:deg/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  <a:ea typeface="ＭＳ ゴシック" panose="020B0609070205080204" pitchFamily="49" charset="-128"/>
                            <a:cs typeface="ＭＳ Ｐゴシック" panose="020B0600070205080204" pitchFamily="50" charset="-128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ja-JP" sz="2800" dirty="0">
                    <a:latin typeface="Cambria Math" panose="02040503050406030204" pitchFamily="18" charset="0"/>
                    <a:ea typeface="ＭＳ ゴシック" panose="020B0609070205080204" pitchFamily="49" charset="-128"/>
                    <a:cs typeface="ＭＳ Ｐゴシック" panose="020B0600070205080204" pitchFamily="50" charset="-128"/>
                  </a:rPr>
                  <a:t>(m)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3A576962-73DF-40CD-B1D6-66AEC28D2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8943" y="3873817"/>
                <a:ext cx="8544369" cy="3016082"/>
              </a:xfrm>
              <a:prstGeom prst="rect">
                <a:avLst/>
              </a:prstGeom>
              <a:blipFill>
                <a:blip r:embed="rId3"/>
                <a:stretch>
                  <a:fillRect l="-1427" b="-121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CEE9FB8-2530-49FA-895D-EC12831679D2}"/>
              </a:ext>
            </a:extLst>
          </p:cNvPr>
          <p:cNvSpPr txBox="1"/>
          <p:nvPr/>
        </p:nvSpPr>
        <p:spPr>
          <a:xfrm>
            <a:off x="9031357" y="2071236"/>
            <a:ext cx="403878" cy="45891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fontAlgn="ctr">
              <a:lnSpc>
                <a:spcPct val="120000"/>
              </a:lnSpc>
            </a:pPr>
            <a:endParaRPr lang="ja-JP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F18B910-AA21-4E8A-859A-187BE432D3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0107" y="1631332"/>
            <a:ext cx="3566568" cy="1820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30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BE3ABC-4C34-4925-BE43-E4A30BB8EA2D}"/>
              </a:ext>
            </a:extLst>
          </p:cNvPr>
          <p:cNvSpPr/>
          <p:nvPr/>
        </p:nvSpPr>
        <p:spPr>
          <a:xfrm>
            <a:off x="7283678" y="4171138"/>
            <a:ext cx="1268436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1DFBB8B-0377-4D2C-BDDB-D230CE2F175B}"/>
              </a:ext>
            </a:extLst>
          </p:cNvPr>
          <p:cNvSpPr/>
          <p:nvPr/>
        </p:nvSpPr>
        <p:spPr>
          <a:xfrm>
            <a:off x="9810691" y="4171138"/>
            <a:ext cx="1268436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字幕 2">
            <a:extLst>
              <a:ext uri="{FF2B5EF4-FFF2-40B4-BE49-F238E27FC236}">
                <a16:creationId xmlns:a16="http://schemas.microsoft.com/office/drawing/2014/main" id="{D923A058-1429-486E-81EF-794857C5BD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2661716"/>
            <a:ext cx="10801350" cy="2175531"/>
          </a:xfrm>
        </p:spPr>
        <p:txBody>
          <a:bodyPr/>
          <a:lstStyle/>
          <a:p>
            <a:pPr algn="l">
              <a:lnSpc>
                <a:spcPts val="3600"/>
              </a:lnSpc>
              <a:spcBef>
                <a:spcPts val="600"/>
              </a:spcBef>
            </a:pPr>
            <a:b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  </a:t>
            </a:r>
            <a:r>
              <a:rPr lang="ja-JP" altLang="ja-JP" sz="3600" kern="100" dirty="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正弦定理を用いて，三角形の外接円の半径や辺</a:t>
            </a:r>
            <a:r>
              <a:rPr lang="en-US" altLang="ja-JP" sz="3600" kern="100" dirty="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  </a:t>
            </a:r>
          </a:p>
          <a:p>
            <a:pPr algn="l">
              <a:lnSpc>
                <a:spcPts val="3600"/>
              </a:lnSpc>
              <a:spcBef>
                <a:spcPts val="600"/>
              </a:spcBef>
            </a:pPr>
            <a:r>
              <a:rPr lang="en-US" altLang="ja-JP" sz="3600" kern="100" dirty="0">
                <a:ea typeface="ＭＳ Ｐゴシック" panose="020B0600070205080204" pitchFamily="50" charset="-128"/>
                <a:cs typeface="Times New Roman" panose="02020603050405020304" pitchFamily="18" charset="0"/>
              </a:rPr>
              <a:t>         </a:t>
            </a:r>
            <a:r>
              <a:rPr lang="ja-JP" altLang="ja-JP" sz="3600" kern="100" dirty="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の長さが求められるようになろう。</a:t>
            </a:r>
            <a:r>
              <a:rPr lang="en-US" altLang="ja-JP" sz="3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								      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p.167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21 ,  p.168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23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）</a:t>
            </a:r>
            <a:endParaRPr lang="en-US" altLang="ja-JP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3200" dirty="0">
                <a:effectLst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ja-JP" sz="2400" kern="100" dirty="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lang="ja-JP" altLang="en-US" sz="2400" kern="100" dirty="0"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p.164)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F5A693CB-F910-4D91-9E25-4167DE2E1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" y="2880625"/>
            <a:ext cx="1086416" cy="959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0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p.164)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972136"/>
                <a:ext cx="10801350" cy="5700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ここからは，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において頂点</a:t>
                </a:r>
                <a:r>
                  <a:rPr lang="ja-JP" altLang="en-US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C</m:t>
                    </m:r>
                  </m:oMath>
                </a14:m>
                <a:endParaRPr lang="en-US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に向かい合う辺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BC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CA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AB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の長さを，それ</a:t>
                </a:r>
                <a:endParaRPr lang="en-US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ぞれ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で表し，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C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の大きさを，</a:t>
                </a:r>
                <a:endParaRPr lang="en-US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それぞれ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で表す。</a:t>
                </a:r>
                <a:endParaRPr lang="en-US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endParaRPr lang="ja-JP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において，</a:t>
                </a:r>
                <a:r>
                  <a:rPr lang="en-US" altLang="ja-JP" sz="2800" kern="1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辺の長さ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 </a:t>
                </a:r>
                <a:r>
                  <a:rPr lang="en-US" altLang="ja-JP" sz="2800" kern="1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つの角の正弦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の間に成り立つ関係を調べてみよう。</a:t>
                </a:r>
                <a:endParaRPr lang="en-US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endParaRPr lang="ja-JP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三角形の</a:t>
                </a:r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kern="1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つの頂点を通る円を，その三角形の 外接円 という。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の外接円の半径を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とすると，次の等式が成り立つ。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ja-JP" altLang="ja-JP" sz="2800" kern="100" dirty="0"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endParaRPr lang="ja-JP" altLang="ja-JP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just">
                  <a:lnSpc>
                    <a:spcPct val="130000"/>
                  </a:lnSpc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972136"/>
                <a:ext cx="10801350" cy="5700713"/>
              </a:xfrm>
              <a:prstGeom prst="rect">
                <a:avLst/>
              </a:prstGeom>
              <a:blipFill>
                <a:blip r:embed="rId2"/>
                <a:stretch>
                  <a:fillRect l="-1129" t="-748" r="-11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E71D6B-7FF8-46E0-A82F-942C9CA2FFB9}"/>
              </a:ext>
            </a:extLst>
          </p:cNvPr>
          <p:cNvSpPr/>
          <p:nvPr/>
        </p:nvSpPr>
        <p:spPr>
          <a:xfrm>
            <a:off x="8281281" y="5135074"/>
            <a:ext cx="1130843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689BFF1-0E11-4D6A-A961-90EC32DE4E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2824" y="1076800"/>
            <a:ext cx="3334525" cy="211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05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p.165)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972136"/>
                <a:ext cx="10701545" cy="5700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等式</a:t>
                </a: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が成り立つことを証明していこう。そのために，次のことを用いる。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kern="100" dirty="0">
                    <a:latin typeface="1bai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1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つの弧に対する円周角の大きさは一定であり，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その弧に対する中心角の大きさの半分である。 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とくに，半円の弧に対する円周角の大きさは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90°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である。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kern="100" dirty="0">
                    <a:latin typeface="1bai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円に内接する四角形の向かい合う角の和は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ja-JP" altLang="en-US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　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180°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である。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latin typeface="1bai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1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は，中学校で学んだ円周角の定理である。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また，</a:t>
                </a:r>
                <a:r>
                  <a:rPr lang="en-US" altLang="ja-JP" sz="2800" kern="100" dirty="0">
                    <a:latin typeface="1bai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は，円周角の大きさが中心角の大きさの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半分であることから導かれる。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just">
                  <a:lnSpc>
                    <a:spcPct val="130000"/>
                  </a:lnSpc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972136"/>
                <a:ext cx="10701545" cy="5700713"/>
              </a:xfrm>
              <a:prstGeom prst="rect">
                <a:avLst/>
              </a:prstGeom>
              <a:blipFill>
                <a:blip r:embed="rId2"/>
                <a:stretch>
                  <a:fillRect l="-1139" t="-1282" b="-6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47488A94-F31C-4CA2-A9EE-B7ED43687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3184" y="1883910"/>
            <a:ext cx="2240370" cy="4788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8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p.165)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972136"/>
                <a:ext cx="10801350" cy="5700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の外接円の直径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BD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を考える。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点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</m:t>
                    </m:r>
                    <m:r>
                      <a:rPr lang="en-US" altLang="ja-JP" sz="2800" b="0" i="1" kern="10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と点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D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の，辺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BC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に対する位置関係は，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の大きさ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により，次の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つの場合に分けられる。</a:t>
                </a:r>
              </a:p>
              <a:p>
                <a:pPr algn="l"/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[1]</a:t>
                </a: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0°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90°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	    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[2]</a:t>
                </a: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=90°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	      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[3]</a:t>
                </a: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90°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180°</m:t>
                    </m:r>
                  </m:oMath>
                </a14:m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/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/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/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/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上の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つの場合に分けて，等式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 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が成り立つことを示そう。直角三角形を利用して示していく。</a:t>
                </a: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just">
                  <a:lnSpc>
                    <a:spcPct val="130000"/>
                  </a:lnSpc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972136"/>
                <a:ext cx="10801350" cy="5700713"/>
              </a:xfrm>
              <a:prstGeom prst="rect">
                <a:avLst/>
              </a:prstGeom>
              <a:blipFill>
                <a:blip r:embed="rId2"/>
                <a:stretch>
                  <a:fillRect l="-1129" t="-1282" r="-339" b="-17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>
            <a:extLst>
              <a:ext uri="{FF2B5EF4-FFF2-40B4-BE49-F238E27FC236}">
                <a16:creationId xmlns:a16="http://schemas.microsoft.com/office/drawing/2014/main" id="{BF7EC157-E8EB-4F56-B68B-46620C3F5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5029" y="2918833"/>
            <a:ext cx="2190898" cy="202530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D6697399-9E47-464F-A908-B95F01FCC2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5705" y="2865425"/>
            <a:ext cx="2247437" cy="202530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7717BD7-EAF3-45C9-98ED-2E1A174853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9938" y="2809839"/>
            <a:ext cx="2142151" cy="202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51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p.166)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30285"/>
                <a:ext cx="10801350" cy="5700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の外接円の半径を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とするとき，等式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が成り立つことを示そう。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kern="1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[1]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0°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90°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のとき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 右の図で，線分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BD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は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ABC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の外接円の</a:t>
                </a:r>
                <a:endParaRPr lang="en-US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直径とする。円周角の定理から 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 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BDC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=∠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BAC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 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BCD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=90°</m:t>
                    </m:r>
                  </m:oMath>
                </a14:m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 よって，</a:t>
                </a:r>
                <a14:m>
                  <m:oMath xmlns:m="http://schemas.openxmlformats.org/officeDocument/2006/math"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BCD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明朝" panose="02020609040205080304" pitchFamily="17" charset="-128"/>
                  </a:rPr>
                  <a:t> </a:t>
                </a: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において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 　　　　　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BD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 すなわち　</a:t>
                </a:r>
                <a14:m>
                  <m:oMath xmlns:m="http://schemas.openxmlformats.org/officeDocument/2006/math">
                    <m:r>
                      <a:rPr lang="en-US" altLang="ja-JP" sz="2800" b="0" i="0" kern="100" smtClean="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20000"/>
                  </a:lnSpc>
                  <a:spcBef>
                    <a:spcPts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ja-JP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just">
                  <a:lnSpc>
                    <a:spcPct val="130000"/>
                  </a:lnSpc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30285"/>
                <a:ext cx="10801350" cy="5700713"/>
              </a:xfrm>
              <a:prstGeom prst="rect">
                <a:avLst/>
              </a:prstGeom>
              <a:blipFill>
                <a:blip r:embed="rId2"/>
                <a:stretch>
                  <a:fillRect l="-1129" t="-12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97DD1692-1CCC-426C-888C-B7A7FEDD2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3630" y="2598810"/>
            <a:ext cx="2453268" cy="2563665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E5A2008-E678-4D8B-B4B6-96978A0050F1}"/>
              </a:ext>
            </a:extLst>
          </p:cNvPr>
          <p:cNvSpPr/>
          <p:nvPr/>
        </p:nvSpPr>
        <p:spPr>
          <a:xfrm>
            <a:off x="3669649" y="4906882"/>
            <a:ext cx="1348918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FAD2CB9-5F56-4627-A390-F306E49C4D45}"/>
              </a:ext>
            </a:extLst>
          </p:cNvPr>
          <p:cNvSpPr/>
          <p:nvPr/>
        </p:nvSpPr>
        <p:spPr>
          <a:xfrm>
            <a:off x="3669649" y="5490426"/>
            <a:ext cx="1348918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003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p.166)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30287"/>
                <a:ext cx="10801350" cy="5700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[2]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 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辺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BC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の外接円の直径である。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外接円の半径は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　　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90°=1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　　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br>
                  <a:rPr lang="en-US" altLang="ja-JP" sz="2800" dirty="0"/>
                </a:br>
                <a:r>
                  <a:rPr lang="en-US" altLang="ja-JP" sz="2800" dirty="0"/>
                  <a:t> </a:t>
                </a:r>
                <a:endParaRPr lang="ja-JP" altLang="ja-JP" sz="2800" dirty="0"/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just">
                  <a:lnSpc>
                    <a:spcPct val="130000"/>
                  </a:lnSpc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30287"/>
                <a:ext cx="10801350" cy="5700713"/>
              </a:xfrm>
              <a:prstGeom prst="rect">
                <a:avLst/>
              </a:prstGeom>
              <a:blipFill>
                <a:blip r:embed="rId2"/>
                <a:stretch>
                  <a:fillRect l="-1129" t="-74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E5A2008-E678-4D8B-B4B6-96978A0050F1}"/>
              </a:ext>
            </a:extLst>
          </p:cNvPr>
          <p:cNvSpPr/>
          <p:nvPr/>
        </p:nvSpPr>
        <p:spPr>
          <a:xfrm>
            <a:off x="3177407" y="2683848"/>
            <a:ext cx="615272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FAD2CB9-5F56-4627-A390-F306E49C4D45}"/>
              </a:ext>
            </a:extLst>
          </p:cNvPr>
          <p:cNvSpPr/>
          <p:nvPr/>
        </p:nvSpPr>
        <p:spPr>
          <a:xfrm>
            <a:off x="3177407" y="3684879"/>
            <a:ext cx="1348918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DD8AE92-5AAA-4890-90B0-616CF10B54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6958" y="1446213"/>
            <a:ext cx="2616717" cy="2475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13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p.166)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30286"/>
                <a:ext cx="10801350" cy="5700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[3]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90°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180°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右の図で，線分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BD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の外接円の直径とする。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BDC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  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とすると，四角形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ABDC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は円に内接するから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　　　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=180°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よって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　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(180°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)=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…… ①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BCD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であるから，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BCD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BD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すなわち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 ①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より　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endParaRPr lang="ja-JP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以上により，</a:t>
                </a:r>
                <a14:m>
                  <m:oMath xmlns:m="http://schemas.openxmlformats.org/officeDocument/2006/math">
                    <m:r>
                      <a:rPr lang="en-US" altLang="ja-JP" sz="2800">
                        <a:latin typeface="Cambria Math" panose="02040503050406030204" pitchFamily="18" charset="0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において等式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ja-JP" sz="280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 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が成り立つことが示された。</a:t>
                </a:r>
              </a:p>
              <a:p>
                <a:br>
                  <a:rPr lang="en-US" altLang="ja-JP" dirty="0"/>
                </a:b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just">
                  <a:lnSpc>
                    <a:spcPct val="130000"/>
                  </a:lnSpc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30286"/>
                <a:ext cx="10801350" cy="5700713"/>
              </a:xfrm>
              <a:prstGeom prst="rect">
                <a:avLst/>
              </a:prstGeom>
              <a:blipFill>
                <a:blip r:embed="rId2"/>
                <a:stretch>
                  <a:fillRect l="-1129" t="-749" r="-451" b="-224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E5A2008-E678-4D8B-B4B6-96978A0050F1}"/>
              </a:ext>
            </a:extLst>
          </p:cNvPr>
          <p:cNvSpPr/>
          <p:nvPr/>
        </p:nvSpPr>
        <p:spPr>
          <a:xfrm>
            <a:off x="3897893" y="2621451"/>
            <a:ext cx="752078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FAD2CB9-5F56-4627-A390-F306E49C4D45}"/>
              </a:ext>
            </a:extLst>
          </p:cNvPr>
          <p:cNvSpPr/>
          <p:nvPr/>
        </p:nvSpPr>
        <p:spPr>
          <a:xfrm>
            <a:off x="5368376" y="3644035"/>
            <a:ext cx="809138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38EA9F2-9EDF-44B6-B1CA-C076DDF7236E}"/>
              </a:ext>
            </a:extLst>
          </p:cNvPr>
          <p:cNvSpPr/>
          <p:nvPr/>
        </p:nvSpPr>
        <p:spPr>
          <a:xfrm>
            <a:off x="3497223" y="4652353"/>
            <a:ext cx="1322691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6064BCF-47B6-4DA3-829D-DF873E284473}"/>
              </a:ext>
            </a:extLst>
          </p:cNvPr>
          <p:cNvSpPr/>
          <p:nvPr/>
        </p:nvSpPr>
        <p:spPr>
          <a:xfrm>
            <a:off x="7239040" y="4692238"/>
            <a:ext cx="1405229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048081D-7CFC-425B-936E-1E1678BACF10}"/>
              </a:ext>
            </a:extLst>
          </p:cNvPr>
          <p:cNvSpPr/>
          <p:nvPr/>
        </p:nvSpPr>
        <p:spPr>
          <a:xfrm>
            <a:off x="3497223" y="5218462"/>
            <a:ext cx="1322691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53CFE55-9E64-4E80-9F56-A678CF9796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1452" y="2205646"/>
            <a:ext cx="2562177" cy="24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0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>
            <a:extLst>
              <a:ext uri="{FF2B5EF4-FFF2-40B4-BE49-F238E27FC236}">
                <a16:creationId xmlns:a16="http://schemas.microsoft.com/office/drawing/2014/main" id="{20E72A8F-ED68-490C-8573-18BD773CA2E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87" y="4263102"/>
            <a:ext cx="9858170" cy="183131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5325" y="1030286"/>
                <a:ext cx="10801350" cy="5700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lnSpc>
                    <a:spcPct val="90000"/>
                  </a:lnSpc>
                  <a:spcBef>
                    <a:spcPts val="1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rtl="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kumimoji="1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ja-JP" altLang="en-US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166</a:t>
                </a: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ページで示した </a:t>
                </a:r>
                <a14:m>
                  <m:oMath xmlns:m="http://schemas.openxmlformats.org/officeDocument/2006/math"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m:rPr>
                        <m:sty m:val="p"/>
                      </m:rP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から，</a:t>
                </a: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𝐴</m:t>
                        </m:r>
                      </m:den>
                    </m:f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en-US" altLang="ja-JP" sz="2800" kern="100" dirty="0">
                    <a:latin typeface="ＭＳ Ｐゴシック" panose="020B0600070205080204" pitchFamily="50" charset="-128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が成り立つ。</a:t>
                </a: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同様に，次が成り立つ。</a:t>
                </a: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1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𝐵</m:t>
                        </m:r>
                      </m:den>
                    </m:f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𝑐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sin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 </m:t>
                        </m:r>
                        <m:r>
                          <a:rPr lang="en-US" altLang="ja-JP" sz="2800" i="1" kern="100"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  <m:r>
                      <a:rPr lang="en-US" altLang="ja-JP" sz="2800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altLang="ja-JP" sz="2800" i="1" kern="100"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𝑅</m:t>
                    </m:r>
                  </m:oMath>
                </a14:m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kern="100" dirty="0">
                    <a:latin typeface="Century" panose="020406040505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よって，次の 正弦定理 が得られる。</a:t>
                </a:r>
                <a:endParaRPr lang="en-US" altLang="ja-JP" sz="2800" kern="100" dirty="0">
                  <a:latin typeface="Century" panose="020406040505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dirty="0">
                    <a:effectLst/>
                    <a:latin typeface="UD新ゴM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      </a:t>
                </a: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effectLst/>
                    <a:latin typeface="UD新ゴM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    </a:t>
                </a:r>
                <a:r>
                  <a:rPr lang="ja-JP" altLang="ja-JP" sz="2800" dirty="0">
                    <a:effectLst/>
                    <a:latin typeface="UD新ゴM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正弦定理</a:t>
                </a:r>
                <a:endParaRPr lang="ja-JP" altLang="ja-JP" sz="2800" dirty="0">
                  <a:effectLst/>
                  <a:latin typeface="UD新ゴM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      </a:t>
                </a:r>
                <a:r>
                  <a:rPr lang="ja-JP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△</m:t>
                    </m:r>
                    <m:r>
                      <m:rPr>
                        <m:sty m:val="p"/>
                      </m:rPr>
                      <a:rPr lang="en-US" altLang="ja-JP" sz="2800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ABC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 </a:t>
                </a:r>
                <a:r>
                  <a:rPr lang="ja-JP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の外接円の半径を</a:t>
                </a:r>
                <a:r>
                  <a:rPr lang="en-US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r>
                  <a:rPr lang="en-US" altLang="ja-JP" sz="28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</a:t>
                </a:r>
                <a:r>
                  <a:rPr lang="ja-JP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とすると，次が成り立つ。</a:t>
                </a:r>
              </a:p>
              <a:p>
                <a:pPr algn="l"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ja-JP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　　　</a:t>
                </a:r>
                <a:r>
                  <a:rPr lang="en-US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     </a:t>
                </a:r>
                <a:r>
                  <a:rPr lang="ja-JP" altLang="ja-JP" sz="2800" dirty="0">
                    <a:effectLst/>
                    <a:latin typeface="1bai"/>
                    <a:ea typeface="ＭＳ Ｐゴシック" panose="020B0600070205080204" pitchFamily="50" charset="-128"/>
                    <a:cs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b="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b="0" i="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b="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 b="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𝐴</m:t>
                        </m:r>
                      </m:den>
                    </m:f>
                    <m:r>
                      <a:rPr lang="en-US" altLang="ja-JP" sz="2800" b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b="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𝑏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b="0" i="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 b="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𝐵</m:t>
                        </m:r>
                      </m:den>
                    </m:f>
                    <m:r>
                      <a:rPr lang="en-US" altLang="ja-JP" sz="2800" b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f>
                      <m:f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ＭＳ Ｐゴシック" panose="020B0600070205080204" pitchFamily="50" charset="-128"/>
                          </a:rPr>
                        </m:ctrlPr>
                      </m:fPr>
                      <m:num>
                        <m:r>
                          <a:rPr lang="en-US" altLang="ja-JP" sz="2800" b="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𝑐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ja-JP" sz="2800" b="0" i="0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sin</m:t>
                        </m:r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 </m:t>
                        </m:r>
                        <m:r>
                          <a:rPr lang="en-US" altLang="ja-JP" sz="2800" b="0" i="1">
                            <a:effectLst/>
                            <a:latin typeface="Cambria Math" panose="02040503050406030204" pitchFamily="18" charset="0"/>
                            <a:ea typeface="ＭＳ Ｐゴシック" panose="020B0600070205080204" pitchFamily="50" charset="-128"/>
                            <a:cs typeface="ＭＳ Ｐゴシック" panose="020B0600070205080204" pitchFamily="50" charset="-128"/>
                          </a:rPr>
                          <m:t>𝐶</m:t>
                        </m:r>
                      </m:den>
                    </m:f>
                    <m:r>
                      <a:rPr lang="en-US" altLang="ja-JP" sz="2800" b="1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=</m:t>
                    </m:r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2</m:t>
                    </m:r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ＭＳ Ｐゴシック" panose="020B0600070205080204" pitchFamily="50" charset="-128"/>
                      </a:rPr>
                      <m:t>𝑅</m:t>
                    </m:r>
                  </m:oMath>
                </a14:m>
                <a:endParaRPr lang="ja-JP" altLang="ja-JP" sz="2800" dirty="0">
                  <a:effectLst/>
                  <a:latin typeface="1bai"/>
                  <a:ea typeface="ＭＳ Ｐゴシック" panose="020B0600070205080204" pitchFamily="50" charset="-128"/>
                  <a:cs typeface="ＭＳ Ｐゴシック" panose="020B0600070205080204" pitchFamily="50" charset="-128"/>
                </a:endParaRPr>
              </a:p>
              <a:p>
                <a:pPr algn="l">
                  <a:lnSpc>
                    <a:spcPct val="100000"/>
                  </a:lnSpc>
                  <a:spcBef>
                    <a:spcPts val="1200"/>
                  </a:spcBef>
                </a:pPr>
                <a:r>
                  <a:rPr lang="ja-JP" altLang="en-US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▶補足　</a:t>
                </a:r>
                <a:r>
                  <a:rPr lang="ja-JP" altLang="ja-JP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上の関係式を比の形で書くと</a:t>
                </a:r>
                <a:r>
                  <a:rPr lang="en-US" altLang="ja-JP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ja-JP" altLang="ja-JP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𝑏</m:t>
                    </m:r>
                    <m:r>
                      <m:rPr>
                        <m:nor/>
                      </m:rPr>
                      <a:rPr lang="ja-JP" altLang="ja-JP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𝐵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𝑐</m:t>
                    </m:r>
                    <m:r>
                      <m:rPr>
                        <m:nor/>
                      </m:rPr>
                      <a:rPr lang="ja-JP" altLang="ja-JP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n-US" altLang="ja-JP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 </a:t>
                </a:r>
                <a:r>
                  <a:rPr lang="ja-JP" altLang="ja-JP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となる。</a:t>
                </a:r>
                <a:endParaRPr lang="en-US" altLang="ja-JP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0"/>
                  </a:spcBef>
                </a:pPr>
                <a:r>
                  <a:rPr lang="en-US" altLang="ja-JP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	 </a:t>
                </a:r>
                <a:r>
                  <a:rPr lang="ja-JP" altLang="ja-JP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この比</a:t>
                </a:r>
                <a:r>
                  <a:rPr lang="ja-JP" altLang="ja-JP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の関係を，</a:t>
                </a:r>
                <a14:m>
                  <m:oMath xmlns:m="http://schemas.openxmlformats.org/officeDocument/2006/math"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𝑎</m:t>
                    </m:r>
                    <m:r>
                      <m:rPr>
                        <m:nor/>
                      </m:rPr>
                      <a:rPr lang="ja-JP" altLang="ja-JP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：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𝑏</m:t>
                    </m:r>
                    <m:r>
                      <m:rPr>
                        <m:nor/>
                      </m:rPr>
                      <a:rPr lang="ja-JP" altLang="ja-JP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：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ja-JP" altLang="ja-JP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𝐵</m:t>
                    </m:r>
                    <m:r>
                      <m:rPr>
                        <m:nor/>
                      </m:rPr>
                      <a:rPr lang="ja-JP" altLang="ja-JP" kern="10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：</m:t>
                    </m:r>
                    <m:r>
                      <m:rPr>
                        <m:sty m:val="p"/>
                      </m:rPr>
                      <a:rPr lang="en-US" altLang="ja-JP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sin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 </m:t>
                    </m:r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en-US" altLang="ja-JP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</a:t>
                </a:r>
                <a:r>
                  <a:rPr lang="ja-JP" altLang="ja-JP" kern="100" dirty="0"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と書くこともある。</a:t>
                </a:r>
                <a:endParaRPr lang="ja-JP" altLang="ja-JP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br>
                  <a:rPr lang="en-US" altLang="ja-JP" dirty="0"/>
                </a:br>
                <a:r>
                  <a:rPr lang="en-US" altLang="ja-JP" dirty="0"/>
                  <a:t> </a:t>
                </a:r>
                <a:endParaRPr lang="ja-JP" altLang="ja-JP" dirty="0"/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</a:pPr>
                <a:endParaRPr lang="ja-JP" altLang="ja-JP" sz="2800" kern="100" dirty="0">
                  <a:latin typeface="Century" panose="020406040505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</a:pPr>
                <a:r>
                  <a:rPr lang="ja-JP" altLang="en-US" sz="2800" kern="1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　　　　　　　　　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just">
                  <a:lnSpc>
                    <a:spcPct val="130000"/>
                  </a:lnSpc>
                </a:pPr>
                <a:endParaRPr lang="ja-JP" altLang="ja-JP" sz="2800" kern="1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9" name="字幕 2">
                <a:extLst>
                  <a:ext uri="{FF2B5EF4-FFF2-40B4-BE49-F238E27FC236}">
                    <a16:creationId xmlns:a16="http://schemas.microsoft.com/office/drawing/2014/main" id="{4D1613BE-C359-4184-87BE-9D6A1F113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5325" y="1030286"/>
                <a:ext cx="10801350" cy="5700713"/>
              </a:xfrm>
              <a:prstGeom prst="rect">
                <a:avLst/>
              </a:prstGeom>
              <a:blipFill>
                <a:blip r:embed="rId3"/>
                <a:stretch>
                  <a:fillRect l="-847" t="-1283" b="-459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4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黎ミンM"/>
                <a:ea typeface="ＭＳ Ｐゴシック" panose="020B0600070205080204" pitchFamily="50" charset="-128"/>
                <a:cs typeface="ＭＳ Ｐゴシック" panose="020B0600070205080204" pitchFamily="50" charset="-128"/>
              </a:rPr>
              <a:t>正弦定理　　     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　</a:t>
            </a:r>
            <a:r>
              <a:rPr kumimoji="1" lang="ja-JP" altLang="ja-JP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正弦</a:t>
            </a:r>
            <a:r>
              <a:rPr kumimoji="1" lang="ja-JP" altLang="en-US" sz="2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 Light" panose="020F0302020204030204"/>
                <a:ea typeface="ＭＳ Ｐゴシック" panose="020B0600070205080204" pitchFamily="50" charset="-128"/>
                <a:cs typeface="Times New Roman" panose="02020603050405020304" pitchFamily="18" charset="0"/>
              </a:rPr>
              <a:t>定理　　　　　　　      　　　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教科書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p.167)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3E5A2008-E678-4D8B-B4B6-96978A0050F1}"/>
              </a:ext>
            </a:extLst>
          </p:cNvPr>
          <p:cNvSpPr/>
          <p:nvPr/>
        </p:nvSpPr>
        <p:spPr>
          <a:xfrm>
            <a:off x="2926827" y="3497115"/>
            <a:ext cx="1471549" cy="473214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FAD2CB9-5F56-4627-A390-F306E49C4D45}"/>
              </a:ext>
            </a:extLst>
          </p:cNvPr>
          <p:cNvSpPr/>
          <p:nvPr/>
        </p:nvSpPr>
        <p:spPr>
          <a:xfrm>
            <a:off x="2239912" y="5284381"/>
            <a:ext cx="3856088" cy="69531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E9C56FE-4798-4E5F-9FB4-AF180B305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9496" y="1211692"/>
            <a:ext cx="2548030" cy="2522030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02CC3CE-69B3-40CB-803E-4AFF1D68CF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07526" y="2967982"/>
            <a:ext cx="1470212" cy="658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5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1796</Words>
  <PresentationFormat>ワイド画面</PresentationFormat>
  <Paragraphs>231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9" baseType="lpstr">
      <vt:lpstr>1bai</vt:lpstr>
      <vt:lpstr>ＭＳ Ｐゴシック</vt:lpstr>
      <vt:lpstr>UD新ゴL</vt:lpstr>
      <vt:lpstr>UD新ゴM</vt:lpstr>
      <vt:lpstr>UD黎ミンM</vt:lpstr>
      <vt:lpstr>游ゴシック</vt:lpstr>
      <vt:lpstr>游ゴシック Light</vt:lpstr>
      <vt:lpstr>Arial</vt:lpstr>
      <vt:lpstr>Cambria Math</vt:lpstr>
      <vt:lpstr>Century</vt:lpstr>
      <vt:lpstr>Office テーマ</vt:lpstr>
      <vt:lpstr>教科書　NEXT 数学Ⅰ</vt:lpstr>
      <vt:lpstr>4　正弦定理　　      A　正弦定理　　　　　　　      　　　 (教科書p.164)</vt:lpstr>
      <vt:lpstr>4　正弦定理　　      A　正弦定理　　　　　　　      　　　 (教科書p.164)</vt:lpstr>
      <vt:lpstr>4　正弦定理　　      A　正弦定理　　　　　　　      　　　 (教科書p.165)</vt:lpstr>
      <vt:lpstr>4　正弦定理　　      A　正弦定理　　　　　　　      　　　 (教科書p.165)</vt:lpstr>
      <vt:lpstr>4　正弦定理　　      A　正弦定理　　　　　　　      　　　 (教科書p.166)</vt:lpstr>
      <vt:lpstr>4　正弦定理　　      A　正弦定理　　　　　　　      　　　 (教科書p.166)</vt:lpstr>
      <vt:lpstr>4　正弦定理　　      A　正弦定理　　　　　　　      　　　 (教科書p.166)</vt:lpstr>
      <vt:lpstr>4　正弦定理　　      A　正弦定理　　　　　　　      　　　 (教科書p.167)</vt:lpstr>
      <vt:lpstr>4　正弦定理　　      A　正弦定理　　　　　　　      　　　 (教科書p.167)</vt:lpstr>
      <vt:lpstr>4　正弦定理　　      A　正弦定理　　　　　　　      　　　 (教科書p.167)</vt:lpstr>
      <vt:lpstr>4　正弦定理　　      A　正弦定理　　　　　　　      　　　 (教科書p.167)</vt:lpstr>
      <vt:lpstr>4　正弦定理　　      A　正弦定理　　　　　　　      　　　 (教科書p.167)</vt:lpstr>
      <vt:lpstr>4　正弦定理　　      A　正弦定理　　　　　　　      　　　 (教科書p.168)</vt:lpstr>
      <vt:lpstr>4　正弦定理　　      A　正弦定理　　　　　　　      　　　 (教科書p.168)</vt:lpstr>
      <vt:lpstr>4　正弦定理　　      A　正弦定理　　　　　　　      　　　 (教科書p.168)</vt:lpstr>
      <vt:lpstr>4　正弦定理　　      A　正弦定理　　　　　　　      　　　 (教科書p.168)</vt:lpstr>
      <vt:lpstr>4　正弦定理　　      A　正弦定理　　　　　　　      　　　 (教科書p.168)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2021-12-13T05:46:22Z</cp:lastPrinted>
  <dcterms:created xsi:type="dcterms:W3CDTF">2021-02-06T04:59:17Z</dcterms:created>
  <dcterms:modified xsi:type="dcterms:W3CDTF">2022-01-14T07:15:20Z</dcterms:modified>
</cp:coreProperties>
</file>