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9" r:id="rId32"/>
    <p:sldId id="328" r:id="rId33"/>
    <p:sldId id="335" r:id="rId34"/>
    <p:sldId id="330" r:id="rId35"/>
    <p:sldId id="331" r:id="rId36"/>
    <p:sldId id="332" r:id="rId37"/>
    <p:sldId id="334" r:id="rId38"/>
  </p:sldIdLst>
  <p:sldSz cx="12192000" cy="6858000"/>
  <p:notesSz cx="9934575" cy="6802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FFFF"/>
    <a:srgbClr val="FFEFEF"/>
    <a:srgbClr val="FFFFCC"/>
    <a:srgbClr val="FFAFAF"/>
    <a:srgbClr val="FFE7E7"/>
    <a:srgbClr val="FFD9D9"/>
    <a:srgbClr val="FF9999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2026/1/20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0056" y="3196286"/>
            <a:ext cx="7531900" cy="1032157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２次関数の値の変化　</a:t>
            </a:r>
            <a:b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2A0B94D-C87D-4EE0-A659-0B70656EC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48" y="1419318"/>
            <a:ext cx="7251887" cy="13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ja-JP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ja-JP" altLang="en-US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３章　２次関数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FC5D4E9-D750-4E7C-8EC9-9FAD560A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27000"/>
            <a:ext cx="10801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　高等学校 数学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Ⅰ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AB7406-BD5B-4E0E-B9A7-774FC2EC711C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48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/>
              <p:nvPr/>
            </p:nvSpPr>
            <p:spPr>
              <a:xfrm>
                <a:off x="695324" y="1030288"/>
                <a:ext cx="10801349" cy="871821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</a:t>
                </a:r>
                <a:r>
                  <a:rPr lang="ja-JP" altLang="en-US" sz="2800" kern="100" dirty="0">
                    <a:solidFill>
                      <a:srgbClr val="FF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次関数を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endParaRPr lang="en-US" altLang="ja-JP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1030288"/>
                <a:ext cx="10801349" cy="871821"/>
              </a:xfrm>
              <a:prstGeom prst="roundRect">
                <a:avLst/>
              </a:prstGeom>
              <a:blipFill>
                <a:blip r:embed="rId2"/>
                <a:stretch>
                  <a:fillRect l="-506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83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51615"/>
            <a:ext cx="10477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次の関数の最大値，最小値を求めよ。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図の実線部分である。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 b="-49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56239" y="3291088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307036" y="5355732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69744" y="5355732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301952" y="5926138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73352" y="5926138"/>
            <a:ext cx="56467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976" y="2900754"/>
            <a:ext cx="362095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4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右の図の実線部分である。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4" y="1118839"/>
            <a:ext cx="3687642" cy="3647631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73759" y="1548013"/>
            <a:ext cx="26254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89891" y="3782219"/>
            <a:ext cx="3394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60219" y="3782219"/>
            <a:ext cx="3394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69714" y="4353719"/>
            <a:ext cx="5966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319336" y="4353719"/>
            <a:ext cx="5966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4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/>
              <p:nvPr/>
            </p:nvSpPr>
            <p:spPr>
              <a:xfrm>
                <a:off x="695324" y="1030288"/>
                <a:ext cx="10801349" cy="212248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に対して，次の条件を満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たすように定義域を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2800" b="0" i="0" kern="10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endParaRPr lang="ja-JP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条件：定義域の両端以外で最大値をとり，定義域の右端のみ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en-US" sz="2800" kern="100" spc="5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で最小値をとる。</a:t>
                </a:r>
                <a:endParaRPr lang="ja-JP" altLang="en-US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1030288"/>
                <a:ext cx="10801349" cy="212248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1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15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次の関数の最大値，最小値を求めよ。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5" y="2185090"/>
                <a:ext cx="533065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5" y="2185090"/>
                <a:ext cx="5330650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286" t="-1706" r="-1943" b="-3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ボート, 異なる, 座る, 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B2148D5-C543-C238-AEAC-F30B888BB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716" y="2185090"/>
            <a:ext cx="4112768" cy="40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70175" y="1718365"/>
                <a:ext cx="513062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75" y="1718365"/>
                <a:ext cx="5130625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375" t="-1877" r="-713" b="-2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写真, 異なる, 雪, グルー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A51B810-D6AE-2140-344B-C582C8709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934" y="1806096"/>
            <a:ext cx="4072328" cy="40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74062" y="1680265"/>
                <a:ext cx="506395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44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62" y="1680265"/>
                <a:ext cx="5063950" cy="3570208"/>
              </a:xfrm>
              <a:prstGeom prst="rect">
                <a:avLst/>
              </a:prstGeom>
              <a:blipFill>
                <a:blip r:embed="rId3"/>
                <a:stretch>
                  <a:fillRect l="-2407" t="-1880" r="-1925"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写真, 異なる, ボート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58E94D9-3DDD-83E9-7B48-5D40C48B1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864" y="1680265"/>
            <a:ext cx="4282811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≦6)</m:t>
                    </m:r>
                  </m:oMath>
                </a14:m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74062" y="1689790"/>
                <a:ext cx="50734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+18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≦6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62" y="1689790"/>
                <a:ext cx="5073475" cy="3570208"/>
              </a:xfrm>
              <a:prstGeom prst="rect">
                <a:avLst/>
              </a:prstGeom>
              <a:blipFill>
                <a:blip r:embed="rId3"/>
                <a:stretch>
                  <a:fillRect l="-2404" t="-1706" r="-1923" b="-3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9C3091D-B0E9-A463-0FC9-3EE741BE9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90" y="1756918"/>
            <a:ext cx="4129885" cy="41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4" y="1042090"/>
            <a:ext cx="1762125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次の条件を満たすように，定数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下に凸の放物線では，軸から遠いほど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の値は大きい。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上に凸の放物線では，軸から遠いほど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の値は小さい。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216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のグラフは下に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の放物線で，軸は直線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定義域は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4∙5+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08" y="1030286"/>
            <a:ext cx="2629267" cy="3736703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31080" y="1576588"/>
            <a:ext cx="2577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108940" y="2780159"/>
            <a:ext cx="96366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98046" y="3936106"/>
            <a:ext cx="3299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98046" y="4517131"/>
            <a:ext cx="3299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112769" y="4517131"/>
            <a:ext cx="33303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232266" y="5107681"/>
            <a:ext cx="9300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478545" y="5107681"/>
            <a:ext cx="3585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関数のグラフを利用すると</a:t>
                </a:r>
                <a:r>
                  <a:rPr lang="ja-JP" altLang="ja-JP" sz="2800" kern="100" spc="-3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関数の値の変化の様子を知ることができる</a:t>
                </a:r>
                <a:r>
                  <a:rPr lang="ja-JP" altLang="ja-JP" sz="2800" kern="100" spc="-12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spc="-12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ここでは，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次関数の値の変化を調べよう。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r="-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34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のグラフは上に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凸の放物線で，軸は直線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2∙2+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50" y="1052154"/>
            <a:ext cx="2514951" cy="3965335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77855" y="1576588"/>
            <a:ext cx="30350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089890" y="2730797"/>
            <a:ext cx="12824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88324" y="3926581"/>
            <a:ext cx="3490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88324" y="4503139"/>
            <a:ext cx="3490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95385" y="4518367"/>
            <a:ext cx="36827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260840" y="5112739"/>
            <a:ext cx="9014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813665" y="5112739"/>
            <a:ext cx="3775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7E731B4-2B03-EA9E-2B83-E6A676D9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122" y="5432009"/>
            <a:ext cx="1829055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16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次の条件を満たすように，定数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5" y="2004115"/>
                <a:ext cx="6245050" cy="417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のグラフは下に凸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の放物線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，軸は直線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のとき</m:t>
                      </m:r>
                    </m:oMath>
                  </m:oMathPara>
                </a14:m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−2∙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+8=5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5" y="2004115"/>
                <a:ext cx="6245050" cy="4175502"/>
              </a:xfrm>
              <a:prstGeom prst="rect">
                <a:avLst/>
              </a:prstGeom>
              <a:blipFill>
                <a:blip r:embed="rId3"/>
                <a:stretch>
                  <a:fillRect l="-1951" t="-1606" r="-1366" b="-3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28" y="2071857"/>
            <a:ext cx="2538767" cy="38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≦4)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4" y="1651690"/>
                <a:ext cx="6686927" cy="389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i="1" kern="100" dirty="0"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フは</a:t>
                </a:r>
                <a:r>
                  <a:rPr lang="ja-JP" altLang="en-US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上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凸の放物線で，軸は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直線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≦4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</a:t>
                </a: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小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値をとる。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+5=−7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4" y="1651690"/>
                <a:ext cx="6686927" cy="3898503"/>
              </a:xfrm>
              <a:prstGeom prst="rect">
                <a:avLst/>
              </a:prstGeom>
              <a:blipFill>
                <a:blip r:embed="rId3"/>
                <a:stretch>
                  <a:fillRect l="-1823" t="-1721" b="-3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487" y="1670740"/>
            <a:ext cx="2767875" cy="4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9877989" y="2510135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134137" y="3119735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8134138" y="3719810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51615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96794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は下に凸で，軸は直線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定義域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を含まない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spc="-4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spc="-4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を含む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で，場合分けをする。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967940" cy="5294312"/>
              </a:xfrm>
              <a:blipFill>
                <a:blip r:embed="rId2"/>
                <a:stretch>
                  <a:fillRect l="-1112" t="-2186" r="-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" name="下線（破線）">
            <a:extLst>
              <a:ext uri="{FF2B5EF4-FFF2-40B4-BE49-F238E27FC236}">
                <a16:creationId xmlns:a16="http://schemas.microsoft.com/office/drawing/2014/main" id="{E1664072-8817-44FD-AF39-71943B31DC71}"/>
              </a:ext>
            </a:extLst>
          </p:cNvPr>
          <p:cNvCxnSpPr>
            <a:cxnSpLocks/>
          </p:cNvCxnSpPr>
          <p:nvPr/>
        </p:nvCxnSpPr>
        <p:spPr>
          <a:xfrm>
            <a:off x="8835403" y="3626120"/>
            <a:ext cx="13046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下線（破線）">
            <a:extLst>
              <a:ext uri="{FF2B5EF4-FFF2-40B4-BE49-F238E27FC236}">
                <a16:creationId xmlns:a16="http://schemas.microsoft.com/office/drawing/2014/main" id="{E1664072-8817-44FD-AF39-71943B31DC71}"/>
              </a:ext>
            </a:extLst>
          </p:cNvPr>
          <p:cNvCxnSpPr>
            <a:cxnSpLocks/>
          </p:cNvCxnSpPr>
          <p:nvPr/>
        </p:nvCxnSpPr>
        <p:spPr>
          <a:xfrm>
            <a:off x="8835404" y="4207145"/>
            <a:ext cx="6759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1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 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963190" y="1558519"/>
            <a:ext cx="172077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55054" y="3313719"/>
            <a:ext cx="35853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27664" y="3938788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52" y="1609684"/>
            <a:ext cx="3786716" cy="3458057"/>
          </a:xfrm>
          <a:prstGeom prst="rect">
            <a:avLst/>
          </a:prstGeom>
        </p:spPr>
      </p:pic>
      <p:sp>
        <p:nvSpPr>
          <p:cNvPr id="9" name="付箋">
            <a:extLst>
              <a:ext uri="{FF2B5EF4-FFF2-40B4-BE49-F238E27FC236}">
                <a16:creationId xmlns:a16="http://schemas.microsoft.com/office/drawing/2014/main" id="{FF750779-E662-404B-BFDE-47997BBDE938}"/>
              </a:ext>
            </a:extLst>
          </p:cNvPr>
          <p:cNvSpPr/>
          <p:nvPr/>
        </p:nvSpPr>
        <p:spPr>
          <a:xfrm>
            <a:off x="6226628" y="965953"/>
            <a:ext cx="201433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1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44" y="976313"/>
            <a:ext cx="3936756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en-US" sz="2800" kern="100" spc="2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87632" y="4596304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913780" y="977900"/>
            <a:ext cx="93345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22005" y="2735509"/>
            <a:ext cx="3810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33775" y="3335584"/>
            <a:ext cx="59055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438398" y="4543917"/>
            <a:ext cx="72187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99127B57-51E0-4F30-B717-B3306678449E}"/>
              </a:ext>
            </a:extLst>
          </p:cNvPr>
          <p:cNvSpPr/>
          <p:nvPr/>
        </p:nvSpPr>
        <p:spPr>
          <a:xfrm>
            <a:off x="2438398" y="5183254"/>
            <a:ext cx="72187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B5741F-7D6A-FD06-1096-179972EE2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444" y="5840237"/>
            <a:ext cx="255305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17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は正の定数とする。次の関数の最大値を求めよ。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146350" y="2100141"/>
                <a:ext cx="562592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</a:t>
                </a:r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0" y="2100141"/>
                <a:ext cx="5625926" cy="3693319"/>
              </a:xfrm>
              <a:prstGeom prst="rect">
                <a:avLst/>
              </a:prstGeom>
              <a:blipFill>
                <a:blip r:embed="rId3"/>
                <a:stretch>
                  <a:fillRect l="-2167" t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740" y="2829908"/>
            <a:ext cx="4092511" cy="34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just" fontAlgn="ctr">
              <a:spcAft>
                <a:spcPts val="0"/>
              </a:spcAft>
            </a:pPr>
            <a:r>
              <a:rPr lang="ja-JP" altLang="ja-JP" sz="3200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endParaRPr lang="ja-JP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/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146350" y="1100016"/>
                <a:ext cx="6473650" cy="4973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fontAlgn="ctr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3200" kern="100" dirty="0">
                  <a:solidFill>
                    <a:prstClr val="black"/>
                  </a:solidFill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0" y="1100016"/>
                <a:ext cx="6473650" cy="4973669"/>
              </a:xfrm>
              <a:prstGeom prst="rect">
                <a:avLst/>
              </a:prstGeom>
              <a:blipFill rotWithShape="0">
                <a:blip r:embed="rId2"/>
                <a:stretch>
                  <a:fillRect l="-1883" t="-1838" b="-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68582" y="3912159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967" y="1147641"/>
            <a:ext cx="4075364" cy="34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42090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 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pc="-1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 spc="-1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 spc="-1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は下に凸，軸は直線 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pc="-1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kern="100" spc="-1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spc="-1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あ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る。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が定義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の左外，内，右外である場合で次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ように場合分けをする。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[1]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 r="-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043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120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b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 b="-4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973840" y="989013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740179" y="1458362"/>
            <a:ext cx="10953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46913" y="2913063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3436938"/>
            <a:ext cx="10953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12966" y="4046538"/>
            <a:ext cx="16002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40983" y="5408613"/>
            <a:ext cx="3714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52675" y="5913438"/>
            <a:ext cx="3714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172" y="1535418"/>
            <a:ext cx="2820746" cy="24666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4150356"/>
            <a:ext cx="2886763" cy="24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の値の変化については，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79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ページで述べた。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の値の変化についても，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の値が正か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負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かによって次のような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場合がある。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43" t="3267" r="3796" b="1160"/>
          <a:stretch/>
        </p:blipFill>
        <p:spPr>
          <a:xfrm>
            <a:off x="2125899" y="2822713"/>
            <a:ext cx="3108710" cy="34524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862" t="3818" r="3041" b="5036"/>
          <a:stretch/>
        </p:blipFill>
        <p:spPr>
          <a:xfrm>
            <a:off x="6856925" y="2822713"/>
            <a:ext cx="3108710" cy="3271699"/>
          </a:xfrm>
          <a:prstGeom prst="rect">
            <a:avLst/>
          </a:prstGeom>
        </p:spPr>
      </p:pic>
      <p:sp>
        <p:nvSpPr>
          <p:cNvPr id="8" name="まとめのかざり（タイトルあり）">
            <a:extLst>
              <a:ext uri="{FF2B5EF4-FFF2-40B4-BE49-F238E27FC236}">
                <a16:creationId xmlns:a16="http://schemas.microsoft.com/office/drawing/2014/main" id="{50682C44-E4D1-423D-9362-2BA26406970B}"/>
              </a:ext>
            </a:extLst>
          </p:cNvPr>
          <p:cNvSpPr/>
          <p:nvPr/>
        </p:nvSpPr>
        <p:spPr>
          <a:xfrm>
            <a:off x="726616" y="2695575"/>
            <a:ext cx="10738768" cy="36030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6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78107" y="396626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753966" y="981452"/>
            <a:ext cx="102493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63" y="1030288"/>
            <a:ext cx="2972215" cy="2538767"/>
          </a:xfrm>
          <a:prstGeom prst="rect">
            <a:avLst/>
          </a:prstGeom>
        </p:spPr>
      </p:pic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63146" y="2510038"/>
            <a:ext cx="3333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3033913"/>
            <a:ext cx="195262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199" y="4039279"/>
            <a:ext cx="7304315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8B897F35-31AA-4E35-8832-50670300AB55}"/>
              </a:ext>
            </a:extLst>
          </p:cNvPr>
          <p:cNvSpPr/>
          <p:nvPr/>
        </p:nvSpPr>
        <p:spPr>
          <a:xfrm>
            <a:off x="2362198" y="4578773"/>
            <a:ext cx="7304316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EDB44761-8C57-47FA-B16D-346B87AB3F7E}"/>
              </a:ext>
            </a:extLst>
          </p:cNvPr>
          <p:cNvSpPr/>
          <p:nvPr/>
        </p:nvSpPr>
        <p:spPr>
          <a:xfrm>
            <a:off x="2362198" y="5118266"/>
            <a:ext cx="7304316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AAB2F58-47C0-D7F5-FFDA-C3FF0FD27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998" y="5823302"/>
            <a:ext cx="2553056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3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18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≦1)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2127940"/>
                <a:ext cx="8331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≦1)</m:t>
                    </m:r>
                  </m:oMath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2127940"/>
                <a:ext cx="833102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537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2623240"/>
                <a:ext cx="55878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2623240"/>
                <a:ext cx="5587826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2293" t="-2387" b="-5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598" y="2757158"/>
            <a:ext cx="3213707" cy="31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965890"/>
                <a:ext cx="5559251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0 </a:t>
                </a: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965890"/>
                <a:ext cx="5559251" cy="2451953"/>
              </a:xfrm>
              <a:prstGeom prst="rect">
                <a:avLst/>
              </a:prstGeom>
              <a:blipFill rotWithShape="0">
                <a:blip r:embed="rId2"/>
                <a:stretch>
                  <a:fillRect l="-2303" t="-2481" b="-5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32" y="1008063"/>
            <a:ext cx="2598782" cy="26616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086" y="3774308"/>
            <a:ext cx="2750728" cy="2630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984424" y="3752493"/>
                <a:ext cx="5559251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[3]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4" y="3752493"/>
                <a:ext cx="5559251" cy="2451953"/>
              </a:xfrm>
              <a:prstGeom prst="rect">
                <a:avLst/>
              </a:prstGeom>
              <a:blipFill rotWithShape="0">
                <a:blip r:embed="rId5"/>
                <a:stretch>
                  <a:fillRect l="-2193" t="-2736" r="-110" b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7428748" y="5790653"/>
            <a:ext cx="50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7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984940"/>
                <a:ext cx="8750126" cy="143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984940"/>
                <a:ext cx="8750126" cy="1436291"/>
              </a:xfrm>
              <a:prstGeom prst="rect">
                <a:avLst/>
              </a:prstGeom>
              <a:blipFill>
                <a:blip r:embed="rId2"/>
                <a:stretch>
                  <a:fillRect t="-4681" b="-110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039932" y="106580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7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2070790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次関数を使って解決できる問題について，考えてみよう。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の正方形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ABCD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 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それより小さい正方形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を右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 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の図のように内接させる。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正方形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の面積を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として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で表す。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の値の範囲にも注意する。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455" y="2005013"/>
            <a:ext cx="2774067" cy="26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4" y="1030288"/>
                <a:ext cx="11006345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)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AE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DH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)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三平方の定理により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5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200"/>
                  </a:spcBef>
                  <a:spcAft>
                    <a:spcPts val="5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+100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〈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補足</a:t>
                </a:r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〉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正方形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の面積が最小のとき，</a:t>
                </a:r>
                <a:endParaRPr lang="en-US" altLang="ja-JP" sz="2800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EH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の長さも最小となる</a:t>
                </a:r>
                <a:r>
                  <a:rPr lang="ja-JP" altLang="ja-JP" sz="2800" kern="100" spc="-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spc="-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4" y="1030288"/>
                <a:ext cx="11006345" cy="5294312"/>
              </a:xfrm>
              <a:blipFill>
                <a:blip r:embed="rId2"/>
                <a:stretch>
                  <a:fillRect l="-1107" t="-2186" b="-12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72" y="1604565"/>
            <a:ext cx="3667828" cy="3573326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7037529" y="981076"/>
            <a:ext cx="10824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2007706"/>
            <a:ext cx="186456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129959" y="3571876"/>
            <a:ext cx="23206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980236" y="4166153"/>
            <a:ext cx="26635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37214" y="4762501"/>
            <a:ext cx="23587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49837" y="5343526"/>
            <a:ext cx="36024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7616070" y="5343526"/>
            <a:ext cx="36024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467089" y="5343526"/>
            <a:ext cx="49359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B3D5F3-F736-77E1-2151-05266C632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741" y="5953787"/>
            <a:ext cx="1879934" cy="7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2009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19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直角三角形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において，直角を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さむ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の長さの和が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ja-JP" sz="2800" b="0" i="0" kern="100" spc="-25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altLang="ja-JP" sz="2800" kern="100" spc="-25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spc="-25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ja-JP" sz="2800" kern="100" spc="-25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であるとする</a:t>
                </a:r>
                <a:r>
                  <a:rPr lang="ja-JP" altLang="ja-JP" sz="2800" kern="100" spc="-25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このような直角三角形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の面積の最大値を求めよ。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2937565"/>
                <a:ext cx="10169350" cy="342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)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=14−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)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14−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&lt;14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……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三角形の面積を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 sz="2800" i="0" kern="1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ja-JP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 sz="2800" i="0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BC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(14−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+7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2937565"/>
                <a:ext cx="10169350" cy="3429144"/>
              </a:xfrm>
              <a:prstGeom prst="rect">
                <a:avLst/>
              </a:prstGeom>
              <a:blipFill>
                <a:blip r:embed="rId3"/>
                <a:stretch>
                  <a:fillRect l="-1259" t="-1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285" y="1105806"/>
            <a:ext cx="2848373" cy="17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956365"/>
                <a:ext cx="5168724" cy="459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よって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すなわち</m:t>
                      </m:r>
                      <m:r>
                        <m:rPr>
                          <m:nor/>
                        </m:rPr>
                        <a:rPr lang="ja-JP" altLang="en-US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で最大値</m:t>
                      </m:r>
                      <m:r>
                        <m:rPr>
                          <m:nor/>
                        </m:rPr>
                        <a:rPr lang="en-US" altLang="ja-JP" sz="2800" b="0" i="0" kern="100" dirty="0" smtClean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</a:t>
                </a:r>
                <a:r>
                  <a:rPr lang="ja-JP" altLang="ja-JP" sz="2800" kern="100" spc="-2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:r>
                  <a:rPr lang="ja-JP" altLang="ja-JP" sz="2800" kern="100" spc="-2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ja-JP" sz="2800" kern="100" spc="-2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の長さが</a:t>
                </a:r>
                <a:r>
                  <a:rPr lang="ja-JP" altLang="ja-JP" sz="2800" kern="100" spc="-2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ja-JP" sz="2800" kern="100" spc="-2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のとき，直角三角形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は最大で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である。</m:t>
                      </m:r>
                      <m:r>
                        <a:rPr lang="ja-JP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956365"/>
                <a:ext cx="5168724" cy="4594848"/>
              </a:xfrm>
              <a:prstGeom prst="rect">
                <a:avLst/>
              </a:prstGeom>
              <a:blipFill rotWithShape="0">
                <a:blip r:embed="rId2"/>
                <a:stretch>
                  <a:fillRect l="-2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1" y="1030288"/>
            <a:ext cx="3886742" cy="39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したがって，次のことがいえる。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8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altLang="ja-JP" sz="2800" b="1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b="1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2800" b="1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  <m:sSup>
                      <m:sSupPr>
                        <m:ctrlPr>
                          <a:rPr lang="ja-JP" altLang="ja-JP" sz="28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b="1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altLang="ja-JP" sz="2800" b="1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b="1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の最大・最小</a:t>
                </a:r>
                <a:endParaRPr lang="ja-JP" altLang="ja-JP" sz="2800" b="1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をとる。最大値はない。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をとる。最小値はない。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まとめのかざり（タイトルあり）">
            <a:extLst>
              <a:ext uri="{FF2B5EF4-FFF2-40B4-BE49-F238E27FC236}">
                <a16:creationId xmlns:a16="http://schemas.microsoft.com/office/drawing/2014/main" id="{50682C44-E4D1-423D-9362-2BA26406970B}"/>
              </a:ext>
            </a:extLst>
          </p:cNvPr>
          <p:cNvSpPr/>
          <p:nvPr/>
        </p:nvSpPr>
        <p:spPr>
          <a:xfrm>
            <a:off x="726616" y="1937084"/>
            <a:ext cx="10738768" cy="22348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まとめのかざり">
            <a:extLst>
              <a:ext uri="{FF2B5EF4-FFF2-40B4-BE49-F238E27FC236}">
                <a16:creationId xmlns:a16="http://schemas.microsoft.com/office/drawing/2014/main" id="{E1DB049B-2328-4528-B644-B48874DCE37D}"/>
              </a:ext>
            </a:extLst>
          </p:cNvPr>
          <p:cNvCxnSpPr/>
          <p:nvPr/>
        </p:nvCxnSpPr>
        <p:spPr>
          <a:xfrm>
            <a:off x="726616" y="2598330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00714" y="27452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600745" y="27452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534446" y="2745227"/>
            <a:ext cx="672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00714" y="33929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600745" y="33929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534446" y="3392927"/>
            <a:ext cx="672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0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3" y="1032494"/>
            <a:ext cx="121057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32075" y="2137465"/>
                <a:ext cx="4073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75" y="2137465"/>
                <a:ext cx="407335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r="-2096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32075" y="4223440"/>
                <a:ext cx="4606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75" y="4223440"/>
                <a:ext cx="460675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r="-172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5184950" y="2137465"/>
            <a:ext cx="25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ja-JP" sz="2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最大値はない。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5708825" y="4231032"/>
            <a:ext cx="25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ja-JP" sz="2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最小値はない。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4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2575615"/>
            <a:ext cx="1057275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最小値を調べるには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次式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平方完成して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の形にすればよい。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57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関数の式を変形すると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最大値はない。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534053" y="1538488"/>
            <a:ext cx="19684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09" y="2746547"/>
            <a:ext cx="3244668" cy="3597618"/>
          </a:xfrm>
          <a:prstGeom prst="rect">
            <a:avLst/>
          </a:prstGeom>
        </p:spPr>
      </p:pic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01182" y="2098234"/>
            <a:ext cx="39052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597505" y="2109988"/>
            <a:ext cx="6000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24275" y="2652913"/>
            <a:ext cx="6762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8FE267AD-62B1-3AC6-6261-1810092CA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931" y="1111708"/>
            <a:ext cx="2110923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関数の式を変形すると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最小値はない。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473898" y="1579563"/>
            <a:ext cx="259355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2719235"/>
            <a:ext cx="2928870" cy="3671923"/>
          </a:xfrm>
          <a:prstGeom prst="rect">
            <a:avLst/>
          </a:prstGeom>
        </p:spPr>
      </p:pic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794790" y="2179521"/>
            <a:ext cx="6068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836975" y="2179521"/>
            <a:ext cx="36625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11999" y="2760429"/>
            <a:ext cx="68271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2" name="図 11" descr="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F85ED03-11E2-B40B-4CA6-FCD0C04AB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680" y="1070373"/>
            <a:ext cx="2179509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32494"/>
            <a:ext cx="122009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14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en-US" altLang="ja-JP" sz="2800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200"/>
                  </a:spcAft>
                </a:pPr>
                <a:endParaRPr lang="en-US" altLang="ja-JP" sz="2800" kern="100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03499" y="1994590"/>
                <a:ext cx="6978475" cy="1266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  <a:tabLst>
                    <a:tab pos="2038350" algn="l"/>
                  </a:tabLs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最大値はない。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9" y="1994590"/>
                <a:ext cx="6978475" cy="1266501"/>
              </a:xfrm>
              <a:prstGeom prst="rect">
                <a:avLst/>
              </a:prstGeom>
              <a:blipFill>
                <a:blip r:embed="rId3"/>
                <a:stretch>
                  <a:fillRect l="-1747" t="-7212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03498" y="3982178"/>
                <a:ext cx="9216851" cy="236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9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関数の式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を</m:t>
                      </m:r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変形すると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よって，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は</m:t>
                      </m:r>
                      <m:r>
                        <a:rPr lang="en-US" altLang="ja-JP" sz="2800" b="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で最大値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をとる。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最小値はない。</a:t>
                </a:r>
                <a14:m>
                  <m:oMath xmlns:m="http://schemas.openxmlformats.org/officeDocument/2006/math"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8" y="3982178"/>
                <a:ext cx="9216851" cy="2361096"/>
              </a:xfrm>
              <a:prstGeom prst="rect">
                <a:avLst/>
              </a:prstGeom>
              <a:blipFill>
                <a:blip r:embed="rId4"/>
                <a:stretch>
                  <a:fillRect l="-1323" b="-5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1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3933</Words>
  <PresentationFormat>ワイド画面</PresentationFormat>
  <Paragraphs>316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MS PGothic</vt:lpstr>
      <vt:lpstr>MS PGothic</vt:lpstr>
      <vt:lpstr>游ゴシック</vt:lpstr>
      <vt:lpstr>游ゴシック Light</vt:lpstr>
      <vt:lpstr>游明朝</vt:lpstr>
      <vt:lpstr>Arial</vt:lpstr>
      <vt:lpstr>Cambria Math</vt:lpstr>
      <vt:lpstr>Century</vt:lpstr>
      <vt:lpstr>Office テーマ</vt:lpstr>
      <vt:lpstr>第２節　２次関数の値の変化　 (教科書p.89)</vt:lpstr>
      <vt:lpstr>3　2次関数の最大・最小         　　　　　　　　　　　               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2021-02-06T06:26:21Z</cp:lastPrinted>
  <dcterms:created xsi:type="dcterms:W3CDTF">2021-02-06T04:59:17Z</dcterms:created>
  <dcterms:modified xsi:type="dcterms:W3CDTF">2026-01-20T01:21:35Z</dcterms:modified>
</cp:coreProperties>
</file>