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4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9" r:id="rId32"/>
    <p:sldId id="328" r:id="rId33"/>
    <p:sldId id="335" r:id="rId34"/>
    <p:sldId id="330" r:id="rId35"/>
    <p:sldId id="331" r:id="rId36"/>
    <p:sldId id="332" r:id="rId37"/>
    <p:sldId id="334" r:id="rId38"/>
  </p:sldIdLst>
  <p:sldSz cx="12192000" cy="6858000"/>
  <p:notesSz cx="9934575" cy="68024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游ゴシック" panose="020B0400000000000000" pitchFamily="50" charset="-128"/>
        <a:ea typeface="游ゴシック" panose="020B0400000000000000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FFFF"/>
    <a:srgbClr val="FFEFEF"/>
    <a:srgbClr val="FFFFCC"/>
    <a:srgbClr val="FFAFAF"/>
    <a:srgbClr val="FFE7E7"/>
    <a:srgbClr val="FFD9D9"/>
    <a:srgbClr val="FF9999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34C82D-0D88-414F-AFFF-6F8C43BEF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E8AB-D38A-48F2-9D82-2BD78C1F33EA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517E5B-2A87-4E42-9017-8C7CEA56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E08108-345E-4BBF-B51C-C904D6ECF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CD85-FE48-4D38-9889-9DC0DE6CB2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564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DAB34E-0236-4D13-886A-EAA20073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748C-762C-4D1C-B58C-3C1C7FA4D793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93946-3D1E-47FD-B9A4-6EC59B3B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FC8807-D774-419C-8630-435A7684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7B0-7F78-4EAA-99FC-04D62C02D7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9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044D5F-618D-406B-8E1D-3F68DA2FD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D586-55F6-4B97-B856-8CE9E25BA520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A1DBD-8559-4AF1-8702-3FC8E32C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57EE32-34D2-46DA-9FAC-99A0FD3D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1C393-CF96-44B3-ABD5-DCC7A36E397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4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756C2-60A8-4118-A573-94B0071E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A9E44-19B5-4226-8FFD-BA6ED53D517A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68896-95C0-4953-AC62-06DEDDA0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27598-9C6E-44F2-A022-6F0078571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5247-0402-4202-A888-83D5ECDFE3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852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D879AB-6ABD-43DD-B57F-747CBAFC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5231-97BF-480B-B1A2-172DDB2DBA79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09F146-39F1-4ACE-93FE-E1332FCB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CDEE01-EC70-4786-B1D2-1722789E6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C006-7751-4E75-8433-10C5CB0A1A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273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69949B6-D34E-4840-8AD8-88961D63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2939-480C-44D8-AF64-9B60BAFBC44A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40D16354-A434-45F0-98A0-25316724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B58ED7AD-4FF0-407B-810D-C948C04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63639-B2D4-48E0-8FF9-1B2F2C123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8780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2E408994-07C8-4ED9-9856-71F63104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CD2A-A0D4-45A6-BB25-5C9D79C06609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B7D3C0F8-5A0E-4D17-A797-49FA8BA7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0A59B524-C2D0-4293-8502-98BF81A6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57FC8-ABAB-43BB-92E4-5D4C74B86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453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3454FEC6-91B0-41D5-B2F5-5E38168F6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620D8-B234-430D-A6AD-44296E63AB61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154308E1-94BE-4368-BEEB-3FC255D5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03B22E32-C598-455B-A7CB-7D739038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BDDF-8922-44FA-9419-96B0B5AF94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71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BD1974C9-8125-4D18-842F-9E02DA09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4EDE-E68F-4096-B38E-43CB0B19ACD1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A8B27631-8B5B-45E3-ACF4-F2E9C2A3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D4EEAFF-AC89-41D6-AD11-2D427F96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E798-4C71-40FD-8AF0-409708E89F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4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7C80AF43-00A9-41ED-8148-6D773003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1A7B-13B2-4CF6-A2DD-2F6D9B489DD0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7665BFE6-0C3A-44D1-A641-89CB14E74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C06F4FAB-92CD-4C86-839A-C67A132A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6AF51-79C4-4D63-82AD-F923DF071DB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93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56C2A1A5-D576-4F99-9C60-E70AA41B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0714-51F5-49C4-8EA1-434A611A7DC2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A7C48F13-CEB3-4EEB-89DE-7FD2D24F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614922EC-F40B-4FCB-8771-9121D17B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32B4-D168-4C0A-992E-155F0EC936F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614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35C75994-32F8-44D0-B723-4F3970DD0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F450E932-FCC1-45C9-97A1-36D11D0B9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7741C6-9D42-4C79-AB1A-60878001C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94B37AC-5622-46F8-8402-8F7A3C86BB64}" type="datetimeFigureOut">
              <a:rPr lang="ja-JP" altLang="en-US"/>
              <a:pPr>
                <a:defRPr/>
              </a:pPr>
              <a:t>2022/1/14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10699-223E-4F15-B38A-48F7C3190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7680C8-FED0-41F4-9E3F-9BD8B01A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D4DFCEF-CC1E-47A4-8E56-B395C9A1CC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游ゴシック Light" panose="020B0300000000000000" pitchFamily="50" charset="-128"/>
          <a:ea typeface="游ゴシック Light" panose="020B0300000000000000" pitchFamily="50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70056" y="3196286"/>
            <a:ext cx="7531900" cy="1032157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ja-JP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節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２次関数の値の変化　</a:t>
            </a:r>
            <a:br>
              <a:rPr lang="en-US" altLang="ja-JP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2A0B94D-C87D-4EE0-A659-0B70656EC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48" y="1419318"/>
            <a:ext cx="7251887" cy="136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>
              <a:spcAft>
                <a:spcPts val="0"/>
              </a:spcAft>
            </a:pPr>
            <a:r>
              <a:rPr lang="ja-JP" altLang="ja-JP" sz="7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ja-JP" altLang="en-US" sz="72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３章　２次関数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FC5D4E9-D750-4E7C-8EC9-9FAD560A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27000"/>
            <a:ext cx="10801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9pPr>
          </a:lstStyle>
          <a:p>
            <a:pPr algn="l">
              <a:spcAft>
                <a:spcPts val="0"/>
              </a:spcAft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　高等学校 数学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Ⅰ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AAB7406-BD5B-4E0E-B9A7-774FC2EC711C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248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id="{5EF1D4D8-7A29-4B93-8C74-1C5BA1BA600C}"/>
                  </a:ext>
                </a:extLst>
              </p:cNvPr>
              <p:cNvSpPr/>
              <p:nvPr/>
            </p:nvSpPr>
            <p:spPr>
              <a:xfrm>
                <a:off x="695324" y="1030288"/>
                <a:ext cx="10801349" cy="871821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</a:t>
                </a:r>
                <a:r>
                  <a:rPr lang="ja-JP" altLang="en-US" sz="2800" kern="100" dirty="0">
                    <a:solidFill>
                      <a:srgbClr val="FF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で最小値をとる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次関数を</a:t>
                </a:r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つ定めてみよう。</a:t>
                </a:r>
                <a:endParaRPr lang="en-US" altLang="ja-JP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深める">
                <a:extLst>
                  <a:ext uri="{FF2B5EF4-FFF2-40B4-BE49-F238E27FC236}">
                    <a16:creationId xmlns="" xmlns:a16="http://schemas.microsoft.com/office/drawing/2014/main" id="{5EF1D4D8-7A29-4B93-8C74-1C5BA1BA6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1030288"/>
                <a:ext cx="10801349" cy="871821"/>
              </a:xfrm>
              <a:prstGeom prst="roundRect">
                <a:avLst/>
              </a:prstGeom>
              <a:blipFill rotWithShape="0">
                <a:blip r:embed="rId2"/>
                <a:stretch>
                  <a:fillRect l="-506"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831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1051615"/>
            <a:ext cx="10477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次の関数の最大値，最小値を求めよ。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図の実線部分である。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b="-49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470514" y="3291088"/>
            <a:ext cx="19587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232389" y="5355732"/>
            <a:ext cx="3299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23089" y="5355732"/>
            <a:ext cx="3299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226278" y="5926138"/>
            <a:ext cx="32996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36028" y="5926138"/>
            <a:ext cx="56467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976" y="2900754"/>
            <a:ext cx="3620958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4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+7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右の図の実線部分である。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504" y="1118839"/>
            <a:ext cx="3687642" cy="3647631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699114" y="1548013"/>
            <a:ext cx="26254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222865" y="3782219"/>
            <a:ext cx="3394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013565" y="3782219"/>
            <a:ext cx="3394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232390" y="4353719"/>
            <a:ext cx="672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365990" y="4353719"/>
            <a:ext cx="5966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04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id="{5EF1D4D8-7A29-4B93-8C74-1C5BA1BA600C}"/>
                  </a:ext>
                </a:extLst>
              </p:cNvPr>
              <p:cNvSpPr/>
              <p:nvPr/>
            </p:nvSpPr>
            <p:spPr>
              <a:xfrm>
                <a:off x="695324" y="1030288"/>
                <a:ext cx="10801349" cy="2122487"/>
              </a:xfrm>
              <a:prstGeom prst="roundRect">
                <a:avLst/>
              </a:prstGeom>
              <a:solidFill>
                <a:srgbClr val="FFEFEF"/>
              </a:solidFill>
              <a:ln w="50800">
                <a:solidFill>
                  <a:srgbClr val="FFAFA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2800" dirty="0">
                    <a:ln>
                      <a:noFill/>
                    </a:ln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深める</a:t>
                </a:r>
                <a:r>
                  <a:rPr lang="ja-JP" altLang="en-US" sz="2800" dirty="0">
                    <a:solidFill>
                      <a:srgbClr val="EB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r>
                  <a:rPr lang="ja-JP" altLang="ja-JP" sz="2800" kern="1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solidFill>
                      <a:srgbClr val="FF0000"/>
                    </a:solidFill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に対して，次の条件を満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r>
                  <a:rPr lang="ja-JP" altLang="en-US" sz="2800" kern="1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たすように定義域を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つ定めてみよう。</a:t>
                </a:r>
                <a:endParaRPr lang="ja-JP" altLang="ja-JP" sz="28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条件：定義域の両端以外で最大値をとり，定義域の右端のみ</a:t>
                </a:r>
                <a:endParaRPr lang="en-US" altLang="ja-JP" sz="2800" kern="100" dirty="0">
                  <a:solidFill>
                    <a:srgbClr val="FF0000"/>
                  </a:solidFill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ja-JP" altLang="en-US" sz="2800" kern="100" spc="500" dirty="0">
                    <a:solidFill>
                      <a:srgbClr val="FF0000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FF0000"/>
                    </a:solidFill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で最小値をとる。</a:t>
                </a:r>
                <a:endParaRPr lang="ja-JP" altLang="en-US" sz="2800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深める">
                <a:extLst>
                  <a:ext uri="{FF2B5EF4-FFF2-40B4-BE49-F238E27FC236}">
                    <a16:creationId xmlns:a16="http://schemas.microsoft.com/office/drawing/2014/main" xmlns="" id="{5EF1D4D8-7A29-4B93-8C74-1C5BA1BA6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24" y="1030288"/>
                <a:ext cx="10801349" cy="2122487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0800">
                <a:solidFill>
                  <a:srgbClr val="FFAFAF"/>
                </a:solidFill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11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15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次の関数の最大値，最小値を求めよ。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51125" y="2185090"/>
                <a:ext cx="533065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25" y="2185090"/>
                <a:ext cx="5330650" cy="3570208"/>
              </a:xfrm>
              <a:prstGeom prst="rect">
                <a:avLst/>
              </a:prstGeom>
              <a:blipFill rotWithShape="0">
                <a:blip r:embed="rId3"/>
                <a:stretch>
                  <a:fillRect l="-2286" t="-1706" r="-1943" b="-3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575" y="2124101"/>
            <a:ext cx="4148717" cy="417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≦3)</m:t>
                    </m:r>
                  </m:oMath>
                </a14:m>
                <a:endParaRPr lang="ja-JP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70175" y="1718365"/>
                <a:ext cx="513062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175" y="1718365"/>
                <a:ext cx="5130625" cy="3570208"/>
              </a:xfrm>
              <a:prstGeom prst="rect">
                <a:avLst/>
              </a:prstGeom>
              <a:blipFill rotWithShape="0">
                <a:blip r:embed="rId3"/>
                <a:stretch>
                  <a:fillRect l="-2375" t="-1877" r="-713" b="-2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319" y="1718365"/>
            <a:ext cx="4284943" cy="42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≦3)</m:t>
                    </m:r>
                  </m:oMath>
                </a14:m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03475" y="1680265"/>
                <a:ext cx="5063950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44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75" y="1680265"/>
                <a:ext cx="5063950" cy="3570208"/>
              </a:xfrm>
              <a:prstGeom prst="rect">
                <a:avLst/>
              </a:prstGeom>
              <a:blipFill rotWithShape="0">
                <a:blip r:embed="rId3"/>
                <a:stretch>
                  <a:fillRect l="-2530" t="-1880" r="-2048" b="-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100" y="1752169"/>
            <a:ext cx="4266367" cy="41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p.91)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≦6)</m:t>
                    </m:r>
                  </m:oMath>
                </a14:m>
                <a:endParaRPr lang="ja-JP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03475" y="1689790"/>
                <a:ext cx="5073475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+18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≦6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での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グラフは，右の図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をとり，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ja-JP" sz="2800" kern="100" dirty="0" err="1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75" y="1689790"/>
                <a:ext cx="5073475" cy="3570208"/>
              </a:xfrm>
              <a:prstGeom prst="rect">
                <a:avLst/>
              </a:prstGeom>
              <a:blipFill rotWithShape="0">
                <a:blip r:embed="rId3"/>
                <a:stretch>
                  <a:fillRect l="-2524" t="-1706" r="-1923" b="-3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79" y="1756919"/>
            <a:ext cx="4322096" cy="41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4" y="1042090"/>
            <a:ext cx="1762125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次の条件を満たすように，定数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≦5)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下に凸の放物線では，軸から遠いほど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の値は大きい。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上に凸の放物線では，軸から遠いほど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の値は小さい。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2160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のグラフは下に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凸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の放物線で，軸は直線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定義域は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4∙5+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08" y="1030286"/>
            <a:ext cx="2629267" cy="3736703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460990" y="1576588"/>
            <a:ext cx="2577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108940" y="2755006"/>
            <a:ext cx="8728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51391" y="3936106"/>
            <a:ext cx="3299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51391" y="4517131"/>
            <a:ext cx="3299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56416" y="4517131"/>
            <a:ext cx="33303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232266" y="5107681"/>
            <a:ext cx="9300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394566" y="5107681"/>
            <a:ext cx="358534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0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関数のグラフを利用すると</a:t>
                </a:r>
                <a:r>
                  <a:rPr lang="ja-JP" altLang="ja-JP" sz="2800" kern="100" spc="-3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関数の値の変化の様子を知ることができる</a:t>
                </a:r>
                <a:r>
                  <a:rPr lang="ja-JP" altLang="ja-JP" sz="2800" kern="100" spc="-12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kern="100" spc="-12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ここでは，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次関数の値の変化を調べよう。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r="-3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2934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のグラフは上に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凸の放物線で，軸は直線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定義域は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2∙2+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50" y="1052154"/>
            <a:ext cx="2514951" cy="3965335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460990" y="1576588"/>
            <a:ext cx="30350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089890" y="2745481"/>
            <a:ext cx="12824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32340" y="3926581"/>
            <a:ext cx="34901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32340" y="4503139"/>
            <a:ext cx="34901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46890" y="4503139"/>
            <a:ext cx="36827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260840" y="5112739"/>
            <a:ext cx="9014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813665" y="5112739"/>
            <a:ext cx="37758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92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16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次の条件を満たすように，定数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の値を定めよ。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51125" y="2004115"/>
                <a:ext cx="6245050" cy="4175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のグラフは下に凸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の放物線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，軸は直線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定義域は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で最大値をとる。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ＭＳ Ｐゴシック" panose="020B060007020508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のとき</m:t>
                      </m:r>
                    </m:oMath>
                  </m:oMathPara>
                </a14:m>
                <a:endParaRPr lang="en-US" altLang="ja-JP" sz="28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−2∙</m:t>
                    </m:r>
                    <m:d>
                      <m:d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+8=5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25" y="2004115"/>
                <a:ext cx="6245050" cy="4175502"/>
              </a:xfrm>
              <a:prstGeom prst="rect">
                <a:avLst/>
              </a:prstGeom>
              <a:blipFill>
                <a:blip r:embed="rId3"/>
                <a:stretch>
                  <a:fillRect l="-1951" t="-1606" r="-1366" b="-30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328" y="2071857"/>
            <a:ext cx="2538767" cy="38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 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定義域に制限がある場合の関数の最大・最小  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1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p.92)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lvl="0" algn="l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(1≦</m:t>
                    </m:r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≦4)</m:t>
                    </m:r>
                  </m:oMath>
                </a14:m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ja-JP" altLang="ja-JP" sz="2800" kern="100" dirty="0">
                    <a:solidFill>
                      <a:prstClr val="black"/>
                    </a:solidFill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51124" y="1651690"/>
                <a:ext cx="6686927" cy="3898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i="1" kern="100" dirty="0"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を変形すると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のグラ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フは</a:t>
                </a:r>
                <a:r>
                  <a:rPr lang="ja-JP" altLang="en-US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上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凸の放物線で，軸は</a:t>
                </a: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直線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≦4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であるから，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</a:t>
                </a: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小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値をとる。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ja-JP" sz="2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∙1+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+5=−7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=−12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124" y="1651690"/>
                <a:ext cx="6686927" cy="3898503"/>
              </a:xfrm>
              <a:prstGeom prst="rect">
                <a:avLst/>
              </a:prstGeom>
              <a:blipFill>
                <a:blip r:embed="rId3"/>
                <a:stretch>
                  <a:fillRect l="-1823" t="-1721" b="-3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487" y="1670740"/>
            <a:ext cx="2767875" cy="43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9719367" y="2510135"/>
            <a:ext cx="348558" cy="533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938192" y="3119735"/>
            <a:ext cx="348558" cy="533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938192" y="3719810"/>
            <a:ext cx="348558" cy="53340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1051615"/>
            <a:ext cx="17716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は正の定数とする。次の関数の最小値を求めよ。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放物線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は下に凸で，軸は直線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[1]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定義域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を含まない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[2]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spc="-4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定義域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を含む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で，場合分けをする。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r="-1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" name="下線（破線）">
            <a:extLst>
              <a:ext uri="{FF2B5EF4-FFF2-40B4-BE49-F238E27FC236}">
                <a16:creationId xmlns:a16="http://schemas.microsoft.com/office/drawing/2014/main" id="{E1664072-8817-44FD-AF39-71943B31DC71}"/>
              </a:ext>
            </a:extLst>
          </p:cNvPr>
          <p:cNvCxnSpPr>
            <a:cxnSpLocks/>
          </p:cNvCxnSpPr>
          <p:nvPr/>
        </p:nvCxnSpPr>
        <p:spPr>
          <a:xfrm>
            <a:off x="8639458" y="3626120"/>
            <a:ext cx="130464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下線（破線）">
            <a:extLst>
              <a:ext uri="{FF2B5EF4-FFF2-40B4-BE49-F238E27FC236}">
                <a16:creationId xmlns:a16="http://schemas.microsoft.com/office/drawing/2014/main" id="{E1664072-8817-44FD-AF39-71943B31DC71}"/>
              </a:ext>
            </a:extLst>
          </p:cNvPr>
          <p:cNvCxnSpPr>
            <a:cxnSpLocks/>
          </p:cNvCxnSpPr>
          <p:nvPr/>
        </p:nvCxnSpPr>
        <p:spPr>
          <a:xfrm>
            <a:off x="8639458" y="4207145"/>
            <a:ext cx="67599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1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923862" y="1557538"/>
            <a:ext cx="14253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89740" y="3338713"/>
            <a:ext cx="35853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27664" y="3938788"/>
            <a:ext cx="19587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952" y="1609684"/>
            <a:ext cx="3786716" cy="3458057"/>
          </a:xfrm>
          <a:prstGeom prst="rect">
            <a:avLst/>
          </a:prstGeom>
        </p:spPr>
      </p:pic>
      <p:sp>
        <p:nvSpPr>
          <p:cNvPr id="9" name="付箋">
            <a:extLst>
              <a:ext uri="{FF2B5EF4-FFF2-40B4-BE49-F238E27FC236}">
                <a16:creationId xmlns:a16="http://schemas.microsoft.com/office/drawing/2014/main" id="{FF750779-E662-404B-BFDE-47997BBDE938}"/>
              </a:ext>
            </a:extLst>
          </p:cNvPr>
          <p:cNvSpPr/>
          <p:nvPr/>
        </p:nvSpPr>
        <p:spPr>
          <a:xfrm>
            <a:off x="6096000" y="965953"/>
            <a:ext cx="201433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81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744" y="976313"/>
            <a:ext cx="3936756" cy="35152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800" kern="100" dirty="0">
                        <a:latin typeface="ＭＳ Ｐゴシック" panose="020B0600070205080204" pitchFamily="50" charset="-128"/>
                        <a:ea typeface="A-OTF リュウミン Pro R-KL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800" kern="100" dirty="0">
                        <a:latin typeface="ＭＳ Ｐゴシック" panose="020B0600070205080204" pitchFamily="50" charset="-128"/>
                        <a:ea typeface="A-OTF リュウミン Pro R-KL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:r>
                  <a:rPr lang="ja-JP" altLang="en-US" sz="2800" kern="100" spc="2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3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687632" y="4596304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795794" y="977900"/>
            <a:ext cx="93345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76800" y="2735509"/>
            <a:ext cx="38100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533775" y="3335584"/>
            <a:ext cx="59055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438399" y="4592884"/>
            <a:ext cx="70389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99127B57-51E0-4F30-B717-B3306678449E}"/>
              </a:ext>
            </a:extLst>
          </p:cNvPr>
          <p:cNvSpPr/>
          <p:nvPr/>
        </p:nvSpPr>
        <p:spPr>
          <a:xfrm>
            <a:off x="2438399" y="5232221"/>
            <a:ext cx="70389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80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17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は正の定数とする。次の関数の最大値を求めよ。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xmlns="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146350" y="2100141"/>
                <a:ext cx="5625926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</a:t>
                </a:r>
                <a:endParaRPr lang="en-US" altLang="ja-JP" sz="28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ja-JP" sz="2800" i="1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32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32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</a:t>
                </a:r>
                <a:r>
                  <a:rPr lang="ja-JP" altLang="ja-JP" sz="32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32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0" y="2100141"/>
                <a:ext cx="5625926" cy="3693319"/>
              </a:xfrm>
              <a:prstGeom prst="rect">
                <a:avLst/>
              </a:prstGeom>
              <a:blipFill rotWithShape="0">
                <a:blip r:embed="rId3"/>
                <a:stretch>
                  <a:fillRect l="-2167" t="-1818" b="-26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740" y="2829908"/>
            <a:ext cx="4092511" cy="346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5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p.93)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just" fontAlgn="ctr">
              <a:spcAft>
                <a:spcPts val="0"/>
              </a:spcAft>
            </a:pPr>
            <a:r>
              <a:rPr lang="ja-JP" altLang="ja-JP" sz="3200" kern="100" dirty="0"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endParaRPr lang="ja-JP" altLang="ja-JP" sz="3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/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146350" y="1100016"/>
                <a:ext cx="6473650" cy="4973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fontAlgn="ctr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en-US" altLang="ja-JP" sz="2800" kern="100" dirty="0">
                    <a:solidFill>
                      <a:prstClr val="black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3200" kern="100" dirty="0">
                  <a:solidFill>
                    <a:prstClr val="black"/>
                  </a:solidFill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xmlns="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350" y="1100016"/>
                <a:ext cx="6473650" cy="4973669"/>
              </a:xfrm>
              <a:prstGeom prst="rect">
                <a:avLst/>
              </a:prstGeom>
              <a:blipFill rotWithShape="0">
                <a:blip r:embed="rId2"/>
                <a:stretch>
                  <a:fillRect l="-1883" t="-1838" b="-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668582" y="3912159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967" y="1147641"/>
            <a:ext cx="4075364" cy="34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1042090"/>
            <a:ext cx="17716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は定数とする。次の関数の最小値を求めよ。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放物線 </a:t>
                </a:r>
                <a14:m>
                  <m:oMath xmlns:m="http://schemas.openxmlformats.org/officeDocument/2006/math"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 spc="-1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 spc="-1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 spc="-1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spc="-1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は下に凸，軸は直線 </a:t>
                </a:r>
                <a14:m>
                  <m:oMath xmlns:m="http://schemas.openxmlformats.org/officeDocument/2006/math"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spc="-1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</a:t>
                </a:r>
                <a:endParaRPr lang="en-US" altLang="ja-JP" sz="2800" kern="100" spc="-1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spc="-1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る。</a:t>
                </a:r>
                <a14:m>
                  <m:oMath xmlns:m="http://schemas.openxmlformats.org/officeDocument/2006/math">
                    <m:r>
                      <a:rPr lang="en-US" altLang="ja-JP" sz="2800" i="1" kern="100" spc="-1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spc="-1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が定義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域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の左外，内，右外である場合で次の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ように場合分けをする。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［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ja-JP" altLang="en-US" sz="2800" i="1" kern="100" smtClean="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］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［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］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［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］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r="-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043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≦2)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i="1" kern="1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1200"/>
                  </a:spcAft>
                </a:pPr>
                <a:r>
                  <a:rPr lang="ja-JP" altLang="en-US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b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</a:b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8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b="-46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5889864" y="989013"/>
            <a:ext cx="19587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740180" y="1455738"/>
            <a:ext cx="8728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794490" y="2913063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200" y="3436938"/>
            <a:ext cx="10953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12966" y="4046538"/>
            <a:ext cx="160020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781550" y="5408613"/>
            <a:ext cx="3714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52675" y="5913438"/>
            <a:ext cx="3714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172" y="1535418"/>
            <a:ext cx="2820746" cy="24666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25" y="4150356"/>
            <a:ext cx="2886763" cy="24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の値の変化については，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79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ページで述べた。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の値の変化についても，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の値が正か負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かによって次のような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つの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場合がある。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 r="-4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43" t="3267" r="3796" b="1160"/>
          <a:stretch/>
        </p:blipFill>
        <p:spPr>
          <a:xfrm>
            <a:off x="2125899" y="2822713"/>
            <a:ext cx="3108710" cy="34524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2862" t="3818" r="3041" b="5036"/>
          <a:stretch/>
        </p:blipFill>
        <p:spPr>
          <a:xfrm>
            <a:off x="6856925" y="2822713"/>
            <a:ext cx="3108710" cy="3271699"/>
          </a:xfrm>
          <a:prstGeom prst="rect">
            <a:avLst/>
          </a:prstGeom>
        </p:spPr>
      </p:pic>
      <p:sp>
        <p:nvSpPr>
          <p:cNvPr id="8" name="まとめのかざり（タイトルあり）">
            <a:extLst>
              <a:ext uri="{FF2B5EF4-FFF2-40B4-BE49-F238E27FC236}">
                <a16:creationId xmlns:a16="http://schemas.microsoft.com/office/drawing/2014/main" id="{50682C44-E4D1-423D-9362-2BA26406970B}"/>
              </a:ext>
            </a:extLst>
          </p:cNvPr>
          <p:cNvSpPr/>
          <p:nvPr/>
        </p:nvSpPr>
        <p:spPr>
          <a:xfrm>
            <a:off x="726616" y="2695575"/>
            <a:ext cx="10738768" cy="360301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06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　　　　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関数のグラフは図</a:t>
                </a:r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ja-JP" sz="2800" kern="100" dirty="0"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]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altLang="ja-JP" sz="2800" kern="100" dirty="0">
                  <a:effectLst/>
                  <a:latin typeface="Cambria Math" panose="020405030504060302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678107" y="3966265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753967" y="957463"/>
            <a:ext cx="89535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63" y="1030288"/>
            <a:ext cx="2972215" cy="2538767"/>
          </a:xfrm>
          <a:prstGeom prst="rect">
            <a:avLst/>
          </a:prstGeom>
        </p:spPr>
      </p:pic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05375" y="2510038"/>
            <a:ext cx="3333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200" y="3033913"/>
            <a:ext cx="195262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199" y="4068411"/>
            <a:ext cx="7153275" cy="5232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8B897F35-31AA-4E35-8832-50670300AB55}"/>
              </a:ext>
            </a:extLst>
          </p:cNvPr>
          <p:cNvSpPr/>
          <p:nvPr/>
        </p:nvSpPr>
        <p:spPr>
          <a:xfrm>
            <a:off x="2362198" y="4600354"/>
            <a:ext cx="7153275" cy="5232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EDB44761-8C57-47FA-B16D-346B87AB3F7E}"/>
              </a:ext>
            </a:extLst>
          </p:cNvPr>
          <p:cNvSpPr/>
          <p:nvPr/>
        </p:nvSpPr>
        <p:spPr>
          <a:xfrm>
            <a:off x="2362198" y="5147398"/>
            <a:ext cx="7153275" cy="52322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178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3" y="1042019"/>
            <a:ext cx="120104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18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は定数とする。次の関数の最小値を求めよ。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≦1)</m:t>
                    </m:r>
                  </m:oMath>
                </a14:m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4" y="2127940"/>
                <a:ext cx="83310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</a:t>
                </a: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ja-JP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ja-JP" sz="2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altLang="ja-JP" sz="28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≦1)</m:t>
                    </m:r>
                  </m:oMath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4" y="2127940"/>
                <a:ext cx="8331025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537" t="-11628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5" y="2623240"/>
                <a:ext cx="558782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6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[1]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</a:p>
              <a:p>
                <a:pPr algn="just" fontAlgn="ctr">
                  <a:spcAft>
                    <a:spcPts val="6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5" y="2623240"/>
                <a:ext cx="5587826" cy="2554545"/>
              </a:xfrm>
              <a:prstGeom prst="rect">
                <a:avLst/>
              </a:prstGeom>
              <a:blipFill rotWithShape="0">
                <a:blip r:embed="rId4"/>
                <a:stretch>
                  <a:fillRect l="-2293" t="-2387" b="-5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598" y="2757158"/>
            <a:ext cx="3213707" cy="31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4" y="965890"/>
                <a:ext cx="5559251" cy="24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[2]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0 </a:t>
                </a: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4" y="965890"/>
                <a:ext cx="5559251" cy="2451953"/>
              </a:xfrm>
              <a:prstGeom prst="rect">
                <a:avLst/>
              </a:prstGeom>
              <a:blipFill rotWithShape="0">
                <a:blip r:embed="rId2"/>
                <a:stretch>
                  <a:fillRect l="-2303" t="-2481" b="-5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032" y="1008063"/>
            <a:ext cx="2598782" cy="266165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086" y="3774308"/>
            <a:ext cx="2750728" cy="2630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984424" y="3752493"/>
                <a:ext cx="5559251" cy="245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[3]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この関数のグラフは図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[3]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の実線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部分である。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28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4" y="3752493"/>
                <a:ext cx="5559251" cy="2451953"/>
              </a:xfrm>
              <a:prstGeom prst="rect">
                <a:avLst/>
              </a:prstGeom>
              <a:blipFill rotWithShape="0">
                <a:blip r:embed="rId5"/>
                <a:stretch>
                  <a:fillRect l="-2193" t="-2736" r="-110" b="-59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解答貼り付け用">
            <a:extLst>
              <a:ext uri="{FF2B5EF4-FFF2-40B4-BE49-F238E27FC236}">
                <a16:creationId xmlns:a16="http://schemas.microsoft.com/office/drawing/2014/main" id="{F207DFDB-8B3B-49AF-9D51-A3493F180301}"/>
              </a:ext>
            </a:extLst>
          </p:cNvPr>
          <p:cNvSpPr txBox="1"/>
          <p:nvPr/>
        </p:nvSpPr>
        <p:spPr>
          <a:xfrm>
            <a:off x="7428748" y="5790653"/>
            <a:ext cx="5072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ctr"/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67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C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関数の最大・最小と場合分け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p.94)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4" y="984940"/>
                <a:ext cx="8750126" cy="1620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400"/>
                  </a:spcAft>
                </a:pP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:r>
                  <a:rPr lang="ja-JP" altLang="ja-JP" sz="32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32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kern="100" dirty="0"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0≦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≦1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0</a:t>
                </a:r>
                <a:r>
                  <a:rPr lang="en-US" altLang="ja-JP" sz="32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ja-JP" altLang="ja-JP" sz="32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en-US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　　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2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2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32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32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4" y="984940"/>
                <a:ext cx="8750126" cy="1620957"/>
              </a:xfrm>
              <a:prstGeom prst="rect">
                <a:avLst/>
              </a:prstGeom>
              <a:blipFill rotWithShape="0">
                <a:blip r:embed="rId2"/>
                <a:stretch>
                  <a:fillRect t="-2264" b="-79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答">
            <a:extLst>
              <a:ext uri="{FF2B5EF4-FFF2-40B4-BE49-F238E27FC236}">
                <a16:creationId xmlns:a16="http://schemas.microsoft.com/office/drawing/2014/main" id="{C042D9A1-5645-40A8-9D26-AA3DED40F4DB}"/>
              </a:ext>
            </a:extLst>
          </p:cNvPr>
          <p:cNvSpPr txBox="1"/>
          <p:nvPr/>
        </p:nvSpPr>
        <p:spPr>
          <a:xfrm>
            <a:off x="1039932" y="1065806"/>
            <a:ext cx="543739" cy="523220"/>
          </a:xfrm>
          <a:prstGeom prst="rect">
            <a:avLst/>
          </a:prstGeom>
          <a:noFill/>
          <a:ln w="34925" cap="sq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</a:t>
            </a:r>
            <a:endParaRPr kumimoji="1" lang="ja-JP" altLang="en-US" sz="2800" dirty="0">
              <a:solidFill>
                <a:schemeClr val="accent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67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2070790"/>
            <a:ext cx="1771650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次関数を使って解決できる問題について，考えてみよう。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応用例題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辺が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の正方形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に，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 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それより小さい正方形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EFGH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を右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 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の図のように内接させる。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正方形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EFGH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の面積を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るとき，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の最小値を求めよ。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考え方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AH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として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で表す。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の値の範囲にも注意する。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455" y="2005013"/>
            <a:ext cx="2774067" cy="26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4" y="1030288"/>
                <a:ext cx="11006345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AH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AE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DH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＞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＞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⋯⋯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3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三平方の定理により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5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(10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1200"/>
                  </a:spcBef>
                  <a:spcAft>
                    <a:spcPts val="5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20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+100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+50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①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すなわち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AH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50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〈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補足</a:t>
                </a:r>
                <a:r>
                  <a:rPr lang="en-US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〉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正方形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EFGH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の面積が最小のとき，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EH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の長さも最小となる</a:t>
                </a:r>
                <a:r>
                  <a:rPr lang="ja-JP" altLang="ja-JP" sz="2800" kern="100" spc="-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endParaRPr lang="ja-JP" altLang="ja-JP" sz="2800" spc="-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4" y="1030288"/>
                <a:ext cx="11006345" cy="5294312"/>
              </a:xfrm>
              <a:blipFill>
                <a:blip r:embed="rId2"/>
                <a:stretch>
                  <a:fillRect l="-1107" t="-2186" b="-42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972" y="1604565"/>
            <a:ext cx="3667828" cy="3573326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804264" y="981076"/>
            <a:ext cx="10824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362200" y="2009776"/>
            <a:ext cx="168592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975464" y="3571876"/>
            <a:ext cx="23206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2860914" y="4166153"/>
            <a:ext cx="26635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661014" y="4762501"/>
            <a:ext cx="235878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40407" y="5343526"/>
            <a:ext cx="36024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7469307" y="5343526"/>
            <a:ext cx="36024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9298107" y="5343526"/>
            <a:ext cx="493593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83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42019"/>
            <a:ext cx="122009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19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直角三角形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において，直角を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さむ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lang="ja-JP" altLang="ja-JP" sz="2800" kern="100" dirty="0" err="1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の長さの和が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14</m:t>
                    </m:r>
                    <m:r>
                      <a:rPr lang="en-US" altLang="ja-JP" sz="2800" b="0" i="0" kern="100" spc="-25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altLang="ja-JP" sz="2800" kern="100" spc="-25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spc="-25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</a:t>
                </a:r>
                <a:r>
                  <a:rPr lang="en-US" altLang="ja-JP" sz="2800" kern="100" spc="-25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であるとする</a:t>
                </a:r>
                <a:r>
                  <a:rPr lang="ja-JP" altLang="ja-JP" sz="2800" kern="100" spc="-25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。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このような直角三角形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の面積の最大値を求めよ。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5" y="2937565"/>
                <a:ext cx="10169350" cy="3429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spcAft>
                    <a:spcPts val="0"/>
                  </a:spcAft>
                </a:pPr>
                <a:r>
                  <a:rPr lang="en-US" altLang="ja-JP" sz="2800" kern="1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(cm)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とすると，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BC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=14−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(cm)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である。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かつ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14−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から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&lt;14</m:t>
                    </m:r>
                  </m:oMath>
                </a14:m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……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①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三角形の面積を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とすると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ja-JP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 sz="2800" i="0" kern="10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AB</m:t>
                      </m:r>
                      <m:r>
                        <a:rPr lang="ja-JP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altLang="ja-JP" sz="2800" i="0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BC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(14−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dirty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+7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5" y="2937565"/>
                <a:ext cx="10169350" cy="3429144"/>
              </a:xfrm>
              <a:prstGeom prst="rect">
                <a:avLst/>
              </a:prstGeom>
              <a:blipFill>
                <a:blip r:embed="rId3"/>
                <a:stretch>
                  <a:fillRect l="-1259" t="-19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285" y="1105806"/>
            <a:ext cx="2848373" cy="17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</a:t>
            </a:r>
            <a:r>
              <a:rPr lang="en-US" altLang="ja-JP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D </a:t>
            </a:r>
            <a:r>
              <a:rPr lang="ja-JP" altLang="en-US" sz="24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最大・最小の応用　　　　　 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p.95)</a:t>
            </a:r>
            <a:endParaRPr lang="ja-JP" altLang="en-US" sz="1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52" name="字幕 2">
            <a:extLst>
              <a:ext uri="{FF2B5EF4-FFF2-40B4-BE49-F238E27FC236}">
                <a16:creationId xmlns:a16="http://schemas.microsoft.com/office/drawing/2014/main" id="{D923A058-1429-486E-81EF-794857C5BDC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95325" y="1030288"/>
            <a:ext cx="10801350" cy="5294312"/>
          </a:xfrm>
        </p:spPr>
        <p:txBody>
          <a:bodyPr/>
          <a:lstStyle/>
          <a:p>
            <a:pPr algn="l"/>
            <a:r>
              <a:rPr lang="ja-JP" altLang="en-US" sz="2800" dirty="0"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endParaRPr lang="ja-JP" altLang="ja-JP" sz="28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022525" y="956365"/>
                <a:ext cx="5168724" cy="4594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よって</m:t>
                      </m:r>
                      <m:r>
                        <a:rPr lang="ja-JP" altLang="en-US" sz="2800" i="1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　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①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において，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すなわち</m:t>
                      </m:r>
                      <m:r>
                        <m:rPr>
                          <m:nor/>
                        </m:rPr>
                        <a:rPr lang="ja-JP" altLang="en-US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=7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ＭＳ Ｐゴシック" panose="020B060007020508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で最大値</m:t>
                      </m:r>
                      <m:r>
                        <m:rPr>
                          <m:nor/>
                        </m:rPr>
                        <a:rPr lang="en-US" altLang="ja-JP" sz="2800" b="0" i="0" kern="100" dirty="0" smtClean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したがって</a:t>
                </a:r>
                <a:r>
                  <a:rPr lang="ja-JP" altLang="ja-JP" sz="2800" kern="100" spc="-2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辺</a:t>
                </a:r>
                <a:r>
                  <a:rPr lang="ja-JP" altLang="ja-JP" sz="2800" kern="100" spc="-2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ja-JP" sz="2800" kern="100" spc="-2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の長さが</a:t>
                </a:r>
                <a:r>
                  <a:rPr lang="ja-JP" altLang="ja-JP" sz="2800" kern="100" spc="-2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ja-JP" sz="2800" kern="100" spc="-2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cm</a:t>
                </a:r>
              </a:p>
              <a:p>
                <a:pPr algn="just" fontAlgn="ctr">
                  <a:spcAft>
                    <a:spcPts val="40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のとき，直角三角形</a:t>
                </a:r>
                <a:r>
                  <a:rPr lang="ja-JP" altLang="ja-JP" sz="28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の面積</a:t>
                </a:r>
                <a:endParaRPr lang="en-US" altLang="ja-JP" sz="2800" kern="100" dirty="0">
                  <a:solidFill>
                    <a:srgbClr val="000000"/>
                  </a:solidFill>
                  <a:effectLst/>
                  <a:latin typeface="游明朝" panose="02020400000000000000" pitchFamily="18" charset="-128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は最大で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altLang="ja-JP" sz="280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ja-JP" sz="2800" dirty="0">
                          <a:latin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000000"/>
                          </a:solidFill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である。</m:t>
                      </m:r>
                      <m:r>
                        <a:rPr lang="ja-JP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</m:oMath>
                  </m:oMathPara>
                </a14:m>
                <a:endParaRPr lang="en-US" altLang="ja-JP" sz="2800" dirty="0">
                  <a:solidFill>
                    <a:srgbClr val="000000"/>
                  </a:solidFill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25" y="956365"/>
                <a:ext cx="5168724" cy="4594848"/>
              </a:xfrm>
              <a:prstGeom prst="rect">
                <a:avLst/>
              </a:prstGeom>
              <a:blipFill rotWithShape="0">
                <a:blip r:embed="rId2"/>
                <a:stretch>
                  <a:fillRect l="-2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91" y="1030288"/>
            <a:ext cx="3886742" cy="39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したがって，次のことがいえる。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8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 </a:t>
                </a:r>
                <a14:m>
                  <m:oMath xmlns:m="http://schemas.openxmlformats.org/officeDocument/2006/math"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ja-JP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𝒑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b="1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𝒒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の最大・最小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1200"/>
                  </a:spcAft>
                </a:pP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 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＞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をとる。最大値はない。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＜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をとる。最小値はない。</a:t>
                </a:r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まとめのかざり（タイトルあり）">
            <a:extLst>
              <a:ext uri="{FF2B5EF4-FFF2-40B4-BE49-F238E27FC236}">
                <a16:creationId xmlns:a16="http://schemas.microsoft.com/office/drawing/2014/main" id="{50682C44-E4D1-423D-9362-2BA26406970B}"/>
              </a:ext>
            </a:extLst>
          </p:cNvPr>
          <p:cNvSpPr/>
          <p:nvPr/>
        </p:nvSpPr>
        <p:spPr>
          <a:xfrm>
            <a:off x="726616" y="1937084"/>
            <a:ext cx="10738768" cy="22348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まとめのかざり">
            <a:extLst>
              <a:ext uri="{FF2B5EF4-FFF2-40B4-BE49-F238E27FC236}">
                <a16:creationId xmlns:a16="http://schemas.microsoft.com/office/drawing/2014/main" id="{E1DB049B-2328-4528-B644-B48874DCE37D}"/>
              </a:ext>
            </a:extLst>
          </p:cNvPr>
          <p:cNvCxnSpPr/>
          <p:nvPr/>
        </p:nvCxnSpPr>
        <p:spPr>
          <a:xfrm>
            <a:off x="726616" y="2598330"/>
            <a:ext cx="107387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642090" y="27452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432790" y="27452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9366491" y="2745227"/>
            <a:ext cx="672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642090" y="33929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432790" y="3392927"/>
            <a:ext cx="35853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9366491" y="3392927"/>
            <a:ext cx="672860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605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3" y="1032494"/>
            <a:ext cx="1210572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p.89)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13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en-US" altLang="ja-JP" sz="2800" kern="100" dirty="0"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32075" y="2137465"/>
                <a:ext cx="40733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75" y="2137465"/>
                <a:ext cx="407335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2941" r="-2096" b="-3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32075" y="4223440"/>
                <a:ext cx="4606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/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altLang="ja-JP" sz="2800" i="1" dirty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ja-JP" altLang="ja-JP" sz="28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r>
                  <a:rPr lang="en-US" altLang="ja-JP" sz="2800" dirty="0">
                    <a:effectLst/>
                    <a:latin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075" y="4223440"/>
                <a:ext cx="460675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2791" r="-1720" b="-313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解答貼り付け用">
            <a:extLst>
              <a:ext uri="{FF2B5EF4-FFF2-40B4-BE49-F238E27FC236}">
                <a16:creationId xmlns:a16="http://schemas.microsoft.com/office/drawing/2014/main" id="{F207DFDB-8B3B-49AF-9D51-A3493F180301}"/>
              </a:ext>
            </a:extLst>
          </p:cNvPr>
          <p:cNvSpPr txBox="1"/>
          <p:nvPr/>
        </p:nvSpPr>
        <p:spPr>
          <a:xfrm>
            <a:off x="5184950" y="2137465"/>
            <a:ext cx="25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ja-JP" sz="28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最大値はない。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解答貼り付け用">
            <a:extLst>
              <a:ext uri="{FF2B5EF4-FFF2-40B4-BE49-F238E27FC236}">
                <a16:creationId xmlns:a16="http://schemas.microsoft.com/office/drawing/2014/main" id="{F207DFDB-8B3B-49AF-9D51-A3493F180301}"/>
              </a:ext>
            </a:extLst>
          </p:cNvPr>
          <p:cNvSpPr txBox="1"/>
          <p:nvPr/>
        </p:nvSpPr>
        <p:spPr>
          <a:xfrm>
            <a:off x="5708825" y="4231032"/>
            <a:ext cx="252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ja-JP" altLang="ja-JP" sz="2800" dirty="0">
                <a:solidFill>
                  <a:srgbClr val="000000"/>
                </a:solidFill>
                <a:effectLst/>
                <a:ea typeface="ＭＳ Ｐゴシック" panose="020B0600070205080204" pitchFamily="50" charset="-128"/>
                <a:cs typeface="Times New Roman" panose="02020603050405020304" pitchFamily="18" charset="0"/>
              </a:rPr>
              <a:t>最小値はない。</a:t>
            </a:r>
            <a:endParaRPr lang="ja-JP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4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青アミ（例題，応用例題）">
            <a:extLst>
              <a:ext uri="{FF2B5EF4-FFF2-40B4-BE49-F238E27FC236}">
                <a16:creationId xmlns:a16="http://schemas.microsoft.com/office/drawing/2014/main" id="{3ECBA73C-638A-4583-AE09-9C5D001C92BC}"/>
              </a:ext>
            </a:extLst>
          </p:cNvPr>
          <p:cNvSpPr/>
          <p:nvPr/>
        </p:nvSpPr>
        <p:spPr>
          <a:xfrm>
            <a:off x="695325" y="2575615"/>
            <a:ext cx="1057275" cy="427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</a:t>
                </a:r>
                <a:r>
                  <a:rPr lang="ja-JP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ja-JP" sz="2800" kern="100" spc="-7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の最大値</a:t>
                </a:r>
                <a:r>
                  <a:rPr lang="ja-JP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最小値を調べるには</a:t>
                </a:r>
                <a:r>
                  <a:rPr lang="ja-JP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spc="-7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次式を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平方完成して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の形にすればよい。</a:t>
                </a:r>
                <a:endParaRPr lang="en-US" altLang="ja-JP" sz="2800" kern="100" dirty="0">
                  <a:effectLst/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例題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3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ja-JP" altLang="en-US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>
                <a:blip r:embed="rId2"/>
                <a:stretch>
                  <a:fillRect l="-1129" t="-2186" r="-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57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解答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関数の式を変形すると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b="0" i="1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b="0" i="0" kern="100" smtClean="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400"/>
                  </a:spcAft>
                </a:pP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 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最大値はない。</a:t>
                </a:r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384763" y="1538488"/>
            <a:ext cx="196841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378" y="1166677"/>
            <a:ext cx="2147235" cy="146038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709" y="2746547"/>
            <a:ext cx="3244668" cy="3597618"/>
          </a:xfrm>
          <a:prstGeom prst="rect">
            <a:avLst/>
          </a:prstGeom>
        </p:spPr>
      </p:pic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829175" y="2109988"/>
            <a:ext cx="39052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638925" y="2109988"/>
            <a:ext cx="6000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724275" y="2652913"/>
            <a:ext cx="676275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929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　　　　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関数の式を変形すると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　　　　　　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2(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　 </a:t>
                </a: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 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A-OTF リュウミン Pro R-KL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で最大値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>
                  <a:spcAft>
                    <a:spcPts val="600"/>
                  </a:spcAft>
                </a:pP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lang="ja-JP" altLang="en-US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最小値はない。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lvl="0" algn="l">
                  <a:spcAft>
                    <a:spcPts val="400"/>
                  </a:spcAft>
                </a:pP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lvl="0" algn="l">
                  <a:spcAft>
                    <a:spcPts val="400"/>
                  </a:spcAft>
                </a:pP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lvl="0" algn="l">
                  <a:spcAft>
                    <a:spcPts val="400"/>
                  </a:spcAft>
                </a:pPr>
                <a:endParaRPr lang="en-US" altLang="ja-JP" sz="2800" kern="100" dirty="0">
                  <a:solidFill>
                    <a:prstClr val="black"/>
                  </a:solidFill>
                  <a:latin typeface="Century" panose="020406040505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648" y="1030288"/>
            <a:ext cx="2147235" cy="1427045"/>
          </a:xfrm>
          <a:prstGeom prst="rect">
            <a:avLst/>
          </a:prstGeom>
        </p:spPr>
      </p:pic>
      <p:sp>
        <p:nvSpPr>
          <p:cNvPr id="6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416848" y="1579563"/>
            <a:ext cx="2593551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2719235"/>
            <a:ext cx="2928870" cy="3671923"/>
          </a:xfrm>
          <a:prstGeom prst="rect">
            <a:avLst/>
          </a:prstGeom>
        </p:spPr>
      </p:pic>
      <p:sp>
        <p:nvSpPr>
          <p:cNvPr id="8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4750223" y="2179521"/>
            <a:ext cx="679027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6874299" y="2179521"/>
            <a:ext cx="383752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付箋">
            <a:extLst>
              <a:ext uri="{FF2B5EF4-FFF2-40B4-BE49-F238E27FC236}">
                <a16:creationId xmlns:a16="http://schemas.microsoft.com/office/drawing/2014/main" id="{3451ED0E-DFF3-C24E-B257-C8C62D6ECF22}"/>
              </a:ext>
            </a:extLst>
          </p:cNvPr>
          <p:cNvSpPr/>
          <p:nvPr/>
        </p:nvSpPr>
        <p:spPr>
          <a:xfrm>
            <a:off x="3711999" y="2760429"/>
            <a:ext cx="698076" cy="533400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961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赤アミ（通常の練習）">
            <a:extLst>
              <a:ext uri="{FF2B5EF4-FFF2-40B4-BE49-F238E27FC236}">
                <a16:creationId xmlns:a16="http://schemas.microsoft.com/office/drawing/2014/main" id="{F4190DF2-571D-49ED-B8FA-A0C701E9B273}"/>
              </a:ext>
            </a:extLst>
          </p:cNvPr>
          <p:cNvSpPr/>
          <p:nvPr/>
        </p:nvSpPr>
        <p:spPr>
          <a:xfrm>
            <a:off x="703952" y="1032494"/>
            <a:ext cx="1220097" cy="427038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1" name="タイトル 1">
            <a:extLst>
              <a:ext uri="{FF2B5EF4-FFF2-40B4-BE49-F238E27FC236}">
                <a16:creationId xmlns:a16="http://schemas.microsoft.com/office/drawing/2014/main" id="{378715E5-FF9E-4355-AAC2-C35B8306F7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95325" y="127000"/>
            <a:ext cx="10801350" cy="660400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2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次関数の最大・最小　　　　 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教科書</a:t>
            </a:r>
            <a:r>
              <a:rPr lang="en-US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p.90)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字幕 2">
                <a:extLst>
                  <a:ext uri="{FF2B5EF4-FFF2-40B4-BE49-F238E27FC236}">
                    <a16:creationId xmlns:a16="http://schemas.microsoft.com/office/drawing/2014/main" id="{D923A058-1429-486E-81EF-794857C5BDC5}"/>
                  </a:ext>
                </a:extLst>
              </p:cNvPr>
              <p:cNvSpPr>
                <a:spLocks noGrp="1" noChangeArrowheads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</p:spPr>
            <p:txBody>
              <a:bodyPr/>
              <a:lstStyle/>
              <a:p>
                <a:pPr algn="l">
                  <a:spcAft>
                    <a:spcPts val="0"/>
                  </a:spcAft>
                </a:pPr>
                <a:r>
                  <a:rPr lang="ja-JP" altLang="ja-JP" sz="2800" kern="100" dirty="0"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練習</a:t>
                </a:r>
                <a:r>
                  <a:rPr lang="en-US" altLang="ja-JP" sz="2800" kern="100" dirty="0">
                    <a:effectLst/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14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次の</a:t>
                </a:r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effectLst/>
                    <a:latin typeface="Century" panose="020406040505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次関数に最大値，最小値があれば，それを求めよ。</a:t>
                </a:r>
                <a:endParaRPr lang="ja-JP" altLang="ja-JP" sz="2800" kern="100" dirty="0">
                  <a:effectLst/>
                  <a:latin typeface="Century" panose="02040604050505020304" pitchFamily="18" charset="0"/>
                  <a:ea typeface="A-OTF リュウミン Pro R-KL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　　　　</a:t>
                </a:r>
                <a:endParaRPr lang="en-US" altLang="ja-JP" sz="2800" kern="100" dirty="0"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800" kern="100" dirty="0"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endParaRPr lang="en-US" altLang="ja-JP" sz="2800" kern="100" dirty="0">
                  <a:effectLst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>
                  <a:spcBef>
                    <a:spcPts val="0"/>
                  </a:spcBef>
                  <a:spcAft>
                    <a:spcPts val="1200"/>
                  </a:spcAft>
                </a:pPr>
                <a:endParaRPr lang="en-US" altLang="ja-JP" sz="2800" kern="100" dirty="0"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  <a:p>
                <a:pPr algn="l"/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2800" kern="100" dirty="0"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＝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ja-JP" altLang="ja-JP" sz="2800" dirty="0">
                  <a:latin typeface="MS PGothic" panose="020B0600070205080204" pitchFamily="34" charset="-128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2052" name="字幕 2">
                <a:extLst>
                  <a:ext uri="{FF2B5EF4-FFF2-40B4-BE49-F238E27FC236}">
                    <a16:creationId xmlns="" xmlns:a16="http://schemas.microsoft.com/office/drawing/2014/main" id="{D923A058-1429-486E-81EF-794857C5B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95325" y="1030288"/>
                <a:ext cx="10801350" cy="5294312"/>
              </a:xfrm>
              <a:blipFill rotWithShape="0">
                <a:blip r:embed="rId2"/>
                <a:stretch>
                  <a:fillRect l="-1129" t="-2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DA4CEDA-6E7D-4E90-83E6-CF39D9BD0637}"/>
              </a:ext>
            </a:extLst>
          </p:cNvPr>
          <p:cNvSpPr/>
          <p:nvPr/>
        </p:nvSpPr>
        <p:spPr>
          <a:xfrm>
            <a:off x="695325" y="763588"/>
            <a:ext cx="10801350" cy="4603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53000">
                <a:schemeClr val="accent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03499" y="1994590"/>
                <a:ext cx="6978475" cy="1434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関数の式を変形すると　　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2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ja-JP" sz="32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32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altLang="ja-JP" sz="32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90000"/>
                  </a:lnSpc>
                  <a:spcAft>
                    <a:spcPts val="0"/>
                  </a:spcAft>
                  <a:tabLst>
                    <a:tab pos="2038350" algn="l"/>
                  </a:tabLs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8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ja-JP" sz="2800" kern="100" dirty="0">
                    <a:solidFill>
                      <a:srgbClr val="000000"/>
                    </a:solidFill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は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altLang="ja-JP" sz="32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で最小値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3200" i="1" kern="100">
                        <a:effectLst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r>
                  <a:rPr lang="en-US" altLang="ja-JP" sz="3200" kern="100" dirty="0">
                    <a:effectLst/>
                    <a:latin typeface="ＭＳ Ｐゴシック" panose="020B0600070205080204" pitchFamily="50" charset="-128"/>
                    <a:ea typeface="游明朝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をとる。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32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ctr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ja-JP" altLang="ja-JP" sz="2800" kern="100" dirty="0">
                    <a:solidFill>
                      <a:srgbClr val="000000"/>
                    </a:solidFill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最大値はない。</a:t>
                </a:r>
                <a:r>
                  <a:rPr lang="ja-JP" altLang="ja-JP" sz="3200" kern="100" dirty="0">
                    <a:effectLst/>
                    <a:latin typeface="游明朝" panose="02020400000000000000" pitchFamily="18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</a:t>
                </a:r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解答貼り付け用">
                <a:extLst>
                  <a:ext uri="{FF2B5EF4-FFF2-40B4-BE49-F238E27FC236}">
                    <a16:creationId xmlns=""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99" y="1994590"/>
                <a:ext cx="6978475" cy="1434239"/>
              </a:xfrm>
              <a:prstGeom prst="rect">
                <a:avLst/>
              </a:prstGeom>
              <a:blipFill rotWithShape="0">
                <a:blip r:embed="rId3"/>
                <a:stretch>
                  <a:fillRect l="-1747" t="-4681" b="-89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/>
              <p:nvPr/>
            </p:nvSpPr>
            <p:spPr>
              <a:xfrm>
                <a:off x="1203498" y="3982178"/>
                <a:ext cx="9216851" cy="236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ct val="9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関数の式</m:t>
                      </m:r>
                      <m:r>
                        <a:rPr lang="ja-JP" altLang="en-US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を</m:t>
                      </m:r>
                      <m:r>
                        <a:rPr lang="ja-JP" altLang="en-US" sz="28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変形すると</m:t>
                      </m:r>
                      <m:r>
                        <a:rPr lang="ja-JP" altLang="en-US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ja-JP" altLang="en-US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　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ja-JP" sz="2800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altLang="ja-JP" sz="2800" i="1" kern="1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ja-JP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ja-JP" sz="280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pPr algn="just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よって，</m:t>
                      </m:r>
                      <m:r>
                        <a:rPr lang="en-US" altLang="ja-JP" sz="28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altLang="ja-JP" sz="2800" kern="100" dirty="0">
                          <a:solidFill>
                            <a:srgbClr val="000000"/>
                          </a:solidFill>
                          <a:latin typeface="ＭＳ Ｐゴシック" panose="020B060007020508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は</m:t>
                      </m:r>
                      <m:r>
                        <a:rPr lang="en-US" altLang="ja-JP" sz="2800" b="0" i="1" kern="10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2800" i="1" kern="100">
                          <a:effectLst/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ja-JP" sz="2800" b="0" i="1" kern="100" smtClean="0"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で最大値</m:t>
                      </m:r>
                      <m:f>
                        <m:fPr>
                          <m:ctrlPr>
                            <a:rPr lang="ja-JP" altLang="ja-JP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altLang="ja-JP" sz="2800" i="1" kern="100">
                              <a:effectLst/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800" kern="100" dirty="0">
                          <a:solidFill>
                            <a:srgbClr val="000000"/>
                          </a:solidFill>
                          <a:latin typeface="游明朝" panose="02020400000000000000" pitchFamily="18" charset="-128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m:t>をとる。</m:t>
                      </m:r>
                    </m:oMath>
                  </m:oMathPara>
                </a14:m>
                <a:endParaRPr lang="ja-JP" altLang="ja-JP" sz="2800" kern="100" dirty="0">
                  <a:effectLst/>
                  <a:latin typeface="游明朝" panose="02020400000000000000" pitchFamily="18" charset="-128"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2800" dirty="0">
                    <a:solidFill>
                      <a:srgbClr val="000000"/>
                    </a:solidFill>
                    <a:effectLst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最小値はない。</a:t>
                </a:r>
                <a14:m>
                  <m:oMath xmlns:m="http://schemas.openxmlformats.org/officeDocument/2006/math">
                    <m:r>
                      <a:rPr lang="ja-JP" altLang="en-US" sz="280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rPr>
                      <m:t>　</m:t>
                    </m:r>
                  </m:oMath>
                </a14:m>
                <a:endParaRPr lang="ja-JP" altLang="ja-JP" sz="2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8" name="解答貼り付け用">
                <a:extLst>
                  <a:ext uri="{FF2B5EF4-FFF2-40B4-BE49-F238E27FC236}">
                    <a16:creationId xmlns:a16="http://schemas.microsoft.com/office/drawing/2014/main" id="{F207DFDB-8B3B-49AF-9D51-A3493F180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498" y="3982178"/>
                <a:ext cx="9216851" cy="2361096"/>
              </a:xfrm>
              <a:prstGeom prst="rect">
                <a:avLst/>
              </a:prstGeom>
              <a:blipFill>
                <a:blip r:embed="rId4"/>
                <a:stretch>
                  <a:fillRect l="-1323" b="-54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1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ECFF"/>
        </a:solidFill>
        <a:ln>
          <a:solidFill>
            <a:schemeClr val="accent1">
              <a:shade val="50000"/>
              <a:alpha val="95000"/>
            </a:schemeClr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3940</Words>
  <Application>Microsoft Office PowerPoint</Application>
  <PresentationFormat>ワイド画面</PresentationFormat>
  <Paragraphs>315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6" baseType="lpstr">
      <vt:lpstr>MS PGothic</vt:lpstr>
      <vt:lpstr>MS PGothic</vt:lpstr>
      <vt:lpstr>游ゴシック</vt:lpstr>
      <vt:lpstr>游ゴシック Light</vt:lpstr>
      <vt:lpstr>游明朝</vt:lpstr>
      <vt:lpstr>Arial</vt:lpstr>
      <vt:lpstr>Cambria Math</vt:lpstr>
      <vt:lpstr>Century</vt:lpstr>
      <vt:lpstr>Office テーマ</vt:lpstr>
      <vt:lpstr>第２節　２次関数の値の変化　 (教科書p.89)</vt:lpstr>
      <vt:lpstr>3　2次関数の最大・最小         　　　　　　　　　　　               　　　 (教科書p.89)</vt:lpstr>
      <vt:lpstr>3　2次関数の最大・最小      　　　A 2次関数の最大・最小　　　　 (教科書p.89)</vt:lpstr>
      <vt:lpstr>3　2次関数の最大・最小      　　　A 2次関数の最大・最小　　　　 (教科書p.89)</vt:lpstr>
      <vt:lpstr>3　2次関数の最大・最小      　　　A 2次関数の最大・最小　　　　 (教科書p.89)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    　　　A 2次関数の最大・最小　　　　 (教科書p.90)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(教科書p.91)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B 定義域に制限がある場合の関数の最大・最小  (教科書p.92)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(教科書p.93)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     C 関数の最大・最小と場合分け　　 (教科書p.94)</vt:lpstr>
      <vt:lpstr>3　2次関数の最大・最小 　　　　　　 D 最大・最小の応用　　　　　 (教科書p.95)</vt:lpstr>
      <vt:lpstr>3　2次関数の最大・最小 　　　　　　 D 最大・最小の応用　　　　　 (教科書p.95)</vt:lpstr>
      <vt:lpstr>3　2次関数の最大・最小 　　　　　　 D 最大・最小の応用　　　　　 (教科書p.95)</vt:lpstr>
      <vt:lpstr>3　2次関数の最大・最小 　　　　　　 D 最大・最小の応用　　　　　 (教科書p.95)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2021-02-06T06:26:21Z</cp:lastPrinted>
  <dcterms:created xsi:type="dcterms:W3CDTF">2021-02-06T04:59:17Z</dcterms:created>
  <dcterms:modified xsi:type="dcterms:W3CDTF">2022-01-14T03:20:48Z</dcterms:modified>
</cp:coreProperties>
</file>