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323" r:id="rId2"/>
    <p:sldId id="324" r:id="rId3"/>
    <p:sldId id="351" r:id="rId4"/>
    <p:sldId id="352" r:id="rId5"/>
    <p:sldId id="353" r:id="rId6"/>
    <p:sldId id="354" r:id="rId7"/>
    <p:sldId id="355" r:id="rId8"/>
    <p:sldId id="356" r:id="rId9"/>
    <p:sldId id="357" r:id="rId10"/>
    <p:sldId id="358" r:id="rId11"/>
    <p:sldId id="360" r:id="rId12"/>
    <p:sldId id="359" r:id="rId13"/>
    <p:sldId id="361" r:id="rId14"/>
    <p:sldId id="362" r:id="rId15"/>
    <p:sldId id="363" r:id="rId16"/>
    <p:sldId id="365" r:id="rId17"/>
    <p:sldId id="366" r:id="rId18"/>
    <p:sldId id="367" r:id="rId19"/>
    <p:sldId id="364" r:id="rId20"/>
    <p:sldId id="368" r:id="rId21"/>
    <p:sldId id="371" r:id="rId22"/>
    <p:sldId id="369" r:id="rId23"/>
    <p:sldId id="370" r:id="rId24"/>
    <p:sldId id="373" r:id="rId25"/>
    <p:sldId id="374" r:id="rId26"/>
    <p:sldId id="375" r:id="rId27"/>
    <p:sldId id="376" r:id="rId28"/>
    <p:sldId id="377" r:id="rId29"/>
    <p:sldId id="378" r:id="rId30"/>
    <p:sldId id="379" r:id="rId31"/>
    <p:sldId id="380" r:id="rId32"/>
    <p:sldId id="381" r:id="rId33"/>
    <p:sldId id="382" r:id="rId34"/>
    <p:sldId id="383" r:id="rId35"/>
    <p:sldId id="384" r:id="rId36"/>
    <p:sldId id="385" r:id="rId37"/>
    <p:sldId id="386" r:id="rId38"/>
    <p:sldId id="387" r:id="rId39"/>
    <p:sldId id="388" r:id="rId40"/>
    <p:sldId id="389" r:id="rId41"/>
    <p:sldId id="390" r:id="rId42"/>
    <p:sldId id="391" r:id="rId43"/>
    <p:sldId id="392" r:id="rId44"/>
    <p:sldId id="393" r:id="rId45"/>
    <p:sldId id="394" r:id="rId46"/>
    <p:sldId id="395" r:id="rId47"/>
    <p:sldId id="396" r:id="rId48"/>
    <p:sldId id="397" r:id="rId49"/>
    <p:sldId id="398" r:id="rId50"/>
    <p:sldId id="399" r:id="rId51"/>
    <p:sldId id="400" r:id="rId52"/>
    <p:sldId id="401" r:id="rId53"/>
    <p:sldId id="403" r:id="rId54"/>
    <p:sldId id="402" r:id="rId55"/>
    <p:sldId id="405" r:id="rId56"/>
  </p:sldIdLst>
  <p:sldSz cx="12192000" cy="6858000"/>
  <p:notesSz cx="9939338" cy="6807200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游ゴシック" panose="020B0400000000000000" pitchFamily="50" charset="-128"/>
        <a:ea typeface="游ゴシック" panose="020B0400000000000000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游ゴシック" panose="020B0400000000000000" pitchFamily="50" charset="-128"/>
        <a:ea typeface="游ゴシック" panose="020B0400000000000000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游ゴシック" panose="020B0400000000000000" pitchFamily="50" charset="-128"/>
        <a:ea typeface="游ゴシック" panose="020B0400000000000000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游ゴシック" panose="020B0400000000000000" pitchFamily="50" charset="-128"/>
        <a:ea typeface="游ゴシック" panose="020B0400000000000000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游ゴシック" panose="020B0400000000000000" pitchFamily="50" charset="-128"/>
        <a:ea typeface="游ゴシック" panose="020B0400000000000000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游ゴシック" panose="020B0400000000000000" pitchFamily="50" charset="-128"/>
        <a:ea typeface="游ゴシック" panose="020B0400000000000000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游ゴシック" panose="020B0400000000000000" pitchFamily="50" charset="-128"/>
        <a:ea typeface="游ゴシック" panose="020B0400000000000000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游ゴシック" panose="020B0400000000000000" pitchFamily="50" charset="-128"/>
        <a:ea typeface="游ゴシック" panose="020B0400000000000000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游ゴシック" panose="020B0400000000000000" pitchFamily="50" charset="-128"/>
        <a:ea typeface="游ゴシック" panose="020B0400000000000000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AADC"/>
    <a:srgbClr val="FF7C80"/>
    <a:srgbClr val="FF5050"/>
    <a:srgbClr val="000099"/>
    <a:srgbClr val="FFAFAF"/>
    <a:srgbClr val="CCFFFF"/>
    <a:srgbClr val="FFFFFF"/>
    <a:srgbClr val="FFEFEF"/>
    <a:srgbClr val="FFFF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72" autoAdjust="0"/>
    <p:restoredTop sz="94660"/>
  </p:normalViewPr>
  <p:slideViewPr>
    <p:cSldViewPr snapToGrid="0">
      <p:cViewPr varScale="1">
        <p:scale>
          <a:sx n="82" d="100"/>
          <a:sy n="82" d="100"/>
        </p:scale>
        <p:origin x="74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7364" cy="341552"/>
          </a:xfrm>
          <a:prstGeom prst="rect">
            <a:avLst/>
          </a:prstGeom>
        </p:spPr>
        <p:txBody>
          <a:bodyPr vert="horz" lIns="91486" tIns="45743" rIns="91486" bIns="45743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630385" y="0"/>
            <a:ext cx="4307364" cy="341552"/>
          </a:xfrm>
          <a:prstGeom prst="rect">
            <a:avLst/>
          </a:prstGeom>
        </p:spPr>
        <p:txBody>
          <a:bodyPr vert="horz" lIns="91486" tIns="45743" rIns="91486" bIns="45743" rtlCol="0"/>
          <a:lstStyle>
            <a:lvl1pPr algn="r">
              <a:defRPr sz="1200"/>
            </a:lvl1pPr>
          </a:lstStyle>
          <a:p>
            <a:fld id="{AE5E722D-AC77-8E42-8745-D799854EB68C}" type="datetimeFigureOut">
              <a:rPr kumimoji="1" lang="ja-JP" altLang="en-US" smtClean="0"/>
              <a:t>2026/1/16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927350" y="850900"/>
            <a:ext cx="4084638" cy="2297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86" tIns="45743" rIns="91486" bIns="45743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94253" y="3275717"/>
            <a:ext cx="7950835" cy="2679988"/>
          </a:xfrm>
          <a:prstGeom prst="rect">
            <a:avLst/>
          </a:prstGeom>
        </p:spPr>
        <p:txBody>
          <a:bodyPr vert="horz" lIns="91486" tIns="45743" rIns="91486" bIns="45743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6465649"/>
            <a:ext cx="4307364" cy="341552"/>
          </a:xfrm>
          <a:prstGeom prst="rect">
            <a:avLst/>
          </a:prstGeom>
        </p:spPr>
        <p:txBody>
          <a:bodyPr vert="horz" lIns="91486" tIns="45743" rIns="91486" bIns="45743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630385" y="6465649"/>
            <a:ext cx="4307364" cy="341552"/>
          </a:xfrm>
          <a:prstGeom prst="rect">
            <a:avLst/>
          </a:prstGeom>
        </p:spPr>
        <p:txBody>
          <a:bodyPr vert="horz" lIns="91486" tIns="45743" rIns="91486" bIns="45743" rtlCol="0" anchor="b"/>
          <a:lstStyle>
            <a:lvl1pPr algn="r">
              <a:defRPr sz="1200"/>
            </a:lvl1pPr>
          </a:lstStyle>
          <a:p>
            <a:fld id="{B54FCD01-DEF3-0940-9E2C-B1AA5F69956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9837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4FCD01-DEF3-0940-9E2C-B1AA5F699561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48434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4FCD01-DEF3-0940-9E2C-B1AA5F699561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33637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4FCD01-DEF3-0940-9E2C-B1AA5F699561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30289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4FCD01-DEF3-0940-9E2C-B1AA5F699561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5786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4FCD01-DEF3-0940-9E2C-B1AA5F699561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90955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4FCD01-DEF3-0940-9E2C-B1AA5F699561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92910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4FCD01-DEF3-0940-9E2C-B1AA5F699561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94904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4FCD01-DEF3-0940-9E2C-B1AA5F699561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0374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4FCD01-DEF3-0940-9E2C-B1AA5F699561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13146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4FCD01-DEF3-0940-9E2C-B1AA5F699561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56736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4FCD01-DEF3-0940-9E2C-B1AA5F699561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4936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4FCD01-DEF3-0940-9E2C-B1AA5F699561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19714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4FCD01-DEF3-0940-9E2C-B1AA5F699561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15947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4FCD01-DEF3-0940-9E2C-B1AA5F699561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35183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4FCD01-DEF3-0940-9E2C-B1AA5F699561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64241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4FCD01-DEF3-0940-9E2C-B1AA5F699561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35667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4FCD01-DEF3-0940-9E2C-B1AA5F699561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895319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4FCD01-DEF3-0940-9E2C-B1AA5F699561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938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4FCD01-DEF3-0940-9E2C-B1AA5F699561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741734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4FCD01-DEF3-0940-9E2C-B1AA5F699561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046887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4FCD01-DEF3-0940-9E2C-B1AA5F699561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613342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4FCD01-DEF3-0940-9E2C-B1AA5F699561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84697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4FCD01-DEF3-0940-9E2C-B1AA5F699561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778378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4FCD01-DEF3-0940-9E2C-B1AA5F699561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139875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4FCD01-DEF3-0940-9E2C-B1AA5F699561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435316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4FCD01-DEF3-0940-9E2C-B1AA5F699561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990907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4FCD01-DEF3-0940-9E2C-B1AA5F699561}" type="slidenum">
              <a:rPr kumimoji="1" lang="ja-JP" altLang="en-US" smtClean="0"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506610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4FCD01-DEF3-0940-9E2C-B1AA5F699561}" type="slidenum">
              <a:rPr kumimoji="1" lang="ja-JP" altLang="en-US" smtClean="0"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234217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4FCD01-DEF3-0940-9E2C-B1AA5F699561}" type="slidenum">
              <a:rPr kumimoji="1" lang="ja-JP" altLang="en-US" smtClean="0"/>
              <a:t>35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238294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4FCD01-DEF3-0940-9E2C-B1AA5F699561}" type="slidenum">
              <a:rPr kumimoji="1" lang="ja-JP" altLang="en-US" smtClean="0"/>
              <a:t>36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468777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4FCD01-DEF3-0940-9E2C-B1AA5F699561}" type="slidenum">
              <a:rPr kumimoji="1" lang="ja-JP" altLang="en-US" smtClean="0"/>
              <a:t>37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327684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4FCD01-DEF3-0940-9E2C-B1AA5F699561}" type="slidenum">
              <a:rPr kumimoji="1" lang="ja-JP" altLang="en-US" smtClean="0"/>
              <a:t>38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299681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4FCD01-DEF3-0940-9E2C-B1AA5F699561}" type="slidenum">
              <a:rPr kumimoji="1" lang="ja-JP" altLang="en-US" smtClean="0"/>
              <a:t>39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83157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4FCD01-DEF3-0940-9E2C-B1AA5F699561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628837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4FCD01-DEF3-0940-9E2C-B1AA5F699561}" type="slidenum">
              <a:rPr kumimoji="1" lang="ja-JP" altLang="en-US" smtClean="0"/>
              <a:t>40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298416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4FCD01-DEF3-0940-9E2C-B1AA5F699561}" type="slidenum">
              <a:rPr kumimoji="1" lang="ja-JP" altLang="en-US" smtClean="0"/>
              <a:t>41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426276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4FCD01-DEF3-0940-9E2C-B1AA5F699561}" type="slidenum">
              <a:rPr kumimoji="1" lang="ja-JP" altLang="en-US" smtClean="0"/>
              <a:t>42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196462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4FCD01-DEF3-0940-9E2C-B1AA5F699561}" type="slidenum">
              <a:rPr kumimoji="1" lang="ja-JP" altLang="en-US" smtClean="0"/>
              <a:t>43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762100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4FCD01-DEF3-0940-9E2C-B1AA5F699561}" type="slidenum">
              <a:rPr kumimoji="1" lang="ja-JP" altLang="en-US" smtClean="0"/>
              <a:t>44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283638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4FCD01-DEF3-0940-9E2C-B1AA5F699561}" type="slidenum">
              <a:rPr kumimoji="1" lang="ja-JP" altLang="en-US" smtClean="0"/>
              <a:t>45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77710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4FCD01-DEF3-0940-9E2C-B1AA5F699561}" type="slidenum">
              <a:rPr kumimoji="1" lang="ja-JP" altLang="en-US" smtClean="0"/>
              <a:t>46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939275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4FCD01-DEF3-0940-9E2C-B1AA5F699561}" type="slidenum">
              <a:rPr kumimoji="1" lang="ja-JP" altLang="en-US" smtClean="0"/>
              <a:t>47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52719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4FCD01-DEF3-0940-9E2C-B1AA5F699561}" type="slidenum">
              <a:rPr kumimoji="1" lang="ja-JP" altLang="en-US" smtClean="0"/>
              <a:t>48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856070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4FCD01-DEF3-0940-9E2C-B1AA5F699561}" type="slidenum">
              <a:rPr kumimoji="1" lang="ja-JP" altLang="en-US" smtClean="0"/>
              <a:t>49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6253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4FCD01-DEF3-0940-9E2C-B1AA5F699561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820599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4FCD01-DEF3-0940-9E2C-B1AA5F699561}" type="slidenum">
              <a:rPr kumimoji="1" lang="ja-JP" altLang="en-US" smtClean="0"/>
              <a:t>50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51931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4FCD01-DEF3-0940-9E2C-B1AA5F699561}" type="slidenum">
              <a:rPr kumimoji="1" lang="ja-JP" altLang="en-US" smtClean="0"/>
              <a:t>51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938710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4FCD01-DEF3-0940-9E2C-B1AA5F699561}" type="slidenum">
              <a:rPr kumimoji="1" lang="ja-JP" altLang="en-US" smtClean="0"/>
              <a:t>52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423157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4FCD01-DEF3-0940-9E2C-B1AA5F699561}" type="slidenum">
              <a:rPr kumimoji="1" lang="ja-JP" altLang="en-US" smtClean="0"/>
              <a:t>53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52746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4FCD01-DEF3-0940-9E2C-B1AA5F699561}" type="slidenum">
              <a:rPr kumimoji="1" lang="ja-JP" altLang="en-US" smtClean="0"/>
              <a:t>54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339399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4FCD01-DEF3-0940-9E2C-B1AA5F699561}" type="slidenum">
              <a:rPr kumimoji="1" lang="ja-JP" altLang="en-US" smtClean="0"/>
              <a:t>55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13450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4FCD01-DEF3-0940-9E2C-B1AA5F699561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91892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4FCD01-DEF3-0940-9E2C-B1AA5F699561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31298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4FCD01-DEF3-0940-9E2C-B1AA5F699561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31712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4FCD01-DEF3-0940-9E2C-B1AA5F699561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9082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字幕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C34C82D-0D88-414F-AFFF-6F8C43BEF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EE8AB-D38A-48F2-9D82-2BD78C1F33EA}" type="datetimeFigureOut">
              <a:rPr lang="ja-JP" altLang="en-US"/>
              <a:pPr>
                <a:defRPr/>
              </a:pPr>
              <a:t>2026/1/16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1517E5B-2A87-4E42-9017-8C7CEA56E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2E08108-345E-4BBF-B51C-C904D6ECF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ACD85-FE48-4D38-9889-9DC0DE6CB27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25643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8DAB34E-0236-4D13-886A-EAA200734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3748C-762C-4D1C-B58C-3C1C7FA4D793}" type="datetimeFigureOut">
              <a:rPr lang="ja-JP" altLang="en-US"/>
              <a:pPr>
                <a:defRPr/>
              </a:pPr>
              <a:t>2026/1/16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7F93946-3D1E-47FD-B9A4-6EC59B3BB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3FC8807-D774-419C-8630-435A76845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617B0-7F78-4EAA-99FC-04D62C02D79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86954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D044D5F-618D-406B-8E1D-3F68DA2FD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CD586-55F6-4B97-B856-8CE9E25BA520}" type="datetimeFigureOut">
              <a:rPr lang="ja-JP" altLang="en-US"/>
              <a:pPr>
                <a:defRPr/>
              </a:pPr>
              <a:t>2026/1/16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6CA1DBD-8559-4AF1-8702-3FC8E32C4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B57EE32-34D2-46DA-9FAC-99A0FD3D4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1C393-CF96-44B3-ABD5-DCC7A36E397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64226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98756C2-60A8-4118-A573-94B0071E3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A9E44-19B5-4226-8FFD-BA6ED53D517A}" type="datetimeFigureOut">
              <a:rPr lang="ja-JP" altLang="en-US"/>
              <a:pPr>
                <a:defRPr/>
              </a:pPr>
              <a:t>2026/1/16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6568896-95C0-4953-AC62-06DEDDA06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5E27598-9C6E-44F2-A022-6F0078571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9C5247-0402-4202-A888-83D5ECDFE35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28527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0D879AB-6ABD-43DD-B57F-747CBAFC0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65231-97BF-480B-B1A2-172DDB2DBA79}" type="datetimeFigureOut">
              <a:rPr lang="ja-JP" altLang="en-US"/>
              <a:pPr>
                <a:defRPr/>
              </a:pPr>
              <a:t>2026/1/16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409F146-39F1-4ACE-93FE-E1332FCB4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BCDEE01-EC70-4786-B1D2-1722789E6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7C006-7751-4E75-8433-10C5CB0A1AC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82733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3">
            <a:extLst>
              <a:ext uri="{FF2B5EF4-FFF2-40B4-BE49-F238E27FC236}">
                <a16:creationId xmlns:a16="http://schemas.microsoft.com/office/drawing/2014/main" id="{E69949B6-D34E-4840-8AD8-88961D63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F42939-480C-44D8-AF64-9B60BAFBC44A}" type="datetimeFigureOut">
              <a:rPr lang="ja-JP" altLang="en-US"/>
              <a:pPr>
                <a:defRPr/>
              </a:pPr>
              <a:t>2026/1/16</a:t>
            </a:fld>
            <a:endParaRPr lang="ja-JP" altLang="en-US"/>
          </a:p>
        </p:txBody>
      </p:sp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id="{40D16354-A434-45F0-98A0-25316724C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id="{B58ED7AD-4FF0-407B-810D-C948C0413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463639-B2D4-48E0-8FF9-1B2F2C123F9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87802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3">
            <a:extLst>
              <a:ext uri="{FF2B5EF4-FFF2-40B4-BE49-F238E27FC236}">
                <a16:creationId xmlns:a16="http://schemas.microsoft.com/office/drawing/2014/main" id="{2E408994-07C8-4ED9-9856-71F63104A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8CD2A-A0D4-45A6-BB25-5C9D79C06609}" type="datetimeFigureOut">
              <a:rPr lang="ja-JP" altLang="en-US"/>
              <a:pPr>
                <a:defRPr/>
              </a:pPr>
              <a:t>2026/1/16</a:t>
            </a:fld>
            <a:endParaRPr lang="ja-JP" altLang="en-US"/>
          </a:p>
        </p:txBody>
      </p:sp>
      <p:sp>
        <p:nvSpPr>
          <p:cNvPr id="8" name="フッター プレースホルダー 4">
            <a:extLst>
              <a:ext uri="{FF2B5EF4-FFF2-40B4-BE49-F238E27FC236}">
                <a16:creationId xmlns:a16="http://schemas.microsoft.com/office/drawing/2014/main" id="{B7D3C0F8-5A0E-4D17-A797-49FA8BA7E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5">
            <a:extLst>
              <a:ext uri="{FF2B5EF4-FFF2-40B4-BE49-F238E27FC236}">
                <a16:creationId xmlns:a16="http://schemas.microsoft.com/office/drawing/2014/main" id="{0A59B524-C2D0-4293-8502-98BF81A65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D57FC8-ABAB-43BB-92E4-5D4C74B865B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54536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3">
            <a:extLst>
              <a:ext uri="{FF2B5EF4-FFF2-40B4-BE49-F238E27FC236}">
                <a16:creationId xmlns:a16="http://schemas.microsoft.com/office/drawing/2014/main" id="{3454FEC6-91B0-41D5-B2F5-5E38168F6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620D8-B234-430D-A6AD-44296E63AB61}" type="datetimeFigureOut">
              <a:rPr lang="ja-JP" altLang="en-US"/>
              <a:pPr>
                <a:defRPr/>
              </a:pPr>
              <a:t>2026/1/16</a:t>
            </a:fld>
            <a:endParaRPr lang="ja-JP" altLang="en-US"/>
          </a:p>
        </p:txBody>
      </p:sp>
      <p:sp>
        <p:nvSpPr>
          <p:cNvPr id="4" name="フッター プレースホルダー 4">
            <a:extLst>
              <a:ext uri="{FF2B5EF4-FFF2-40B4-BE49-F238E27FC236}">
                <a16:creationId xmlns:a16="http://schemas.microsoft.com/office/drawing/2014/main" id="{154308E1-94BE-4368-BEEB-3FC255D53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5">
            <a:extLst>
              <a:ext uri="{FF2B5EF4-FFF2-40B4-BE49-F238E27FC236}">
                <a16:creationId xmlns:a16="http://schemas.microsoft.com/office/drawing/2014/main" id="{03B22E32-C598-455B-A7CB-7D7390381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3BDDF-8922-44FA-9419-96B0B5AF944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97159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3">
            <a:extLst>
              <a:ext uri="{FF2B5EF4-FFF2-40B4-BE49-F238E27FC236}">
                <a16:creationId xmlns:a16="http://schemas.microsoft.com/office/drawing/2014/main" id="{BD1974C9-8125-4D18-842F-9E02DA09E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BC4EDE-E68F-4096-B38E-43CB0B19ACD1}" type="datetimeFigureOut">
              <a:rPr lang="ja-JP" altLang="en-US"/>
              <a:pPr>
                <a:defRPr/>
              </a:pPr>
              <a:t>2026/1/16</a:t>
            </a:fld>
            <a:endParaRPr lang="ja-JP" altLang="en-US"/>
          </a:p>
        </p:txBody>
      </p:sp>
      <p:sp>
        <p:nvSpPr>
          <p:cNvPr id="3" name="フッター プレースホルダー 4">
            <a:extLst>
              <a:ext uri="{FF2B5EF4-FFF2-40B4-BE49-F238E27FC236}">
                <a16:creationId xmlns:a16="http://schemas.microsoft.com/office/drawing/2014/main" id="{A8B27631-8B5B-45E3-ACF4-F2E9C2A3D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5">
            <a:extLst>
              <a:ext uri="{FF2B5EF4-FFF2-40B4-BE49-F238E27FC236}">
                <a16:creationId xmlns:a16="http://schemas.microsoft.com/office/drawing/2014/main" id="{FD4EEAFF-AC89-41D6-AD11-2D427F963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2E798-4C71-40FD-8AF0-409708E89F9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44556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>
            <a:extLst>
              <a:ext uri="{FF2B5EF4-FFF2-40B4-BE49-F238E27FC236}">
                <a16:creationId xmlns:a16="http://schemas.microsoft.com/office/drawing/2014/main" id="{7C80AF43-00A9-41ED-8148-6D773003F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01A7B-13B2-4CF6-A2DD-2F6D9B489DD0}" type="datetimeFigureOut">
              <a:rPr lang="ja-JP" altLang="en-US"/>
              <a:pPr>
                <a:defRPr/>
              </a:pPr>
              <a:t>2026/1/16</a:t>
            </a:fld>
            <a:endParaRPr lang="ja-JP" altLang="en-US"/>
          </a:p>
        </p:txBody>
      </p:sp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id="{7665BFE6-0C3A-44D1-A641-89CB14E74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id="{C06F4FAB-92CD-4C86-839A-C67A132A7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6AF51-79C4-4D63-82AD-F923DF071DB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3935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>
            <a:extLst>
              <a:ext uri="{FF2B5EF4-FFF2-40B4-BE49-F238E27FC236}">
                <a16:creationId xmlns:a16="http://schemas.microsoft.com/office/drawing/2014/main" id="{56C2A1A5-D576-4F99-9C60-E70AA41BB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20714-51F5-49C4-8EA1-434A611A7DC2}" type="datetimeFigureOut">
              <a:rPr lang="ja-JP" altLang="en-US"/>
              <a:pPr>
                <a:defRPr/>
              </a:pPr>
              <a:t>2026/1/16</a:t>
            </a:fld>
            <a:endParaRPr lang="ja-JP" altLang="en-US"/>
          </a:p>
        </p:txBody>
      </p:sp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id="{A7C48F13-CEB3-4EEB-89DE-7FD2D24F9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id="{614922EC-F40B-4FCB-8771-9121D17B1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232B4-D168-4C0A-992E-155F0EC936F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56143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ー 1">
            <a:extLst>
              <a:ext uri="{FF2B5EF4-FFF2-40B4-BE49-F238E27FC236}">
                <a16:creationId xmlns:a16="http://schemas.microsoft.com/office/drawing/2014/main" id="{35C75994-32F8-44D0-B723-4F3970DD03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1027" name="テキスト プレースホルダー 2">
            <a:extLst>
              <a:ext uri="{FF2B5EF4-FFF2-40B4-BE49-F238E27FC236}">
                <a16:creationId xmlns:a16="http://schemas.microsoft.com/office/drawing/2014/main" id="{F450E932-FCC1-45C9-97A1-36D11D0B92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57741C6-9D42-4C79-AB1A-60878001C9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94B37AC-5622-46F8-8402-8F7A3C86BB64}" type="datetimeFigureOut">
              <a:rPr lang="ja-JP" altLang="en-US"/>
              <a:pPr>
                <a:defRPr/>
              </a:pPr>
              <a:t>2026/1/16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DA10699-223E-4F15-B38A-48F7C3190F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47680C8-FED0-41F4-9E3F-9BD8B01A25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1D4DFCEF-CC1E-47A4-8E56-B395C9A1CC7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游ゴシック Light" panose="020B0300000000000000" pitchFamily="50" charset="-128"/>
          <a:ea typeface="游ゴシック Light" panose="020B0300000000000000" pitchFamily="50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游ゴシック Light" panose="020B0300000000000000" pitchFamily="50" charset="-128"/>
          <a:ea typeface="游ゴシック Light" panose="020B0300000000000000" pitchFamily="50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游ゴシック Light" panose="020B0300000000000000" pitchFamily="50" charset="-128"/>
          <a:ea typeface="游ゴシック Light" panose="020B0300000000000000" pitchFamily="50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游ゴシック Light" panose="020B0300000000000000" pitchFamily="50" charset="-128"/>
          <a:ea typeface="游ゴシック Light" panose="020B0300000000000000" pitchFamily="50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游ゴシック Light" panose="020B0300000000000000" pitchFamily="50" charset="-128"/>
          <a:ea typeface="游ゴシック Light" panose="020B0300000000000000" pitchFamily="50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游ゴシック Light" panose="020B0300000000000000" pitchFamily="50" charset="-128"/>
          <a:ea typeface="游ゴシック Light" panose="020B0300000000000000" pitchFamily="50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游ゴシック Light" panose="020B0300000000000000" pitchFamily="50" charset="-128"/>
          <a:ea typeface="游ゴシック Light" panose="020B0300000000000000" pitchFamily="50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游ゴシック Light" panose="020B0300000000000000" pitchFamily="50" charset="-128"/>
          <a:ea typeface="游ゴシック Light" panose="020B0300000000000000" pitchFamily="50" charset="-128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emf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emf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emf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20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6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30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emf"/><Relationship Id="rId5" Type="http://schemas.openxmlformats.org/officeDocument/2006/relationships/image" Target="../media/image38.png"/><Relationship Id="rId4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9.emf"/><Relationship Id="rId4" Type="http://schemas.openxmlformats.org/officeDocument/2006/relationships/image" Target="../media/image4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0.png"/><Relationship Id="rId4" Type="http://schemas.openxmlformats.org/officeDocument/2006/relationships/image" Target="../media/image5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emf"/><Relationship Id="rId5" Type="http://schemas.openxmlformats.org/officeDocument/2006/relationships/image" Target="../media/image58.png"/><Relationship Id="rId4" Type="http://schemas.openxmlformats.org/officeDocument/2006/relationships/image" Target="../media/image5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0.emf"/><Relationship Id="rId4" Type="http://schemas.openxmlformats.org/officeDocument/2006/relationships/image" Target="../media/image6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9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0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0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0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0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0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5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0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0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emf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タイトル 1">
            <a:extLst>
              <a:ext uri="{FF2B5EF4-FFF2-40B4-BE49-F238E27FC236}">
                <a16:creationId xmlns:a16="http://schemas.microsoft.com/office/drawing/2014/main" id="{378715E5-FF9E-4355-AAC2-C35B8306F73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>
              <a:spcAft>
                <a:spcPts val="0"/>
              </a:spcAft>
            </a:pPr>
            <a:r>
              <a:rPr lang="en-US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en-US" altLang="ja-JP" sz="3200" kern="100" dirty="0">
                <a:effectLst/>
                <a:latin typeface="ＭＳ Ｐゴシック" panose="020B0600070205080204" pitchFamily="50" charset="-128"/>
                <a:cs typeface="Times New Roman" panose="02020603050405020304" pitchFamily="18" charset="0"/>
              </a:rPr>
              <a:t>2</a:t>
            </a:r>
            <a:r>
              <a:rPr lang="ja-JP" altLang="ja-JP" sz="3200" kern="100" dirty="0">
                <a:effectLst/>
                <a:ea typeface="ＭＳ Ｐゴシック" panose="020B0600070205080204" pitchFamily="50" charset="-128"/>
                <a:cs typeface="Times New Roman" panose="02020603050405020304" pitchFamily="18" charset="0"/>
              </a:rPr>
              <a:t>次関数の最大と最小</a:t>
            </a:r>
            <a:r>
              <a:rPr lang="ja-JP" altLang="en-US" sz="32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　　　　　　　　　　　　　　　　　　</a:t>
            </a:r>
            <a:r>
              <a:rPr lang="en-US" altLang="ja-JP" sz="32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教科書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p.92)</a:t>
            </a:r>
            <a:endParaRPr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id="{D923A058-1429-486E-81EF-794857C5BDC5}"/>
                  </a:ext>
                </a:extLst>
              </p:cNvPr>
              <p:cNvSpPr>
                <a:spLocks noGrp="1" noChangeArrowheads="1"/>
              </p:cNvSpPr>
              <p:nvPr>
                <p:ph type="subTitle" idx="1"/>
              </p:nvPr>
            </p:nvSpPr>
            <p:spPr>
              <a:xfrm>
                <a:off x="695325" y="1030288"/>
                <a:ext cx="10801350" cy="5294312"/>
              </a:xfrm>
            </p:spPr>
            <p:txBody>
              <a:bodyPr/>
              <a:lstStyle/>
              <a:p>
                <a:pPr algn="l">
                  <a:lnSpc>
                    <a:spcPct val="150000"/>
                  </a:lnSpc>
                </a:pPr>
                <a:r>
                  <a:rPr lang="ja-JP" altLang="ja-JP" sz="2800" kern="10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関数</a:t>
                </a:r>
                <a:r>
                  <a:rPr lang="ja-JP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のグラフを利用すると，関数の値の変化の様子を知ることができ</a:t>
                </a:r>
                <a:br>
                  <a:rPr lang="en-US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</a:br>
                <a:r>
                  <a:rPr lang="ja-JP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る。</a:t>
                </a:r>
              </a:p>
              <a:p>
                <a:pPr algn="l">
                  <a:lnSpc>
                    <a:spcPct val="150000"/>
                  </a:lnSpc>
                </a:pPr>
                <a:r>
                  <a:rPr lang="en-US" altLang="ja-JP" sz="28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ＭＳ Ｐゴシック" panose="020B0600070205080204" pitchFamily="50" charset="-128"/>
                  </a:rPr>
                  <a:t>78</a:t>
                </a:r>
                <a:r>
                  <a:rPr lang="ja-JP" altLang="ja-JP" sz="28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ＭＳ Ｐゴシック" panose="020B0600070205080204" pitchFamily="50" charset="-128"/>
                  </a:rPr>
                  <a:t>ページでは，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ＭＳ Ｐゴシック" panose="020B0600070205080204" pitchFamily="50" charset="-128"/>
                      </a:rPr>
                      <m:t>1</m:t>
                    </m:r>
                    <m:r>
                      <a:rPr lang="en-US" altLang="ja-JP" sz="2800" b="0" i="1" dirty="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ＭＳ Ｐゴシック" panose="020B0600070205080204" pitchFamily="50" charset="-128"/>
                      </a:rPr>
                      <m:t> </m:t>
                    </m:r>
                  </m:oMath>
                </a14:m>
                <a:r>
                  <a:rPr lang="ja-JP" altLang="ja-JP" sz="28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ＭＳ Ｐゴシック" panose="020B0600070205080204" pitchFamily="50" charset="-128"/>
                  </a:rPr>
                  <a:t>次関数のグラフをもとにして，関数の最大値，最小値について学んだ。ここでは，</a:t>
                </a:r>
                <a14:m>
                  <m:oMath xmlns:m="http://schemas.openxmlformats.org/officeDocument/2006/math">
                    <m:r>
                      <a:rPr lang="en-US" altLang="ja-JP" sz="2800" b="0" i="1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ＭＳ Ｐゴシック" panose="020B0600070205080204" pitchFamily="50" charset="-128"/>
                      </a:rPr>
                      <m:t>2 </m:t>
                    </m:r>
                  </m:oMath>
                </a14:m>
                <a:r>
                  <a:rPr lang="ja-JP" altLang="ja-JP" sz="28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ＭＳ Ｐゴシック" panose="020B0600070205080204" pitchFamily="50" charset="-128"/>
                  </a:rPr>
                  <a:t>次関数のグラフをもとにして，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ＭＳ Ｐゴシック" panose="020B0600070205080204" pitchFamily="50" charset="-128"/>
                      </a:rPr>
                      <m:t>2</m:t>
                    </m:r>
                    <m:r>
                      <a:rPr lang="en-US" altLang="ja-JP" sz="2800" b="0" i="1" dirty="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ＭＳ Ｐゴシック" panose="020B0600070205080204" pitchFamily="50" charset="-128"/>
                      </a:rPr>
                      <m:t> </m:t>
                    </m:r>
                  </m:oMath>
                </a14:m>
                <a:r>
                  <a:rPr lang="ja-JP" altLang="ja-JP" sz="28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ＭＳ Ｐゴシック" panose="020B0600070205080204" pitchFamily="50" charset="-128"/>
                  </a:rPr>
                  <a:t>次関数の最大と最小，更に ，定義域に制限がある場合の最大と最小について学ぼう。そして，最大・最小の応用として，日常に現れる数量の関係を関数として表し，その最大値や最小値を求めてみよう。</a:t>
                </a:r>
                <a:endParaRPr lang="ja-JP" altLang="en-US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id="{D923A058-1429-486E-81EF-794857C5BD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95325" y="1030288"/>
                <a:ext cx="10801350" cy="5294312"/>
              </a:xfrm>
              <a:blipFill>
                <a:blip r:embed="rId3"/>
                <a:stretch>
                  <a:fillRect l="-1174" r="-35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249608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id="{D923A058-1429-486E-81EF-794857C5BDC5}"/>
                  </a:ext>
                </a:extLst>
              </p:cNvPr>
              <p:cNvSpPr>
                <a:spLocks noGrp="1" noChangeArrowheads="1"/>
              </p:cNvSpPr>
              <p:nvPr>
                <p:ph type="subTitle" idx="1"/>
              </p:nvPr>
            </p:nvSpPr>
            <p:spPr>
              <a:xfrm>
                <a:off x="695325" y="1030288"/>
                <a:ext cx="10801350" cy="510098"/>
              </a:xfrm>
            </p:spPr>
            <p:txBody>
              <a:bodyPr/>
              <a:lstStyle/>
              <a:p>
                <a:pPr algn="l">
                  <a:lnSpc>
                    <a:spcPct val="100000"/>
                  </a:lnSpc>
                </a:pPr>
                <a:r>
                  <a:rPr lang="en-US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(2)</a:t>
                </a: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800" i="1" kern="100" dirty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=−</m:t>
                    </m:r>
                    <m:sSup>
                      <m:sSupPr>
                        <m:ctrlPr>
                          <a:rPr lang="en-US" altLang="ja-JP" sz="2800" i="1" kern="100" dirty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 dirty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 kern="100" dirty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 dirty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+6</m:t>
                    </m:r>
                    <m:r>
                      <a:rPr lang="en-US" altLang="ja-JP" sz="2800" i="1" kern="100" dirty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 dirty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−4</m:t>
                    </m:r>
                  </m:oMath>
                </a14:m>
                <a:endParaRPr lang="en-US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id="{D923A058-1429-486E-81EF-794857C5BD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95325" y="1030288"/>
                <a:ext cx="10801350" cy="510098"/>
              </a:xfrm>
              <a:blipFill>
                <a:blip r:embed="rId3"/>
                <a:stretch>
                  <a:fillRect l="-1129" t="-14286" b="-3214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字幕 2">
                <a:extLst>
                  <a:ext uri="{FF2B5EF4-FFF2-40B4-BE49-F238E27FC236}">
                    <a16:creationId xmlns:a16="http://schemas.microsoft.com/office/drawing/2014/main" id="{FCD8E5F3-A872-4961-B7F8-02C4A1779E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65503" y="1645921"/>
                <a:ext cx="10131171" cy="46042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 algn="ctr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 fontAlgn="ctr">
                  <a:lnSpc>
                    <a:spcPct val="150000"/>
                  </a:lnSpc>
                </a:pP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この関数の式を変形すると </a:t>
                </a:r>
              </a:p>
              <a:p>
                <a:pPr algn="just" fontAlgn="ctr">
                  <a:lnSpc>
                    <a:spcPct val="150000"/>
                  </a:lnSpc>
                </a:pP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</a:t>
                </a:r>
                <a14:m>
                  <m:oMath xmlns:m="http://schemas.openxmlformats.org/officeDocument/2006/math"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800" i="1" kern="100" dirty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=−</m:t>
                    </m:r>
                    <m:sSup>
                      <m:sSupPr>
                        <m:ctrlPr>
                          <a:rPr lang="en-US" altLang="ja-JP" sz="2800" i="1" kern="100" dirty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sz="2800" i="1" kern="100" dirty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800" i="1" kern="100" dirty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altLang="ja-JP" sz="2800" i="1" kern="100" dirty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  <m:t>−3</m:t>
                            </m:r>
                          </m:e>
                        </m:d>
                      </m:e>
                      <m:sup>
                        <m:r>
                          <a:rPr lang="en-US" altLang="ja-JP" sz="2800" i="1" kern="100" dirty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 dirty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+5</m:t>
                    </m:r>
                  </m:oMath>
                </a14:m>
                <a:r>
                  <a:rPr lang="en-US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</a:p>
              <a:p>
                <a:pPr algn="just" fontAlgn="ctr">
                  <a:lnSpc>
                    <a:spcPct val="150000"/>
                  </a:lnSpc>
                </a:pP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よって，この関数は</a:t>
                </a:r>
                <a14:m>
                  <m:oMath xmlns:m="http://schemas.openxmlformats.org/officeDocument/2006/math">
                    <m:r>
                      <a:rPr lang="ja-JP" altLang="en-US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altLang="ja-JP" sz="2800" i="1" kern="100" dirty="0">
                  <a:latin typeface="Cambria Math" panose="020405030504060302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just" font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ja-JP" sz="2800" i="1" kern="100" dirty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 dirty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=3 </m:t>
                    </m:r>
                  </m:oMath>
                </a14:m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で最大値</a:t>
                </a:r>
                <a14:m>
                  <m:oMath xmlns:m="http://schemas.openxmlformats.org/officeDocument/2006/math">
                    <m:r>
                      <a:rPr lang="ja-JP" altLang="en-US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800" i="1" kern="100" dirty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5 </m:t>
                    </m:r>
                  </m:oMath>
                </a14:m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をとる。 </a:t>
                </a:r>
              </a:p>
              <a:p>
                <a:pPr algn="just" fontAlgn="ctr">
                  <a:lnSpc>
                    <a:spcPct val="150000"/>
                  </a:lnSpc>
                </a:pP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また，最小値はない。</a:t>
                </a:r>
              </a:p>
            </p:txBody>
          </p:sp>
        </mc:Choice>
        <mc:Fallback xmlns="">
          <p:sp>
            <p:nvSpPr>
              <p:cNvPr id="12" name="字幕 2">
                <a:extLst>
                  <a:ext uri="{FF2B5EF4-FFF2-40B4-BE49-F238E27FC236}">
                    <a16:creationId xmlns:a16="http://schemas.microsoft.com/office/drawing/2014/main" id="{FCD8E5F3-A872-4961-B7F8-02C4A1779E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65503" y="1645921"/>
                <a:ext cx="10131171" cy="4604254"/>
              </a:xfrm>
              <a:prstGeom prst="rect">
                <a:avLst/>
              </a:prstGeom>
              <a:blipFill>
                <a:blip r:embed="rId4"/>
                <a:stretch>
                  <a:fillRect l="-120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タイトル 1">
            <a:extLst>
              <a:ext uri="{FF2B5EF4-FFF2-40B4-BE49-F238E27FC236}">
                <a16:creationId xmlns:a16="http://schemas.microsoft.com/office/drawing/2014/main" id="{F4312ED1-B948-43FF-ADE4-E28DDB044BB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>
              <a:spcAft>
                <a:spcPts val="0"/>
              </a:spcAft>
            </a:pPr>
            <a:r>
              <a:rPr lang="en-US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en-US" altLang="ja-JP" sz="3200" kern="100" dirty="0">
                <a:effectLst/>
                <a:latin typeface="ＭＳ Ｐゴシック" panose="020B0600070205080204" pitchFamily="50" charset="-128"/>
                <a:cs typeface="Times New Roman" panose="02020603050405020304" pitchFamily="18" charset="0"/>
              </a:rPr>
              <a:t>2</a:t>
            </a:r>
            <a:r>
              <a:rPr lang="ja-JP" altLang="ja-JP" sz="3200" kern="100" dirty="0">
                <a:effectLst/>
                <a:ea typeface="ＭＳ Ｐゴシック" panose="020B0600070205080204" pitchFamily="50" charset="-128"/>
                <a:cs typeface="Times New Roman" panose="02020603050405020304" pitchFamily="18" charset="0"/>
              </a:rPr>
              <a:t>次関数の最大と最小</a:t>
            </a:r>
            <a:r>
              <a:rPr lang="ja-JP" altLang="en-US" sz="32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　　　　　　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A 2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次関数の最大と最小　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教科書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p.93)</a:t>
            </a:r>
            <a:endParaRPr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8740F5DE-5C87-4FA8-BE15-50E611C2E0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4230" y="1935268"/>
            <a:ext cx="3892444" cy="3892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188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id="{D923A058-1429-486E-81EF-794857C5BDC5}"/>
                  </a:ext>
                </a:extLst>
              </p:cNvPr>
              <p:cNvSpPr>
                <a:spLocks noGrp="1" noChangeArrowheads="1"/>
              </p:cNvSpPr>
              <p:nvPr>
                <p:ph type="subTitle" idx="1"/>
              </p:nvPr>
            </p:nvSpPr>
            <p:spPr>
              <a:xfrm>
                <a:off x="695325" y="1030288"/>
                <a:ext cx="10801350" cy="510098"/>
              </a:xfrm>
            </p:spPr>
            <p:txBody>
              <a:bodyPr/>
              <a:lstStyle/>
              <a:p>
                <a:pPr algn="l">
                  <a:lnSpc>
                    <a:spcPct val="100000"/>
                  </a:lnSpc>
                </a:pPr>
                <a:r>
                  <a:rPr lang="en-US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(3)</a:t>
                </a: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 i="1" kern="100" dirty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800" i="1" kern="100" dirty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=2</m:t>
                    </m:r>
                    <m:sSup>
                      <m:sSupPr>
                        <m:ctrlPr>
                          <a:rPr lang="en-US" altLang="ja-JP" sz="2800" i="1" kern="100" dirty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 dirty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 kern="100" dirty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 dirty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+4</m:t>
                    </m:r>
                    <m:r>
                      <a:rPr lang="en-US" altLang="ja-JP" sz="2800" i="1" kern="100" dirty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 dirty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+3</m:t>
                    </m:r>
                  </m:oMath>
                </a14:m>
                <a:endParaRPr lang="en-US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id="{D923A058-1429-486E-81EF-794857C5BD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95325" y="1030288"/>
                <a:ext cx="10801350" cy="510098"/>
              </a:xfrm>
              <a:blipFill>
                <a:blip r:embed="rId3"/>
                <a:stretch>
                  <a:fillRect l="-1129" t="-14286" b="-3214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字幕 2">
                <a:extLst>
                  <a:ext uri="{FF2B5EF4-FFF2-40B4-BE49-F238E27FC236}">
                    <a16:creationId xmlns:a16="http://schemas.microsoft.com/office/drawing/2014/main" id="{FCD8E5F3-A872-4961-B7F8-02C4A1779E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65504" y="1645921"/>
                <a:ext cx="10131171" cy="46042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 algn="ctr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 fontAlgn="ctr">
                  <a:lnSpc>
                    <a:spcPct val="150000"/>
                  </a:lnSpc>
                </a:pP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この関数の式を変形すると </a:t>
                </a:r>
              </a:p>
              <a:p>
                <a:pPr algn="just" fontAlgn="ctr">
                  <a:lnSpc>
                    <a:spcPct val="150000"/>
                  </a:lnSpc>
                </a:pP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</a:t>
                </a:r>
                <a14:m>
                  <m:oMath xmlns:m="http://schemas.openxmlformats.org/officeDocument/2006/math"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800" i="1" kern="100" dirty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=2</m:t>
                    </m:r>
                    <m:sSup>
                      <m:sSupPr>
                        <m:ctrlPr>
                          <a:rPr lang="en-US" altLang="ja-JP" sz="2800" i="1" kern="100" dirty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sz="2800" i="1" kern="100" dirty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800" i="1" kern="100" dirty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altLang="ja-JP" sz="2800" i="1" kern="100" dirty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en-US" altLang="ja-JP" sz="2800" i="1" kern="100" dirty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 dirty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+1 </m:t>
                    </m:r>
                  </m:oMath>
                </a14:m>
                <a:endParaRPr lang="en-US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just" fontAlgn="ctr">
                  <a:lnSpc>
                    <a:spcPct val="150000"/>
                  </a:lnSpc>
                </a:pP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よって，この関数は</a:t>
                </a:r>
                <a14:m>
                  <m:oMath xmlns:m="http://schemas.openxmlformats.org/officeDocument/2006/math">
                    <m:r>
                      <a:rPr lang="ja-JP" altLang="en-US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altLang="ja-JP" sz="2800" i="1" kern="100" dirty="0">
                  <a:latin typeface="Cambria Math" panose="020405030504060302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just" font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ja-JP" sz="2800" i="1" kern="100" dirty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 dirty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=−1 </m:t>
                    </m:r>
                  </m:oMath>
                </a14:m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で最小値</a:t>
                </a:r>
                <a14:m>
                  <m:oMath xmlns:m="http://schemas.openxmlformats.org/officeDocument/2006/math">
                    <m:r>
                      <a:rPr lang="ja-JP" altLang="en-US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800" i="1" kern="100" dirty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1 </m:t>
                    </m:r>
                  </m:oMath>
                </a14:m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をとる。 </a:t>
                </a:r>
              </a:p>
              <a:p>
                <a:pPr algn="just" fontAlgn="ctr">
                  <a:lnSpc>
                    <a:spcPct val="150000"/>
                  </a:lnSpc>
                </a:pP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また，最大値はない。</a:t>
                </a:r>
              </a:p>
            </p:txBody>
          </p:sp>
        </mc:Choice>
        <mc:Fallback xmlns="">
          <p:sp>
            <p:nvSpPr>
              <p:cNvPr id="12" name="字幕 2">
                <a:extLst>
                  <a:ext uri="{FF2B5EF4-FFF2-40B4-BE49-F238E27FC236}">
                    <a16:creationId xmlns:a16="http://schemas.microsoft.com/office/drawing/2014/main" id="{FCD8E5F3-A872-4961-B7F8-02C4A1779E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65504" y="1645921"/>
                <a:ext cx="10131171" cy="4604254"/>
              </a:xfrm>
              <a:prstGeom prst="rect">
                <a:avLst/>
              </a:prstGeom>
              <a:blipFill>
                <a:blip r:embed="rId4"/>
                <a:stretch>
                  <a:fillRect l="-120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タイトル 1">
            <a:extLst>
              <a:ext uri="{FF2B5EF4-FFF2-40B4-BE49-F238E27FC236}">
                <a16:creationId xmlns:a16="http://schemas.microsoft.com/office/drawing/2014/main" id="{F4312ED1-B948-43FF-ADE4-E28DDB044BB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>
              <a:spcAft>
                <a:spcPts val="0"/>
              </a:spcAft>
            </a:pPr>
            <a:r>
              <a:rPr lang="en-US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en-US" altLang="ja-JP" sz="3200" kern="100" dirty="0">
                <a:effectLst/>
                <a:latin typeface="ＭＳ Ｐゴシック" panose="020B0600070205080204" pitchFamily="50" charset="-128"/>
                <a:cs typeface="Times New Roman" panose="02020603050405020304" pitchFamily="18" charset="0"/>
              </a:rPr>
              <a:t>2</a:t>
            </a:r>
            <a:r>
              <a:rPr lang="ja-JP" altLang="ja-JP" sz="3200" kern="100" dirty="0">
                <a:effectLst/>
                <a:ea typeface="ＭＳ Ｐゴシック" panose="020B0600070205080204" pitchFamily="50" charset="-128"/>
                <a:cs typeface="Times New Roman" panose="02020603050405020304" pitchFamily="18" charset="0"/>
              </a:rPr>
              <a:t>次関数の最大と最小</a:t>
            </a:r>
            <a:r>
              <a:rPr lang="ja-JP" altLang="en-US" sz="32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　　　　　　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A 2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次関数の最大と最小　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教科書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p.93)</a:t>
            </a:r>
            <a:endParaRPr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14D6659C-86BE-48BA-A514-D85B0C7DD7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8576" y="1954926"/>
            <a:ext cx="3908099" cy="3872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866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id="{D923A058-1429-486E-81EF-794857C5BDC5}"/>
                  </a:ext>
                </a:extLst>
              </p:cNvPr>
              <p:cNvSpPr>
                <a:spLocks noGrp="1" noChangeArrowheads="1"/>
              </p:cNvSpPr>
              <p:nvPr>
                <p:ph type="subTitle" idx="1"/>
              </p:nvPr>
            </p:nvSpPr>
            <p:spPr>
              <a:xfrm>
                <a:off x="695325" y="1030288"/>
                <a:ext cx="10801350" cy="510098"/>
              </a:xfrm>
            </p:spPr>
            <p:txBody>
              <a:bodyPr/>
              <a:lstStyle/>
              <a:p>
                <a:pPr algn="l">
                  <a:lnSpc>
                    <a:spcPct val="100000"/>
                  </a:lnSpc>
                </a:pPr>
                <a:r>
                  <a:rPr lang="en-US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(4)</a:t>
                </a: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 i="1" kern="100" dirty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800" i="1" kern="100" dirty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=−2</m:t>
                    </m:r>
                    <m:sSup>
                      <m:sSupPr>
                        <m:ctrlPr>
                          <a:rPr lang="en-US" altLang="ja-JP" sz="2800" i="1" kern="100" dirty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 dirty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 kern="100" dirty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b="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2800" i="1" kern="100" dirty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6</m:t>
                    </m:r>
                    <m:r>
                      <a:rPr lang="en-US" altLang="ja-JP" sz="2800" i="1" kern="100" dirty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endParaRPr lang="en-US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id="{D923A058-1429-486E-81EF-794857C5BD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95325" y="1030288"/>
                <a:ext cx="10801350" cy="510098"/>
              </a:xfrm>
              <a:blipFill>
                <a:blip r:embed="rId3"/>
                <a:stretch>
                  <a:fillRect l="-1129" t="-14286" b="-3214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字幕 2">
                <a:extLst>
                  <a:ext uri="{FF2B5EF4-FFF2-40B4-BE49-F238E27FC236}">
                    <a16:creationId xmlns:a16="http://schemas.microsoft.com/office/drawing/2014/main" id="{FCD8E5F3-A872-4961-B7F8-02C4A1779E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65503" y="1645920"/>
                <a:ext cx="10131171" cy="48036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 algn="ctr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 fontAlgn="ctr">
                  <a:lnSpc>
                    <a:spcPct val="150000"/>
                  </a:lnSpc>
                </a:pP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この関数の式を変形すると </a:t>
                </a:r>
                <a:endParaRPr lang="en-US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just" fontAlgn="ctr">
                  <a:lnSpc>
                    <a:spcPct val="100000"/>
                  </a:lnSpc>
                </a:pP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</a:t>
                </a:r>
                <a14:m>
                  <m:oMath xmlns:m="http://schemas.openxmlformats.org/officeDocument/2006/math"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=−2</m:t>
                    </m:r>
                    <m:sSup>
                      <m:sSupPr>
                        <m:ctrlPr>
                          <a:rPr lang="en-US" altLang="ja-JP" sz="2800" i="1" kern="100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sz="2800" i="1" kern="100" dirty="0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800" i="1" kern="100" dirty="0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altLang="ja-JP" sz="2800" i="1" kern="100" dirty="0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altLang="ja-JP" sz="2800" i="1" kern="100" dirty="0" smtClean="0">
                                    <a:latin typeface="Cambria Math" panose="02040503050406030204" pitchFamily="18" charset="0"/>
                                    <a:ea typeface="ＭＳ Ｐゴシック" panose="020B0600070205080204" pitchFamily="50" charset="-128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ja-JP" sz="2800" i="1" kern="100" dirty="0" smtClean="0">
                                    <a:latin typeface="Cambria Math" panose="02040503050406030204" pitchFamily="18" charset="0"/>
                                    <a:ea typeface="ＭＳ Ｐゴシック" panose="020B0600070205080204" pitchFamily="50" charset="-128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altLang="ja-JP" sz="2800" i="1" kern="100" dirty="0" smtClean="0">
                                    <a:latin typeface="Cambria Math" panose="02040503050406030204" pitchFamily="18" charset="0"/>
                                    <a:ea typeface="ＭＳ Ｐゴシック" panose="020B0600070205080204" pitchFamily="50" charset="-128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ja-JP" sz="2800" i="1" kern="100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altLang="ja-JP" sz="2800" i="1" kern="100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ja-JP" sz="2800" i="1" kern="100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9</m:t>
                        </m:r>
                      </m:num>
                      <m:den>
                        <m:r>
                          <a:rPr lang="en-US" altLang="ja-JP" sz="2800" i="1" kern="100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just" fontAlgn="ctr">
                  <a:lnSpc>
                    <a:spcPct val="150000"/>
                  </a:lnSpc>
                </a:pP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よって，この関数は</a:t>
                </a:r>
                <a14:m>
                  <m:oMath xmlns:m="http://schemas.openxmlformats.org/officeDocument/2006/math">
                    <m:r>
                      <a:rPr lang="ja-JP" altLang="en-US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altLang="ja-JP" sz="2800" i="1" kern="100" dirty="0">
                  <a:latin typeface="Cambria Math" panose="020405030504060302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just" fontAlgn="ctr"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altLang="ja-JP" sz="2800" i="1" kern="100" dirty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 dirty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altLang="ja-JP" sz="2800" i="1" kern="100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ja-JP" sz="2800" i="1" kern="100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altLang="ja-JP" sz="2800" i="1" kern="100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で最大値</a:t>
                </a:r>
                <a14:m>
                  <m:oMath xmlns:m="http://schemas.openxmlformats.org/officeDocument/2006/math">
                    <m:r>
                      <a:rPr lang="en-US" altLang="ja-JP" sz="2800" b="0" i="0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altLang="ja-JP" sz="2800" i="1" kern="100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ja-JP" sz="2800" i="1" kern="100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9</m:t>
                        </m:r>
                      </m:num>
                      <m:den>
                        <m:r>
                          <a:rPr lang="en-US" altLang="ja-JP" sz="2800" i="1" kern="100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をとる。 </a:t>
                </a:r>
              </a:p>
              <a:p>
                <a:pPr algn="just" fontAlgn="ctr">
                  <a:lnSpc>
                    <a:spcPct val="120000"/>
                  </a:lnSpc>
                </a:pP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また，最小値はない。</a:t>
                </a:r>
              </a:p>
            </p:txBody>
          </p:sp>
        </mc:Choice>
        <mc:Fallback xmlns="">
          <p:sp>
            <p:nvSpPr>
              <p:cNvPr id="12" name="字幕 2">
                <a:extLst>
                  <a:ext uri="{FF2B5EF4-FFF2-40B4-BE49-F238E27FC236}">
                    <a16:creationId xmlns:a16="http://schemas.microsoft.com/office/drawing/2014/main" id="{FCD8E5F3-A872-4961-B7F8-02C4A1779E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65503" y="1645920"/>
                <a:ext cx="10131171" cy="4803647"/>
              </a:xfrm>
              <a:prstGeom prst="rect">
                <a:avLst/>
              </a:prstGeom>
              <a:blipFill>
                <a:blip r:embed="rId4"/>
                <a:stretch>
                  <a:fillRect l="-120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タイトル 1">
            <a:extLst>
              <a:ext uri="{FF2B5EF4-FFF2-40B4-BE49-F238E27FC236}">
                <a16:creationId xmlns:a16="http://schemas.microsoft.com/office/drawing/2014/main" id="{F4312ED1-B948-43FF-ADE4-E28DDB044BB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>
              <a:spcAft>
                <a:spcPts val="0"/>
              </a:spcAft>
            </a:pPr>
            <a:r>
              <a:rPr lang="en-US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en-US" altLang="ja-JP" sz="3200" kern="100" dirty="0">
                <a:effectLst/>
                <a:latin typeface="ＭＳ Ｐゴシック" panose="020B0600070205080204" pitchFamily="50" charset="-128"/>
                <a:cs typeface="Times New Roman" panose="02020603050405020304" pitchFamily="18" charset="0"/>
              </a:rPr>
              <a:t>2</a:t>
            </a:r>
            <a:r>
              <a:rPr lang="ja-JP" altLang="ja-JP" sz="3200" kern="100" dirty="0">
                <a:effectLst/>
                <a:ea typeface="ＭＳ Ｐゴシック" panose="020B0600070205080204" pitchFamily="50" charset="-128"/>
                <a:cs typeface="Times New Roman" panose="02020603050405020304" pitchFamily="18" charset="0"/>
              </a:rPr>
              <a:t>次関数の最大と最小</a:t>
            </a:r>
            <a:r>
              <a:rPr lang="ja-JP" altLang="en-US" sz="32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　　　　　　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A 2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次関数の最大と最小　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教科書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p.93)</a:t>
            </a:r>
            <a:endParaRPr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88895CE7-F9D7-41D7-B45A-FF3A405BFA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53306" y="1964118"/>
            <a:ext cx="3843368" cy="3878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264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5F77409E-EC05-48EB-8067-6949D09FDA6E}"/>
              </a:ext>
            </a:extLst>
          </p:cNvPr>
          <p:cNvSpPr/>
          <p:nvPr/>
        </p:nvSpPr>
        <p:spPr>
          <a:xfrm>
            <a:off x="725805" y="1083113"/>
            <a:ext cx="1030444" cy="42703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字幕 2">
                <a:extLst>
                  <a:ext uri="{FF2B5EF4-FFF2-40B4-BE49-F238E27FC236}">
                    <a16:creationId xmlns:a16="http://schemas.microsoft.com/office/drawing/2014/main" id="{4F832341-316B-4938-8FB0-9B9A6BEE14BD}"/>
                  </a:ext>
                </a:extLst>
              </p:cNvPr>
              <p:cNvSpPr>
                <a:spLocks noGrp="1" noChangeArrowheads="1"/>
              </p:cNvSpPr>
              <p:nvPr>
                <p:ph type="subTitle" idx="1"/>
              </p:nvPr>
            </p:nvSpPr>
            <p:spPr>
              <a:xfrm>
                <a:off x="704358" y="1030288"/>
                <a:ext cx="10801350" cy="961601"/>
              </a:xfrm>
            </p:spPr>
            <p:txBody>
              <a:bodyPr/>
              <a:lstStyle/>
              <a:p>
                <a:pPr marL="1116000" indent="-1116000" algn="just"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ja-JP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例</a:t>
                </a: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題</a:t>
                </a:r>
                <a:r>
                  <a:rPr lang="en-US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4</a:t>
                </a:r>
                <a:r>
                  <a:rPr lang="ja-JP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次の関数の最大値と最小値を求めよ。</a:t>
                </a:r>
                <a:endParaRPr lang="en-US" altLang="ja-JP" sz="2800" i="1" kern="100" dirty="0">
                  <a:latin typeface="Cambria Math" panose="020405030504060302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marL="810000" indent="-810000" algn="just">
                  <a:lnSpc>
                    <a:spcPct val="10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altLang="ja-JP" sz="2800" i="1" kern="100" dirty="0">
                          <a:latin typeface="Cambria Math" panose="020405030504060302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s-ES" altLang="ja-JP" sz="2800" i="1" kern="100" dirty="0">
                          <a:latin typeface="Cambria Math" panose="020405030504060302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s-ES" altLang="ja-JP" sz="2800" i="1" kern="100" dirty="0"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s-ES" altLang="ja-JP" sz="2800" i="1" kern="100" dirty="0"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s-ES" altLang="ja-JP" sz="2800" i="1" kern="100" dirty="0"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2800" b="0" i="1" kern="100" dirty="0" smtClean="0">
                          <a:latin typeface="Cambria Math" panose="020405030504060302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s-ES" altLang="ja-JP" sz="2800" i="1" kern="100" dirty="0">
                          <a:latin typeface="Cambria Math" panose="020405030504060302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s-ES" altLang="ja-JP" sz="2800" i="1" kern="100" dirty="0">
                          <a:latin typeface="Cambria Math" panose="020405030504060302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s-ES" altLang="ja-JP" sz="2800" i="1" kern="100" dirty="0">
                          <a:latin typeface="Cambria Math" panose="020405030504060302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m:t>+2</m:t>
                      </m:r>
                      <m:r>
                        <a:rPr lang="es-ES" altLang="ja-JP" sz="2800" i="0" kern="100" dirty="0">
                          <a:latin typeface="Cambria Math" panose="020405030504060302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m:t> </m:t>
                      </m:r>
                      <m:d>
                        <m:dPr>
                          <m:ctrlPr>
                            <a:rPr lang="es-ES" altLang="ja-JP" sz="2800" i="1" kern="100" dirty="0"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s-ES" altLang="ja-JP" sz="2800" i="1" kern="100" dirty="0"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  <a:cs typeface="Times New Roman" panose="02020603050405020304" pitchFamily="18" charset="0"/>
                            </a:rPr>
                            <m:t>0≦</m:t>
                          </m:r>
                          <m:r>
                            <a:rPr lang="es-ES" altLang="ja-JP" sz="2800" i="1" kern="100" dirty="0"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s-ES" altLang="ja-JP" sz="2800" i="1" kern="100" dirty="0"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  <a:cs typeface="Times New Roman" panose="02020603050405020304" pitchFamily="18" charset="0"/>
                            </a:rPr>
                            <m:t>≦3</m:t>
                          </m:r>
                        </m:e>
                      </m:d>
                    </m:oMath>
                  </m:oMathPara>
                </a14:m>
                <a:endParaRPr lang="en-US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字幕 2">
                <a:extLst>
                  <a:ext uri="{FF2B5EF4-FFF2-40B4-BE49-F238E27FC236}">
                    <a16:creationId xmlns:a16="http://schemas.microsoft.com/office/drawing/2014/main" id="{4F832341-316B-4938-8FB0-9B9A6BEE14B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704358" y="1030288"/>
                <a:ext cx="10801350" cy="961601"/>
              </a:xfrm>
              <a:blipFill>
                <a:blip r:embed="rId3"/>
                <a:stretch>
                  <a:fillRect l="-1186" t="-822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字幕 2">
                <a:extLst>
                  <a:ext uri="{FF2B5EF4-FFF2-40B4-BE49-F238E27FC236}">
                    <a16:creationId xmlns:a16="http://schemas.microsoft.com/office/drawing/2014/main" id="{C1D6CE40-2306-4639-ABF0-40E1581F90A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95325" y="2212551"/>
                <a:ext cx="10801350" cy="41717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 algn="ctr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00000"/>
                  </a:lnSpc>
                </a:pP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解　この関数の式は</a:t>
                </a:r>
              </a:p>
              <a:p>
                <a:pPr algn="just">
                  <a:lnSpc>
                    <a:spcPct val="100000"/>
                  </a:lnSpc>
                </a:pP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 　</a:t>
                </a:r>
                <a14:m>
                  <m:oMath xmlns:m="http://schemas.openxmlformats.org/officeDocument/2006/math"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ja-JP" sz="2800" i="1" kern="100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sz="2800" i="1" kern="100" dirty="0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800" i="1" kern="100" dirty="0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altLang="ja-JP" sz="2800" i="1" kern="100" dirty="0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altLang="ja-JP" sz="2800" i="1" kern="100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+1</m:t>
                    </m:r>
                    <m:d>
                      <m:dPr>
                        <m:ctrlPr>
                          <a:rPr lang="en-US" altLang="ja-JP" sz="2800" i="1" kern="100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ja-JP" sz="2800" i="1" kern="100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0≦</m:t>
                        </m:r>
                        <m:r>
                          <a:rPr lang="en-US" altLang="ja-JP" sz="2800" i="1" kern="100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ja-JP" sz="2800" i="1" kern="100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≦3</m:t>
                        </m:r>
                      </m:e>
                    </m:d>
                  </m:oMath>
                </a14:m>
                <a:endParaRPr lang="en-US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0000"/>
                  </a:lnSpc>
                </a:pP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 と変形され，そのグラフは右の図の</a:t>
                </a:r>
                <a:endParaRPr lang="en-US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0000"/>
                  </a:lnSpc>
                </a:pP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 実線部分である。</a:t>
                </a:r>
              </a:p>
              <a:p>
                <a:pPr algn="just">
                  <a:lnSpc>
                    <a:spcPct val="100000"/>
                  </a:lnSpc>
                </a:pP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 よって，この関数は</a:t>
                </a:r>
              </a:p>
              <a:p>
                <a:pPr algn="just">
                  <a:lnSpc>
                    <a:spcPct val="100000"/>
                  </a:lnSpc>
                </a:pP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 　</a:t>
                </a:r>
                <a14:m>
                  <m:oMath xmlns:m="http://schemas.openxmlformats.org/officeDocument/2006/math"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=3 </m:t>
                    </m:r>
                  </m:oMath>
                </a14:m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で最大値</a:t>
                </a:r>
                <a14:m>
                  <m:oMath xmlns:m="http://schemas.openxmlformats.org/officeDocument/2006/math">
                    <m:r>
                      <a:rPr lang="en-US" altLang="ja-JP" sz="2800" b="0" i="0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5</m:t>
                    </m:r>
                    <m:r>
                      <a:rPr lang="en-US" altLang="ja-JP" sz="2800" b="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をとり，</a:t>
                </a:r>
              </a:p>
              <a:p>
                <a:pPr algn="just">
                  <a:lnSpc>
                    <a:spcPct val="100000"/>
                  </a:lnSpc>
                </a:pP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 　</a:t>
                </a:r>
                <a14:m>
                  <m:oMath xmlns:m="http://schemas.openxmlformats.org/officeDocument/2006/math"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=1 </m:t>
                    </m:r>
                  </m:oMath>
                </a14:m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で最小値</a:t>
                </a:r>
                <a14:m>
                  <m:oMath xmlns:m="http://schemas.openxmlformats.org/officeDocument/2006/math">
                    <m:r>
                      <a:rPr lang="en-US" altLang="ja-JP" sz="2800" b="0" i="0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altLang="ja-JP" sz="2800" b="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をとる。　</a:t>
                </a:r>
                <a:endParaRPr lang="ja-JP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字幕 2">
                <a:extLst>
                  <a:ext uri="{FF2B5EF4-FFF2-40B4-BE49-F238E27FC236}">
                    <a16:creationId xmlns:a16="http://schemas.microsoft.com/office/drawing/2014/main" id="{C1D6CE40-2306-4639-ABF0-40E1581F90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5325" y="2212551"/>
                <a:ext cx="10801350" cy="4171735"/>
              </a:xfrm>
              <a:prstGeom prst="rect">
                <a:avLst/>
              </a:prstGeom>
              <a:blipFill>
                <a:blip r:embed="rId4"/>
                <a:stretch>
                  <a:fillRect l="-1129" t="-160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タイトル 1">
            <a:extLst>
              <a:ext uri="{FF2B5EF4-FFF2-40B4-BE49-F238E27FC236}">
                <a16:creationId xmlns:a16="http://schemas.microsoft.com/office/drawing/2014/main" id="{3AED8E36-7F3C-4063-ADCB-E04B243C4FF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>
              <a:spcAft>
                <a:spcPts val="0"/>
              </a:spcAft>
            </a:pPr>
            <a:r>
              <a:rPr lang="en-US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en-US" altLang="ja-JP" sz="3200" kern="100" dirty="0">
                <a:effectLst/>
                <a:latin typeface="ＭＳ Ｐゴシック" panose="020B0600070205080204" pitchFamily="50" charset="-128"/>
                <a:cs typeface="Times New Roman" panose="02020603050405020304" pitchFamily="18" charset="0"/>
              </a:rPr>
              <a:t>2</a:t>
            </a:r>
            <a:r>
              <a:rPr lang="ja-JP" altLang="ja-JP" sz="3200" kern="100" dirty="0">
                <a:effectLst/>
                <a:ea typeface="ＭＳ Ｐゴシック" panose="020B0600070205080204" pitchFamily="50" charset="-128"/>
                <a:cs typeface="Times New Roman" panose="02020603050405020304" pitchFamily="18" charset="0"/>
              </a:rPr>
              <a:t>次関数の最大と最小</a:t>
            </a:r>
            <a:r>
              <a:rPr lang="ja-JP" altLang="en-US" sz="32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  </a:t>
            </a:r>
            <a:r>
              <a:rPr lang="en-US" altLang="ja-JP" sz="2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B </a:t>
            </a:r>
            <a:r>
              <a:rPr lang="ja-JP" altLang="en-US" sz="2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定義域に制限がある場合の最大と最小</a:t>
            </a:r>
            <a:r>
              <a:rPr lang="ja-JP" altLang="en-US" sz="2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教科書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p.94)</a:t>
            </a:r>
            <a:endParaRPr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541D72B1-6942-49C1-955E-AB118AC90FE7}"/>
              </a:ext>
            </a:extLst>
          </p:cNvPr>
          <p:cNvSpPr/>
          <p:nvPr/>
        </p:nvSpPr>
        <p:spPr>
          <a:xfrm>
            <a:off x="2218826" y="2773680"/>
            <a:ext cx="1926454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A64673CC-BCDF-4927-89D7-EF38BC77F25F}"/>
              </a:ext>
            </a:extLst>
          </p:cNvPr>
          <p:cNvSpPr/>
          <p:nvPr/>
        </p:nvSpPr>
        <p:spPr>
          <a:xfrm>
            <a:off x="2238738" y="5010912"/>
            <a:ext cx="274320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4C41ECBE-B77E-4AA7-B357-70A84FB36BA3}"/>
              </a:ext>
            </a:extLst>
          </p:cNvPr>
          <p:cNvSpPr/>
          <p:nvPr/>
        </p:nvSpPr>
        <p:spPr>
          <a:xfrm>
            <a:off x="3960434" y="5010912"/>
            <a:ext cx="274320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908B0B92-DB5B-4642-97A6-A1BD8AD700B9}"/>
              </a:ext>
            </a:extLst>
          </p:cNvPr>
          <p:cNvSpPr/>
          <p:nvPr/>
        </p:nvSpPr>
        <p:spPr>
          <a:xfrm>
            <a:off x="2241244" y="5570156"/>
            <a:ext cx="274320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A0EDDFB5-A429-4C80-9DF8-7EA84F575362}"/>
              </a:ext>
            </a:extLst>
          </p:cNvPr>
          <p:cNvSpPr/>
          <p:nvPr/>
        </p:nvSpPr>
        <p:spPr>
          <a:xfrm>
            <a:off x="3962940" y="5570156"/>
            <a:ext cx="274320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76ED6D5D-0C85-4E3B-B148-B84AC283B1A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704138" y="2405063"/>
            <a:ext cx="3683000" cy="3787775"/>
            <a:chOff x="4853" y="1515"/>
            <a:chExt cx="2320" cy="2386"/>
          </a:xfrm>
        </p:grpSpPr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13B73FCA-9BA4-4FE5-B375-BD5B0191FBC6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853" y="1515"/>
              <a:ext cx="2320" cy="2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pic>
          <p:nvPicPr>
            <p:cNvPr id="7173" name="Picture 5">
              <a:extLst>
                <a:ext uri="{FF2B5EF4-FFF2-40B4-BE49-F238E27FC236}">
                  <a16:creationId xmlns:a16="http://schemas.microsoft.com/office/drawing/2014/main" id="{4B8ED575-F14F-4B14-ACA8-4A117CE637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3" y="1515"/>
              <a:ext cx="2324" cy="2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B49079C6-3604-4952-89F9-CFEFEBC57CB0}"/>
              </a:ext>
            </a:extLst>
          </p:cNvPr>
          <p:cNvSpPr/>
          <p:nvPr/>
        </p:nvSpPr>
        <p:spPr>
          <a:xfrm>
            <a:off x="7697787" y="2506980"/>
            <a:ext cx="3798887" cy="3692208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30781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22" grpId="0" animBg="1"/>
      <p:bldP spid="25" grpId="0" animBg="1"/>
      <p:bldP spid="26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4D34596A-0558-4759-BFBB-3CF9E7EB709C}"/>
              </a:ext>
            </a:extLst>
          </p:cNvPr>
          <p:cNvSpPr/>
          <p:nvPr/>
        </p:nvSpPr>
        <p:spPr>
          <a:xfrm>
            <a:off x="695325" y="1187083"/>
            <a:ext cx="1242000" cy="427038"/>
          </a:xfrm>
          <a:prstGeom prst="rect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id="{D923A058-1429-486E-81EF-794857C5BDC5}"/>
                  </a:ext>
                </a:extLst>
              </p:cNvPr>
              <p:cNvSpPr>
                <a:spLocks noGrp="1" noChangeArrowheads="1"/>
              </p:cNvSpPr>
              <p:nvPr>
                <p:ph type="subTitle" idx="1"/>
              </p:nvPr>
            </p:nvSpPr>
            <p:spPr>
              <a:xfrm>
                <a:off x="695325" y="1030288"/>
                <a:ext cx="10801350" cy="1383728"/>
              </a:xfrm>
            </p:spPr>
            <p:txBody>
              <a:bodyPr/>
              <a:lstStyle/>
              <a:p>
                <a:pPr algn="l">
                  <a:lnSpc>
                    <a:spcPct val="150000"/>
                  </a:lnSpc>
                </a:pP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練習</a:t>
                </a:r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17</a:t>
                </a: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:r>
                  <a:rPr lang="ja-JP" altLang="en-US" sz="2800" kern="10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次の関数の最大値と最小値を</a:t>
                </a: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求めよ。</a:t>
                </a:r>
                <a:endParaRPr lang="en-US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</a:pPr>
                <a:r>
                  <a:rPr lang="en-US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(1)</a:t>
                </a: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s-ES" altLang="ja-JP" sz="2800" i="1" kern="100" dirty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s-ES" altLang="ja-JP" sz="2800" i="1" kern="100" dirty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=−</m:t>
                    </m:r>
                    <m:sSup>
                      <m:sSupPr>
                        <m:ctrlPr>
                          <a:rPr lang="es-ES" altLang="ja-JP" sz="2800" i="1" kern="100" dirty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s-ES" altLang="ja-JP" sz="2800" i="1" kern="100" dirty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s-ES" altLang="ja-JP" sz="2800" i="1" kern="100" dirty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s-ES" altLang="ja-JP" sz="2800" i="1" kern="100" dirty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+1 </m:t>
                    </m:r>
                    <m:d>
                      <m:dPr>
                        <m:ctrlPr>
                          <a:rPr lang="es-ES" altLang="ja-JP" sz="2800" i="1" kern="100" dirty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s-ES" altLang="ja-JP" sz="2800" i="1" kern="100" dirty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1≦</m:t>
                        </m:r>
                        <m:r>
                          <a:rPr lang="es-ES" altLang="ja-JP" sz="2800" i="1" kern="100" dirty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s-ES" altLang="ja-JP" sz="2800" i="1" kern="100" dirty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≦3</m:t>
                        </m:r>
                      </m:e>
                    </m:d>
                  </m:oMath>
                </a14:m>
                <a:endParaRPr lang="en-US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id="{D923A058-1429-486E-81EF-794857C5BD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95325" y="1030288"/>
                <a:ext cx="10801350" cy="1383728"/>
              </a:xfrm>
              <a:blipFill>
                <a:blip r:embed="rId3"/>
                <a:stretch>
                  <a:fillRect l="-1174" b="-818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字幕 2">
                <a:extLst>
                  <a:ext uri="{FF2B5EF4-FFF2-40B4-BE49-F238E27FC236}">
                    <a16:creationId xmlns:a16="http://schemas.microsoft.com/office/drawing/2014/main" id="{FCD8E5F3-A872-4961-B7F8-02C4A1779E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65503" y="2279903"/>
                <a:ext cx="10131171" cy="3970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 algn="ctr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 fontAlgn="ctr">
                  <a:lnSpc>
                    <a:spcPct val="150000"/>
                  </a:lnSpc>
                </a:pP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関数</a:t>
                </a:r>
                <a14:m>
                  <m:oMath xmlns:m="http://schemas.openxmlformats.org/officeDocument/2006/math">
                    <m:r>
                      <a:rPr lang="ja-JP" altLang="en-US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800" i="1" kern="100" dirty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800" i="1" kern="100" dirty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=−</m:t>
                    </m:r>
                    <m:sSup>
                      <m:sSupPr>
                        <m:ctrlPr>
                          <a:rPr lang="en-US" altLang="ja-JP" sz="2800" i="1" kern="100" dirty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 dirty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 kern="100" dirty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 dirty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+1 </m:t>
                    </m:r>
                    <m:d>
                      <m:dPr>
                        <m:ctrlPr>
                          <a:rPr lang="en-US" altLang="ja-JP" sz="2800" i="1" kern="100" dirty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ja-JP" sz="2800" i="1" kern="100" dirty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1≦</m:t>
                        </m:r>
                        <m:r>
                          <a:rPr lang="en-US" altLang="ja-JP" sz="2800" i="1" kern="100" dirty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ja-JP" sz="2800" i="1" kern="100" dirty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≦3</m:t>
                        </m:r>
                      </m:e>
                    </m:d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のグラフは</a:t>
                </a:r>
                <a:endParaRPr lang="en-US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just" fontAlgn="ctr">
                  <a:lnSpc>
                    <a:spcPct val="150000"/>
                  </a:lnSpc>
                </a:pP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図の実線部分である。</a:t>
                </a:r>
                <a:endParaRPr lang="en-US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just" fontAlgn="ctr">
                  <a:lnSpc>
                    <a:spcPct val="150000"/>
                  </a:lnSpc>
                </a:pP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よって，この関数は </a:t>
                </a:r>
              </a:p>
              <a:p>
                <a:pPr algn="just" fontAlgn="ctr">
                  <a:lnSpc>
                    <a:spcPct val="150000"/>
                  </a:lnSpc>
                </a:pP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　</a:t>
                </a:r>
                <a14:m>
                  <m:oMath xmlns:m="http://schemas.openxmlformats.org/officeDocument/2006/math"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=1 </m:t>
                    </m:r>
                  </m:oMath>
                </a14:m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で最大値</a:t>
                </a:r>
                <a14:m>
                  <m:oMath xmlns:m="http://schemas.openxmlformats.org/officeDocument/2006/math">
                    <m:r>
                      <a:rPr lang="ja-JP" altLang="en-US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0 </m:t>
                    </m:r>
                  </m:oMath>
                </a14:m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をとり，</a:t>
                </a:r>
              </a:p>
              <a:p>
                <a:pPr algn="just" fontAlgn="ctr">
                  <a:lnSpc>
                    <a:spcPct val="150000"/>
                  </a:lnSpc>
                </a:pP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　</a:t>
                </a:r>
                <a14:m>
                  <m:oMath xmlns:m="http://schemas.openxmlformats.org/officeDocument/2006/math"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=3 </m:t>
                    </m:r>
                  </m:oMath>
                </a14:m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で最小値</a:t>
                </a:r>
                <a14:m>
                  <m:oMath xmlns:m="http://schemas.openxmlformats.org/officeDocument/2006/math">
                    <m:r>
                      <a:rPr lang="ja-JP" altLang="en-US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−8 </m:t>
                    </m:r>
                  </m:oMath>
                </a14:m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をとる。</a:t>
                </a:r>
              </a:p>
            </p:txBody>
          </p:sp>
        </mc:Choice>
        <mc:Fallback xmlns="">
          <p:sp>
            <p:nvSpPr>
              <p:cNvPr id="12" name="字幕 2">
                <a:extLst>
                  <a:ext uri="{FF2B5EF4-FFF2-40B4-BE49-F238E27FC236}">
                    <a16:creationId xmlns:a16="http://schemas.microsoft.com/office/drawing/2014/main" id="{FCD8E5F3-A872-4961-B7F8-02C4A1779E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65503" y="2279903"/>
                <a:ext cx="10131171" cy="3970271"/>
              </a:xfrm>
              <a:prstGeom prst="rect">
                <a:avLst/>
              </a:prstGeom>
              <a:blipFill>
                <a:blip r:embed="rId4"/>
                <a:stretch>
                  <a:fillRect l="-120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タイトル 1">
            <a:extLst>
              <a:ext uri="{FF2B5EF4-FFF2-40B4-BE49-F238E27FC236}">
                <a16:creationId xmlns:a16="http://schemas.microsoft.com/office/drawing/2014/main" id="{F7608B27-D267-414E-B6DB-036738C364D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>
              <a:spcAft>
                <a:spcPts val="0"/>
              </a:spcAft>
            </a:pPr>
            <a:r>
              <a:rPr lang="en-US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en-US" altLang="ja-JP" sz="3200" kern="100" dirty="0">
                <a:effectLst/>
                <a:latin typeface="ＭＳ Ｐゴシック" panose="020B0600070205080204" pitchFamily="50" charset="-128"/>
                <a:cs typeface="Times New Roman" panose="02020603050405020304" pitchFamily="18" charset="0"/>
              </a:rPr>
              <a:t>2</a:t>
            </a:r>
            <a:r>
              <a:rPr lang="ja-JP" altLang="ja-JP" sz="3200" kern="100" dirty="0">
                <a:effectLst/>
                <a:ea typeface="ＭＳ Ｐゴシック" panose="020B0600070205080204" pitchFamily="50" charset="-128"/>
                <a:cs typeface="Times New Roman" panose="02020603050405020304" pitchFamily="18" charset="0"/>
              </a:rPr>
              <a:t>次関数の最大と最小</a:t>
            </a:r>
            <a:r>
              <a:rPr lang="ja-JP" altLang="en-US" sz="32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  </a:t>
            </a:r>
            <a:r>
              <a:rPr lang="en-US" altLang="ja-JP" sz="2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B </a:t>
            </a:r>
            <a:r>
              <a:rPr lang="ja-JP" altLang="en-US" sz="2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定義域に制限がある場合の最大と最小</a:t>
            </a:r>
            <a:r>
              <a:rPr lang="ja-JP" altLang="en-US" sz="2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教科書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p.94)</a:t>
            </a:r>
            <a:endParaRPr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3C5722DC-CC88-4C0E-81E5-7A20E668CF0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947025" y="2526314"/>
            <a:ext cx="3683000" cy="3611562"/>
            <a:chOff x="5006" y="1521"/>
            <a:chExt cx="2320" cy="2275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F2181627-6A54-443B-B24A-95241634539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006" y="1521"/>
              <a:ext cx="2320" cy="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pic>
          <p:nvPicPr>
            <p:cNvPr id="8197" name="Picture 5">
              <a:extLst>
                <a:ext uri="{FF2B5EF4-FFF2-40B4-BE49-F238E27FC236}">
                  <a16:creationId xmlns:a16="http://schemas.microsoft.com/office/drawing/2014/main" id="{B5C3DFE1-C5D9-428B-B7C7-692101F705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6" y="1521"/>
              <a:ext cx="2324" cy="2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69730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id="{D923A058-1429-486E-81EF-794857C5BDC5}"/>
                  </a:ext>
                </a:extLst>
              </p:cNvPr>
              <p:cNvSpPr>
                <a:spLocks noGrp="1" noChangeArrowheads="1"/>
              </p:cNvSpPr>
              <p:nvPr>
                <p:ph type="subTitle" idx="1"/>
              </p:nvPr>
            </p:nvSpPr>
            <p:spPr>
              <a:xfrm>
                <a:off x="695325" y="1030288"/>
                <a:ext cx="10801350" cy="510098"/>
              </a:xfrm>
            </p:spPr>
            <p:txBody>
              <a:bodyPr/>
              <a:lstStyle/>
              <a:p>
                <a:pPr algn="l">
                  <a:lnSpc>
                    <a:spcPct val="100000"/>
                  </a:lnSpc>
                </a:pPr>
                <a:r>
                  <a:rPr lang="en-US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(2)</a:t>
                </a: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s-ES" altLang="ja-JP" sz="2800" i="1" kern="100" dirty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s-ES" altLang="ja-JP" sz="2800" i="1" kern="100" dirty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=2</m:t>
                    </m:r>
                    <m:sSup>
                      <m:sSupPr>
                        <m:ctrlPr>
                          <a:rPr lang="es-ES" altLang="ja-JP" sz="2800" i="1" kern="100" dirty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s-ES" altLang="ja-JP" sz="2800" i="1" kern="100" dirty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s-ES" altLang="ja-JP" sz="2800" i="1" kern="100" dirty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s-ES" altLang="ja-JP" sz="2800" i="1" kern="100" dirty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4</m:t>
                    </m:r>
                    <m:r>
                      <a:rPr lang="es-ES" altLang="ja-JP" sz="2800" i="1" kern="100" dirty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s-ES" altLang="ja-JP" sz="2800" i="1" kern="100" dirty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+1 </m:t>
                    </m:r>
                    <m:d>
                      <m:dPr>
                        <m:ctrlPr>
                          <a:rPr lang="es-ES" altLang="ja-JP" sz="2800" i="1" kern="100" dirty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ja-JP" sz="2800" b="0" i="1" kern="100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s-ES" altLang="ja-JP" sz="2800" i="1" kern="100" dirty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1≦</m:t>
                        </m:r>
                        <m:r>
                          <a:rPr lang="es-ES" altLang="ja-JP" sz="2800" i="1" kern="100" dirty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s-ES" altLang="ja-JP" sz="2800" i="1" kern="100" dirty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≦2</m:t>
                        </m:r>
                      </m:e>
                    </m:d>
                  </m:oMath>
                </a14:m>
                <a:endParaRPr lang="en-US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id="{D923A058-1429-486E-81EF-794857C5BD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95325" y="1030288"/>
                <a:ext cx="10801350" cy="510098"/>
              </a:xfrm>
              <a:blipFill>
                <a:blip r:embed="rId3"/>
                <a:stretch>
                  <a:fillRect l="-1129" t="-5952" b="-4047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字幕 2">
                <a:extLst>
                  <a:ext uri="{FF2B5EF4-FFF2-40B4-BE49-F238E27FC236}">
                    <a16:creationId xmlns:a16="http://schemas.microsoft.com/office/drawing/2014/main" id="{FCD8E5F3-A872-4961-B7F8-02C4A1779E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65503" y="1645921"/>
                <a:ext cx="10131171" cy="46042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 algn="ctr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 fontAlgn="ctr">
                  <a:lnSpc>
                    <a:spcPct val="100000"/>
                  </a:lnSpc>
                </a:pP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この関数の式は </a:t>
                </a:r>
              </a:p>
              <a:p>
                <a:pPr algn="just" fontAlgn="ctr">
                  <a:lnSpc>
                    <a:spcPct val="100000"/>
                  </a:lnSpc>
                </a:pP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</a:t>
                </a:r>
                <a14:m>
                  <m:oMath xmlns:m="http://schemas.openxmlformats.org/officeDocument/2006/math"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=2</m:t>
                    </m:r>
                    <m:sSup>
                      <m:sSupPr>
                        <m:ctrlPr>
                          <a:rPr lang="en-US" altLang="ja-JP" sz="2800" i="1" kern="100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sz="2800" i="1" kern="100" dirty="0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800" i="1" kern="100" dirty="0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altLang="ja-JP" sz="2800" i="1" kern="100" dirty="0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altLang="ja-JP" sz="2800" i="1" kern="100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−1 </m:t>
                    </m:r>
                    <m:d>
                      <m:dPr>
                        <m:ctrlPr>
                          <a:rPr lang="en-US" altLang="ja-JP" sz="2800" i="1" kern="100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ja-JP" sz="2800" i="1" kern="100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−1≦</m:t>
                        </m:r>
                        <m:r>
                          <a:rPr lang="en-US" altLang="ja-JP" sz="2800" i="1" kern="100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ja-JP" sz="2800" i="1" kern="100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≦2</m:t>
                        </m:r>
                      </m:e>
                    </m:d>
                  </m:oMath>
                </a14:m>
                <a:endParaRPr lang="en-US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just" fontAlgn="ctr">
                  <a:lnSpc>
                    <a:spcPct val="100000"/>
                  </a:lnSpc>
                </a:pP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と変形され，そのグラフは図の実線部分</a:t>
                </a:r>
                <a:endParaRPr lang="en-US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just" fontAlgn="ctr">
                  <a:lnSpc>
                    <a:spcPct val="100000"/>
                  </a:lnSpc>
                </a:pP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である。 </a:t>
                </a:r>
              </a:p>
              <a:p>
                <a:pPr algn="just" fontAlgn="ctr">
                  <a:lnSpc>
                    <a:spcPct val="100000"/>
                  </a:lnSpc>
                </a:pP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よって，この関数は </a:t>
                </a:r>
              </a:p>
              <a:p>
                <a:pPr algn="just" fontAlgn="ctr">
                  <a:lnSpc>
                    <a:spcPct val="100000"/>
                  </a:lnSpc>
                </a:pP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</a:t>
                </a:r>
                <a14:m>
                  <m:oMath xmlns:m="http://schemas.openxmlformats.org/officeDocument/2006/math"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=−1 </m:t>
                    </m:r>
                  </m:oMath>
                </a14:m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で最大値</a:t>
                </a:r>
                <a14:m>
                  <m:oMath xmlns:m="http://schemas.openxmlformats.org/officeDocument/2006/math">
                    <m:r>
                      <a:rPr lang="ja-JP" altLang="en-US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800" i="1" kern="100" dirty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7 </m:t>
                    </m:r>
                  </m:oMath>
                </a14:m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をとり， </a:t>
                </a:r>
              </a:p>
              <a:p>
                <a:pPr algn="just" fontAlgn="ctr">
                  <a:lnSpc>
                    <a:spcPct val="100000"/>
                  </a:lnSpc>
                </a:pP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</a:t>
                </a:r>
                <a14:m>
                  <m:oMath xmlns:m="http://schemas.openxmlformats.org/officeDocument/2006/math"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=1 </m:t>
                    </m:r>
                  </m:oMath>
                </a14:m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で最小値</a:t>
                </a:r>
                <a14:m>
                  <m:oMath xmlns:m="http://schemas.openxmlformats.org/officeDocument/2006/math">
                    <m:r>
                      <a:rPr lang="ja-JP" altLang="en-US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800" i="1" kern="100" dirty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1 </m:t>
                    </m:r>
                  </m:oMath>
                </a14:m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をとる。</a:t>
                </a:r>
              </a:p>
            </p:txBody>
          </p:sp>
        </mc:Choice>
        <mc:Fallback xmlns="">
          <p:sp>
            <p:nvSpPr>
              <p:cNvPr id="12" name="字幕 2">
                <a:extLst>
                  <a:ext uri="{FF2B5EF4-FFF2-40B4-BE49-F238E27FC236}">
                    <a16:creationId xmlns:a16="http://schemas.microsoft.com/office/drawing/2014/main" id="{FCD8E5F3-A872-4961-B7F8-02C4A1779E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65503" y="1645921"/>
                <a:ext cx="10131171" cy="4604254"/>
              </a:xfrm>
              <a:prstGeom prst="rect">
                <a:avLst/>
              </a:prstGeom>
              <a:blipFill>
                <a:blip r:embed="rId4"/>
                <a:stretch>
                  <a:fillRect l="-1203" t="-132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タイトル 1">
            <a:extLst>
              <a:ext uri="{FF2B5EF4-FFF2-40B4-BE49-F238E27FC236}">
                <a16:creationId xmlns:a16="http://schemas.microsoft.com/office/drawing/2014/main" id="{8A730973-A034-46DD-936A-714F8102180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>
              <a:spcAft>
                <a:spcPts val="0"/>
              </a:spcAft>
            </a:pPr>
            <a:r>
              <a:rPr lang="en-US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en-US" altLang="ja-JP" sz="3200" kern="100" dirty="0">
                <a:effectLst/>
                <a:latin typeface="ＭＳ Ｐゴシック" panose="020B0600070205080204" pitchFamily="50" charset="-128"/>
                <a:cs typeface="Times New Roman" panose="02020603050405020304" pitchFamily="18" charset="0"/>
              </a:rPr>
              <a:t>2</a:t>
            </a:r>
            <a:r>
              <a:rPr lang="ja-JP" altLang="ja-JP" sz="3200" kern="100" dirty="0">
                <a:effectLst/>
                <a:ea typeface="ＭＳ Ｐゴシック" panose="020B0600070205080204" pitchFamily="50" charset="-128"/>
                <a:cs typeface="Times New Roman" panose="02020603050405020304" pitchFamily="18" charset="0"/>
              </a:rPr>
              <a:t>次関数の最大と最小</a:t>
            </a:r>
            <a:r>
              <a:rPr lang="ja-JP" altLang="en-US" sz="32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  </a:t>
            </a:r>
            <a:r>
              <a:rPr lang="en-US" altLang="ja-JP" sz="2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B </a:t>
            </a:r>
            <a:r>
              <a:rPr lang="ja-JP" altLang="en-US" sz="2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定義域に制限がある場合の最大と最小</a:t>
            </a:r>
            <a:r>
              <a:rPr lang="ja-JP" altLang="en-US" sz="2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教科書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p.94)</a:t>
            </a:r>
            <a:endParaRPr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93F7BC4E-1966-4C0B-867C-8C60F9B29DB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788275" y="1645921"/>
            <a:ext cx="3708400" cy="3605213"/>
            <a:chOff x="4906" y="1312"/>
            <a:chExt cx="2336" cy="2271"/>
          </a:xfrm>
        </p:grpSpPr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D900B206-8099-41EB-A5FB-A7EC0F95F222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906" y="1312"/>
              <a:ext cx="2336" cy="2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pic>
          <p:nvPicPr>
            <p:cNvPr id="9221" name="Picture 5">
              <a:extLst>
                <a:ext uri="{FF2B5EF4-FFF2-40B4-BE49-F238E27FC236}">
                  <a16:creationId xmlns:a16="http://schemas.microsoft.com/office/drawing/2014/main" id="{73EC761D-0C58-493D-8169-7415F3A4D1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6" y="1312"/>
              <a:ext cx="2340" cy="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77126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id="{D923A058-1429-486E-81EF-794857C5BDC5}"/>
                  </a:ext>
                </a:extLst>
              </p:cNvPr>
              <p:cNvSpPr>
                <a:spLocks noGrp="1" noChangeArrowheads="1"/>
              </p:cNvSpPr>
              <p:nvPr>
                <p:ph type="subTitle" idx="1"/>
              </p:nvPr>
            </p:nvSpPr>
            <p:spPr>
              <a:xfrm>
                <a:off x="695325" y="1030288"/>
                <a:ext cx="10801350" cy="510098"/>
              </a:xfrm>
            </p:spPr>
            <p:txBody>
              <a:bodyPr/>
              <a:lstStyle/>
              <a:p>
                <a:pPr algn="l">
                  <a:lnSpc>
                    <a:spcPct val="100000"/>
                  </a:lnSpc>
                </a:pPr>
                <a:r>
                  <a:rPr lang="en-US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(3)</a:t>
                </a: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s-ES" altLang="ja-JP" sz="2800" i="1" kern="100" dirty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s-ES" altLang="ja-JP" sz="2800" i="1" kern="100" dirty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=−2</m:t>
                    </m:r>
                    <m:sSup>
                      <m:sSupPr>
                        <m:ctrlPr>
                          <a:rPr lang="es-ES" altLang="ja-JP" sz="2800" i="1" kern="100" dirty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s-ES" altLang="ja-JP" sz="2800" i="1" kern="100" dirty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s-ES" altLang="ja-JP" sz="2800" i="1" kern="100" dirty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s-ES" altLang="ja-JP" sz="2800" i="1" kern="100" dirty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+12</m:t>
                    </m:r>
                    <m:r>
                      <a:rPr lang="es-ES" altLang="ja-JP" sz="2800" i="1" kern="100" dirty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s-ES" altLang="ja-JP" sz="2800" i="1" kern="100" dirty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 </m:t>
                    </m:r>
                    <m:d>
                      <m:dPr>
                        <m:ctrlPr>
                          <a:rPr lang="es-ES" altLang="ja-JP" sz="2800" i="1" kern="100" dirty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s-ES" altLang="ja-JP" sz="2800" i="1" kern="100" dirty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0≦</m:t>
                        </m:r>
                        <m:r>
                          <a:rPr lang="es-ES" altLang="ja-JP" sz="2800" i="1" kern="100" dirty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s-ES" altLang="ja-JP" sz="2800" i="1" kern="100" dirty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≦6</m:t>
                        </m:r>
                      </m:e>
                    </m:d>
                  </m:oMath>
                </a14:m>
                <a:endParaRPr lang="en-US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id="{D923A058-1429-486E-81EF-794857C5BD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95325" y="1030288"/>
                <a:ext cx="10801350" cy="510098"/>
              </a:xfrm>
              <a:blipFill>
                <a:blip r:embed="rId3"/>
                <a:stretch>
                  <a:fillRect l="-1129" t="-5952" b="-4047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字幕 2">
                <a:extLst>
                  <a:ext uri="{FF2B5EF4-FFF2-40B4-BE49-F238E27FC236}">
                    <a16:creationId xmlns:a16="http://schemas.microsoft.com/office/drawing/2014/main" id="{FCD8E5F3-A872-4961-B7F8-02C4A1779E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65503" y="1645921"/>
                <a:ext cx="10131171" cy="46042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 algn="ctr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 fontAlgn="ctr">
                  <a:lnSpc>
                    <a:spcPct val="100000"/>
                  </a:lnSpc>
                </a:pP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この関数の式は </a:t>
                </a:r>
              </a:p>
              <a:p>
                <a:pPr algn="just" fontAlgn="ctr">
                  <a:lnSpc>
                    <a:spcPct val="100000"/>
                  </a:lnSpc>
                </a:pP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</a:t>
                </a:r>
                <a14:m>
                  <m:oMath xmlns:m="http://schemas.openxmlformats.org/officeDocument/2006/math"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=−2</m:t>
                    </m:r>
                    <m:sSup>
                      <m:sSupPr>
                        <m:ctrlPr>
                          <a:rPr lang="en-US" altLang="ja-JP" sz="2800" i="1" kern="100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sz="2800" i="1" kern="100" dirty="0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800" i="1" kern="100" dirty="0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altLang="ja-JP" sz="2800" i="1" kern="100" dirty="0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  <m:t>−3</m:t>
                            </m:r>
                          </m:e>
                        </m:d>
                      </m:e>
                      <m:sup>
                        <m:r>
                          <a:rPr lang="en-US" altLang="ja-JP" sz="2800" i="1" kern="100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+18</m:t>
                    </m:r>
                    <m:r>
                      <a:rPr lang="ja-JP" altLang="en-US" sz="2800" i="1" kern="100" dirty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en-US" altLang="ja-JP" sz="2800" i="1" kern="100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ja-JP" sz="2800" i="1" kern="100" dirty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0≦</m:t>
                        </m:r>
                        <m:r>
                          <a:rPr lang="en-US" altLang="ja-JP" sz="2800" i="1" kern="100" dirty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ja-JP" sz="2800" i="1" kern="100" dirty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≦6</m:t>
                        </m:r>
                      </m:e>
                    </m:d>
                    <m:r>
                      <a:rPr lang="en-US" altLang="ja-JP" sz="2800" i="1" kern="100" dirty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just" fontAlgn="ctr">
                  <a:lnSpc>
                    <a:spcPct val="100000"/>
                  </a:lnSpc>
                </a:pP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と変形され，そのグラフは右の図の</a:t>
                </a:r>
                <a:endParaRPr lang="en-US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just" fontAlgn="ctr">
                  <a:lnSpc>
                    <a:spcPct val="100000"/>
                  </a:lnSpc>
                </a:pP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実線部分である。 </a:t>
                </a:r>
              </a:p>
              <a:p>
                <a:pPr algn="just" fontAlgn="ctr">
                  <a:lnSpc>
                    <a:spcPct val="100000"/>
                  </a:lnSpc>
                </a:pP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よって，この関数は</a:t>
                </a:r>
                <a:endParaRPr lang="en-US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just" fontAlgn="ctr">
                  <a:lnSpc>
                    <a:spcPct val="100000"/>
                  </a:lnSpc>
                </a:pP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</a:t>
                </a:r>
                <a14:m>
                  <m:oMath xmlns:m="http://schemas.openxmlformats.org/officeDocument/2006/math"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 dirty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=3 </m:t>
                    </m:r>
                  </m:oMath>
                </a14:m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で最大値</a:t>
                </a:r>
                <a14:m>
                  <m:oMath xmlns:m="http://schemas.openxmlformats.org/officeDocument/2006/math">
                    <m:r>
                      <a:rPr lang="ja-JP" altLang="en-US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800" i="1" kern="100" dirty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18 </m:t>
                    </m:r>
                  </m:oMath>
                </a14:m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をとり， </a:t>
                </a:r>
              </a:p>
              <a:p>
                <a:pPr algn="just" fontAlgn="ctr">
                  <a:lnSpc>
                    <a:spcPct val="100000"/>
                  </a:lnSpc>
                </a:pP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</a:t>
                </a:r>
                <a14:m>
                  <m:oMath xmlns:m="http://schemas.openxmlformats.org/officeDocument/2006/math"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 dirty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6 </m:t>
                    </m:r>
                  </m:oMath>
                </a14:m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で最小値</a:t>
                </a:r>
                <a14:m>
                  <m:oMath xmlns:m="http://schemas.openxmlformats.org/officeDocument/2006/math">
                    <m:r>
                      <a:rPr lang="ja-JP" altLang="en-US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0 </m:t>
                    </m:r>
                  </m:oMath>
                </a14:m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をとる。</a:t>
                </a:r>
              </a:p>
            </p:txBody>
          </p:sp>
        </mc:Choice>
        <mc:Fallback xmlns="">
          <p:sp>
            <p:nvSpPr>
              <p:cNvPr id="12" name="字幕 2">
                <a:extLst>
                  <a:ext uri="{FF2B5EF4-FFF2-40B4-BE49-F238E27FC236}">
                    <a16:creationId xmlns:a16="http://schemas.microsoft.com/office/drawing/2014/main" id="{FCD8E5F3-A872-4961-B7F8-02C4A1779E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65503" y="1645921"/>
                <a:ext cx="10131171" cy="4604254"/>
              </a:xfrm>
              <a:prstGeom prst="rect">
                <a:avLst/>
              </a:prstGeom>
              <a:blipFill>
                <a:blip r:embed="rId4"/>
                <a:stretch>
                  <a:fillRect l="-1203" t="-132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タイトル 1">
            <a:extLst>
              <a:ext uri="{FF2B5EF4-FFF2-40B4-BE49-F238E27FC236}">
                <a16:creationId xmlns:a16="http://schemas.microsoft.com/office/drawing/2014/main" id="{47444263-1DCE-4959-A38C-9528212A320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>
              <a:spcAft>
                <a:spcPts val="0"/>
              </a:spcAft>
            </a:pPr>
            <a:r>
              <a:rPr lang="en-US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en-US" altLang="ja-JP" sz="3200" kern="100" dirty="0">
                <a:effectLst/>
                <a:latin typeface="ＭＳ Ｐゴシック" panose="020B0600070205080204" pitchFamily="50" charset="-128"/>
                <a:cs typeface="Times New Roman" panose="02020603050405020304" pitchFamily="18" charset="0"/>
              </a:rPr>
              <a:t>2</a:t>
            </a:r>
            <a:r>
              <a:rPr lang="ja-JP" altLang="ja-JP" sz="3200" kern="100" dirty="0">
                <a:effectLst/>
                <a:ea typeface="ＭＳ Ｐゴシック" panose="020B0600070205080204" pitchFamily="50" charset="-128"/>
                <a:cs typeface="Times New Roman" panose="02020603050405020304" pitchFamily="18" charset="0"/>
              </a:rPr>
              <a:t>次関数の最大と最小</a:t>
            </a:r>
            <a:r>
              <a:rPr lang="ja-JP" altLang="en-US" sz="32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  </a:t>
            </a:r>
            <a:r>
              <a:rPr lang="en-US" altLang="ja-JP" sz="2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B </a:t>
            </a:r>
            <a:r>
              <a:rPr lang="ja-JP" altLang="en-US" sz="2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定義域に制限がある場合の最大と最小</a:t>
            </a:r>
            <a:r>
              <a:rPr lang="ja-JP" altLang="en-US" sz="2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教科書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p.94)</a:t>
            </a:r>
            <a:endParaRPr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76C41938-3F83-4147-879A-64EB93A8F64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735888" y="1760538"/>
            <a:ext cx="3760787" cy="3703637"/>
            <a:chOff x="4873" y="1109"/>
            <a:chExt cx="2369" cy="2333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272C7C35-CB70-4266-9C98-F970DED6C24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873" y="1109"/>
              <a:ext cx="2369" cy="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pic>
          <p:nvPicPr>
            <p:cNvPr id="10245" name="Picture 5">
              <a:extLst>
                <a:ext uri="{FF2B5EF4-FFF2-40B4-BE49-F238E27FC236}">
                  <a16:creationId xmlns:a16="http://schemas.microsoft.com/office/drawing/2014/main" id="{C5306208-9575-464A-AB46-A23387E0D0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3" y="1109"/>
              <a:ext cx="2373" cy="2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13596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5F77409E-EC05-48EB-8067-6949D09FDA6E}"/>
              </a:ext>
            </a:extLst>
          </p:cNvPr>
          <p:cNvSpPr/>
          <p:nvPr/>
        </p:nvSpPr>
        <p:spPr>
          <a:xfrm>
            <a:off x="725805" y="1098611"/>
            <a:ext cx="1030444" cy="42703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字幕 2">
                <a:extLst>
                  <a:ext uri="{FF2B5EF4-FFF2-40B4-BE49-F238E27FC236}">
                    <a16:creationId xmlns:a16="http://schemas.microsoft.com/office/drawing/2014/main" id="{4F832341-316B-4938-8FB0-9B9A6BEE14BD}"/>
                  </a:ext>
                </a:extLst>
              </p:cNvPr>
              <p:cNvSpPr>
                <a:spLocks noGrp="1" noChangeArrowheads="1"/>
              </p:cNvSpPr>
              <p:nvPr>
                <p:ph type="subTitle" idx="1"/>
              </p:nvPr>
            </p:nvSpPr>
            <p:spPr>
              <a:xfrm>
                <a:off x="704358" y="1030288"/>
                <a:ext cx="10801350" cy="961601"/>
              </a:xfrm>
            </p:spPr>
            <p:txBody>
              <a:bodyPr/>
              <a:lstStyle/>
              <a:p>
                <a:pPr marL="1116000" indent="-1116000" algn="just"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ja-JP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例</a:t>
                </a: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題</a:t>
                </a:r>
                <a:r>
                  <a:rPr lang="en-US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5</a:t>
                </a:r>
                <a:r>
                  <a:rPr lang="ja-JP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次の関数に最大値，最小値があれば，それを求めよ。</a:t>
                </a:r>
                <a:endParaRPr lang="en-US" altLang="ja-JP" sz="2800" i="1" kern="100" dirty="0">
                  <a:latin typeface="Cambria Math" panose="020405030504060302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marL="810000" indent="-810000" algn="just">
                  <a:lnSpc>
                    <a:spcPct val="10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altLang="ja-JP" sz="2800" i="1" kern="100" dirty="0">
                          <a:latin typeface="Cambria Math" panose="020405030504060302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s-ES" altLang="ja-JP" sz="2800" i="1" kern="100" dirty="0">
                          <a:latin typeface="Cambria Math" panose="020405030504060302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s-ES" altLang="ja-JP" sz="2800" i="1" kern="100" dirty="0"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s-ES" altLang="ja-JP" sz="2800" i="1" kern="100" dirty="0"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s-ES" altLang="ja-JP" sz="2800" i="1" kern="100" dirty="0"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s-ES" altLang="ja-JP" sz="2800" i="1" kern="100" dirty="0">
                          <a:latin typeface="Cambria Math" panose="020405030504060302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m:t>+4</m:t>
                      </m:r>
                      <m:r>
                        <a:rPr lang="es-ES" altLang="ja-JP" sz="2800" i="1" kern="100" dirty="0">
                          <a:latin typeface="Cambria Math" panose="020405030504060302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s-ES" altLang="ja-JP" sz="2800" i="1" kern="100" dirty="0">
                          <a:latin typeface="Cambria Math" panose="020405030504060302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m:t>+3 </m:t>
                      </m:r>
                      <m:d>
                        <m:dPr>
                          <m:ctrlPr>
                            <a:rPr lang="es-ES" altLang="ja-JP" sz="2800" i="1" kern="100" dirty="0"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s-ES" altLang="ja-JP" sz="2800" i="1" kern="100" dirty="0"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  <a:cs typeface="Times New Roman" panose="02020603050405020304" pitchFamily="18" charset="0"/>
                            </a:rPr>
                            <m:t>1&lt;</m:t>
                          </m:r>
                          <m:r>
                            <a:rPr lang="es-ES" altLang="ja-JP" sz="2800" i="1" kern="100" dirty="0"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s-ES" altLang="ja-JP" sz="2800" i="1" kern="100" dirty="0"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  <a:cs typeface="Times New Roman" panose="02020603050405020304" pitchFamily="18" charset="0"/>
                            </a:rPr>
                            <m:t>&lt;5</m:t>
                          </m:r>
                        </m:e>
                      </m:d>
                    </m:oMath>
                  </m:oMathPara>
                </a14:m>
                <a:endParaRPr lang="en-US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字幕 2">
                <a:extLst>
                  <a:ext uri="{FF2B5EF4-FFF2-40B4-BE49-F238E27FC236}">
                    <a16:creationId xmlns:a16="http://schemas.microsoft.com/office/drawing/2014/main" id="{4F832341-316B-4938-8FB0-9B9A6BEE14B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704358" y="1030288"/>
                <a:ext cx="10801350" cy="961601"/>
              </a:xfrm>
              <a:blipFill>
                <a:blip r:embed="rId3"/>
                <a:stretch>
                  <a:fillRect l="-1186" t="-822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字幕 2">
                <a:extLst>
                  <a:ext uri="{FF2B5EF4-FFF2-40B4-BE49-F238E27FC236}">
                    <a16:creationId xmlns:a16="http://schemas.microsoft.com/office/drawing/2014/main" id="{C1D6CE40-2306-4639-ABF0-40E1581F90A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95325" y="2212551"/>
                <a:ext cx="10801350" cy="41717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 algn="ctr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00000"/>
                  </a:lnSpc>
                </a:pP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解　この関数の式は</a:t>
                </a:r>
              </a:p>
              <a:p>
                <a:pPr algn="just">
                  <a:lnSpc>
                    <a:spcPct val="100000"/>
                  </a:lnSpc>
                </a:pP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 　</a:t>
                </a:r>
                <a14:m>
                  <m:oMath xmlns:m="http://schemas.openxmlformats.org/officeDocument/2006/math"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800" i="1" kern="100" dirty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=−</m:t>
                    </m:r>
                    <m:sSup>
                      <m:sSupPr>
                        <m:ctrlPr>
                          <a:rPr lang="en-US" altLang="ja-JP" sz="2800" i="1" kern="100" dirty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sz="2800" i="1" kern="100" dirty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800" i="1" kern="100" dirty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altLang="ja-JP" sz="2800" i="1" kern="100" dirty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  <m:t>−2</m:t>
                            </m:r>
                          </m:e>
                        </m:d>
                      </m:e>
                      <m:sup>
                        <m:r>
                          <a:rPr lang="en-US" altLang="ja-JP" sz="2800" i="1" kern="100" dirty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 dirty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+7 </m:t>
                    </m:r>
                    <m:d>
                      <m:dPr>
                        <m:ctrlPr>
                          <a:rPr lang="en-US" altLang="ja-JP" sz="2800" i="1" kern="100" dirty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ja-JP" sz="2800" i="1" kern="100" dirty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1&lt;</m:t>
                        </m:r>
                        <m:r>
                          <a:rPr lang="en-US" altLang="ja-JP" sz="2800" i="1" kern="100" dirty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ja-JP" sz="2800" i="1" kern="100" dirty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&lt;5</m:t>
                        </m:r>
                      </m:e>
                    </m:d>
                  </m:oMath>
                </a14:m>
                <a:endParaRPr lang="en-US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0000"/>
                  </a:lnSpc>
                </a:pP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 と変形され，そのグラフは右の図の</a:t>
                </a:r>
                <a:endParaRPr lang="en-US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0000"/>
                  </a:lnSpc>
                </a:pP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 実線部分である。</a:t>
                </a:r>
              </a:p>
              <a:p>
                <a:pPr algn="just">
                  <a:lnSpc>
                    <a:spcPct val="100000"/>
                  </a:lnSpc>
                </a:pP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 よって，この関数は</a:t>
                </a:r>
              </a:p>
              <a:p>
                <a:pPr algn="just">
                  <a:lnSpc>
                    <a:spcPct val="100000"/>
                  </a:lnSpc>
                </a:pP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 　</a:t>
                </a:r>
                <a14:m>
                  <m:oMath xmlns:m="http://schemas.openxmlformats.org/officeDocument/2006/math"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 dirty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2 </m:t>
                    </m:r>
                  </m:oMath>
                </a14:m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で最大値</a:t>
                </a:r>
                <a14:m>
                  <m:oMath xmlns:m="http://schemas.openxmlformats.org/officeDocument/2006/math">
                    <m:r>
                      <a:rPr lang="ja-JP" altLang="en-US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7 </m:t>
                    </m:r>
                  </m:oMath>
                </a14:m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をとる。</a:t>
                </a:r>
              </a:p>
              <a:p>
                <a:pPr algn="just">
                  <a:lnSpc>
                    <a:spcPct val="100000"/>
                  </a:lnSpc>
                </a:pP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 また，最小値は ない 。</a:t>
                </a:r>
              </a:p>
            </p:txBody>
          </p:sp>
        </mc:Choice>
        <mc:Fallback xmlns="">
          <p:sp>
            <p:nvSpPr>
              <p:cNvPr id="19" name="字幕 2">
                <a:extLst>
                  <a:ext uri="{FF2B5EF4-FFF2-40B4-BE49-F238E27FC236}">
                    <a16:creationId xmlns:a16="http://schemas.microsoft.com/office/drawing/2014/main" id="{C1D6CE40-2306-4639-ABF0-40E1581F90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5325" y="2212551"/>
                <a:ext cx="10801350" cy="4171735"/>
              </a:xfrm>
              <a:prstGeom prst="rect">
                <a:avLst/>
              </a:prstGeom>
              <a:blipFill>
                <a:blip r:embed="rId4"/>
                <a:stretch>
                  <a:fillRect l="-1129" t="-160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541D72B1-6942-49C1-955E-AB118AC90FE7}"/>
              </a:ext>
            </a:extLst>
          </p:cNvPr>
          <p:cNvSpPr/>
          <p:nvPr/>
        </p:nvSpPr>
        <p:spPr>
          <a:xfrm>
            <a:off x="2190834" y="2814760"/>
            <a:ext cx="2353174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A64673CC-BCDF-4927-89D7-EF38BC77F25F}"/>
              </a:ext>
            </a:extLst>
          </p:cNvPr>
          <p:cNvSpPr/>
          <p:nvPr/>
        </p:nvSpPr>
        <p:spPr>
          <a:xfrm>
            <a:off x="2190834" y="5038904"/>
            <a:ext cx="274320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4C41ECBE-B77E-4AA7-B357-70A84FB36BA3}"/>
              </a:ext>
            </a:extLst>
          </p:cNvPr>
          <p:cNvSpPr/>
          <p:nvPr/>
        </p:nvSpPr>
        <p:spPr>
          <a:xfrm>
            <a:off x="3960663" y="5038904"/>
            <a:ext cx="274320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908B0B92-DB5B-4642-97A6-A1BD8AD700B9}"/>
              </a:ext>
            </a:extLst>
          </p:cNvPr>
          <p:cNvSpPr/>
          <p:nvPr/>
        </p:nvSpPr>
        <p:spPr>
          <a:xfrm>
            <a:off x="3686342" y="5619809"/>
            <a:ext cx="857665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20" name="タイトル 1">
            <a:extLst>
              <a:ext uri="{FF2B5EF4-FFF2-40B4-BE49-F238E27FC236}">
                <a16:creationId xmlns:a16="http://schemas.microsoft.com/office/drawing/2014/main" id="{536DC171-D97F-4745-9E7D-A773EF27571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>
              <a:spcAft>
                <a:spcPts val="0"/>
              </a:spcAft>
            </a:pPr>
            <a:r>
              <a:rPr lang="en-US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en-US" altLang="ja-JP" sz="3200" kern="100" dirty="0">
                <a:effectLst/>
                <a:latin typeface="ＭＳ Ｐゴシック" panose="020B0600070205080204" pitchFamily="50" charset="-128"/>
                <a:cs typeface="Times New Roman" panose="02020603050405020304" pitchFamily="18" charset="0"/>
              </a:rPr>
              <a:t>2</a:t>
            </a:r>
            <a:r>
              <a:rPr lang="ja-JP" altLang="ja-JP" sz="3200" kern="100" dirty="0">
                <a:effectLst/>
                <a:ea typeface="ＭＳ Ｐゴシック" panose="020B0600070205080204" pitchFamily="50" charset="-128"/>
                <a:cs typeface="Times New Roman" panose="02020603050405020304" pitchFamily="18" charset="0"/>
              </a:rPr>
              <a:t>次関数の最大と最小</a:t>
            </a:r>
            <a:r>
              <a:rPr lang="ja-JP" altLang="en-US" sz="32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  </a:t>
            </a:r>
            <a:r>
              <a:rPr lang="en-US" altLang="ja-JP" sz="2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B </a:t>
            </a:r>
            <a:r>
              <a:rPr lang="ja-JP" altLang="en-US" sz="2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定義域に制限がある場合の最大と最小</a:t>
            </a:r>
            <a:r>
              <a:rPr lang="ja-JP" altLang="en-US" sz="2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教科書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p.94)</a:t>
            </a:r>
            <a:endParaRPr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E128AAF6-02F8-47C1-B76E-41282517150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459663" y="2508250"/>
            <a:ext cx="3760787" cy="3644900"/>
            <a:chOff x="4699" y="1580"/>
            <a:chExt cx="2369" cy="2296"/>
          </a:xfrm>
        </p:grpSpPr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1BFA7E8F-C994-4D0D-90E7-6F2CFB212818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699" y="1580"/>
              <a:ext cx="2369" cy="2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pic>
          <p:nvPicPr>
            <p:cNvPr id="11269" name="Picture 5">
              <a:extLst>
                <a:ext uri="{FF2B5EF4-FFF2-40B4-BE49-F238E27FC236}">
                  <a16:creationId xmlns:a16="http://schemas.microsoft.com/office/drawing/2014/main" id="{C767B7BA-90F1-4A03-A4F4-F7C0FE0133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9" y="1580"/>
              <a:ext cx="2373" cy="2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11AC418B-92E9-4FE6-BEA1-5BCF8889E8F3}"/>
              </a:ext>
            </a:extLst>
          </p:cNvPr>
          <p:cNvSpPr/>
          <p:nvPr/>
        </p:nvSpPr>
        <p:spPr>
          <a:xfrm>
            <a:off x="7493785" y="2501900"/>
            <a:ext cx="3814560" cy="36576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90311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22" grpId="0" animBg="1"/>
      <p:bldP spid="25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4D34596A-0558-4759-BFBB-3CF9E7EB709C}"/>
              </a:ext>
            </a:extLst>
          </p:cNvPr>
          <p:cNvSpPr/>
          <p:nvPr/>
        </p:nvSpPr>
        <p:spPr>
          <a:xfrm>
            <a:off x="695325" y="1150844"/>
            <a:ext cx="1242000" cy="427038"/>
          </a:xfrm>
          <a:prstGeom prst="rect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id="{D923A058-1429-486E-81EF-794857C5BDC5}"/>
                  </a:ext>
                </a:extLst>
              </p:cNvPr>
              <p:cNvSpPr>
                <a:spLocks noGrp="1" noChangeArrowheads="1"/>
              </p:cNvSpPr>
              <p:nvPr>
                <p:ph type="subTitle" idx="1"/>
              </p:nvPr>
            </p:nvSpPr>
            <p:spPr>
              <a:xfrm>
                <a:off x="695325" y="981235"/>
                <a:ext cx="10801350" cy="1383728"/>
              </a:xfrm>
            </p:spPr>
            <p:txBody>
              <a:bodyPr/>
              <a:lstStyle/>
              <a:p>
                <a:pPr algn="l">
                  <a:lnSpc>
                    <a:spcPct val="150000"/>
                  </a:lnSpc>
                </a:pP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練習</a:t>
                </a:r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18</a:t>
                </a: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次の関数に最大値，最小値があれば，それを求めよ。</a:t>
                </a:r>
                <a:endParaRPr lang="en-US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</a:pPr>
                <a:r>
                  <a:rPr lang="en-US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(1)</a:t>
                </a: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s-E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s-ES" altLang="ja-JP" sz="2800" i="1" kern="100" dirty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s-ES" altLang="ja-JP" sz="2800" i="1" kern="100" dirty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s-ES" altLang="ja-JP" sz="2800" i="1" kern="100" dirty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s-ES" altLang="ja-JP" sz="2800" i="1" kern="100" dirty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s-ES" altLang="ja-JP" sz="2800" i="1" kern="100" dirty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+2</m:t>
                    </m:r>
                    <m:r>
                      <a:rPr lang="es-ES" altLang="ja-JP" sz="2800" i="1" kern="100" dirty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s-ES" altLang="ja-JP" sz="2800" i="1" kern="100" dirty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 </m:t>
                    </m:r>
                    <m:d>
                      <m:dPr>
                        <m:ctrlPr>
                          <a:rPr lang="es-ES" altLang="ja-JP" sz="2800" i="1" kern="100" dirty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s-ES" altLang="ja-JP" sz="2800" i="1" kern="100" dirty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−2&lt;</m:t>
                        </m:r>
                        <m:r>
                          <a:rPr lang="es-ES" altLang="ja-JP" sz="2800" i="1" kern="100" dirty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s-ES" altLang="ja-JP" sz="2800" i="1" kern="100" dirty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&lt;1</m:t>
                        </m:r>
                      </m:e>
                    </m:d>
                  </m:oMath>
                </a14:m>
                <a:endParaRPr lang="en-US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id="{D923A058-1429-486E-81EF-794857C5BD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95325" y="981235"/>
                <a:ext cx="10801350" cy="1383728"/>
              </a:xfrm>
              <a:blipFill>
                <a:blip r:embed="rId3"/>
                <a:stretch>
                  <a:fillRect l="-1129" b="-748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字幕 2">
                <a:extLst>
                  <a:ext uri="{FF2B5EF4-FFF2-40B4-BE49-F238E27FC236}">
                    <a16:creationId xmlns:a16="http://schemas.microsoft.com/office/drawing/2014/main" id="{FCD8E5F3-A872-4961-B7F8-02C4A1779E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65503" y="2477928"/>
                <a:ext cx="10131171" cy="37722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 algn="ctr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 fontAlgn="ctr">
                  <a:lnSpc>
                    <a:spcPct val="100000"/>
                  </a:lnSpc>
                </a:pP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この関数の式は </a:t>
                </a:r>
              </a:p>
              <a:p>
                <a:pPr algn="just" fontAlgn="ctr">
                  <a:lnSpc>
                    <a:spcPct val="100000"/>
                  </a:lnSpc>
                </a:pP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</a:t>
                </a:r>
                <a14:m>
                  <m:oMath xmlns:m="http://schemas.openxmlformats.org/officeDocument/2006/math"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800" i="1" kern="100" dirty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ja-JP" sz="2800" i="1" kern="100" dirty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sz="2800" i="1" kern="100" dirty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800" i="1" kern="100" dirty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altLang="ja-JP" sz="2800" i="1" kern="100" dirty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en-US" altLang="ja-JP" sz="2800" i="1" kern="100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−1 </m:t>
                    </m:r>
                    <m:d>
                      <m:dPr>
                        <m:ctrlPr>
                          <a:rPr lang="en-US" altLang="ja-JP" sz="2800" i="1" kern="100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ja-JP" sz="2800" i="1" kern="100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ja-JP" sz="2800" i="1" kern="100" dirty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2&lt;</m:t>
                        </m:r>
                        <m:r>
                          <a:rPr lang="en-US" altLang="ja-JP" sz="2800" i="1" kern="100" dirty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ja-JP" sz="2800" i="1" kern="100" dirty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&lt;1</m:t>
                        </m:r>
                      </m:e>
                    </m:d>
                  </m:oMath>
                </a14:m>
                <a:endParaRPr lang="en-US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just" fontAlgn="ctr">
                  <a:lnSpc>
                    <a:spcPct val="100000"/>
                  </a:lnSpc>
                </a:pP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と変形され，そのグラフは図の実線部分</a:t>
                </a:r>
                <a:endParaRPr lang="en-US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just" fontAlgn="ctr">
                  <a:lnSpc>
                    <a:spcPct val="100000"/>
                  </a:lnSpc>
                </a:pP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である。 </a:t>
                </a:r>
              </a:p>
              <a:p>
                <a:pPr algn="just" fontAlgn="ctr">
                  <a:lnSpc>
                    <a:spcPct val="100000"/>
                  </a:lnSpc>
                </a:pP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よって，この関数は</a:t>
                </a:r>
                <a:endParaRPr lang="en-US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just" fontAlgn="ctr"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 dirty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1 </m:t>
                    </m:r>
                  </m:oMath>
                </a14:m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で最小値</a:t>
                </a:r>
                <a14:m>
                  <m:oMath xmlns:m="http://schemas.openxmlformats.org/officeDocument/2006/math">
                    <m:r>
                      <a:rPr lang="ja-JP" altLang="en-US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800" i="1" kern="100" dirty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−1 </m:t>
                    </m:r>
                  </m:oMath>
                </a14:m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をとる。 </a:t>
                </a:r>
              </a:p>
              <a:p>
                <a:pPr algn="just" fontAlgn="ctr">
                  <a:lnSpc>
                    <a:spcPct val="100000"/>
                  </a:lnSpc>
                </a:pP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また，最大値はない。</a:t>
                </a:r>
              </a:p>
            </p:txBody>
          </p:sp>
        </mc:Choice>
        <mc:Fallback xmlns="">
          <p:sp>
            <p:nvSpPr>
              <p:cNvPr id="12" name="字幕 2">
                <a:extLst>
                  <a:ext uri="{FF2B5EF4-FFF2-40B4-BE49-F238E27FC236}">
                    <a16:creationId xmlns:a16="http://schemas.microsoft.com/office/drawing/2014/main" id="{FCD8E5F3-A872-4961-B7F8-02C4A1779E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65503" y="2477928"/>
                <a:ext cx="10131171" cy="3772246"/>
              </a:xfrm>
              <a:prstGeom prst="rect">
                <a:avLst/>
              </a:prstGeom>
              <a:blipFill>
                <a:blip r:embed="rId4"/>
                <a:stretch>
                  <a:fillRect l="-1203" t="-1616" b="-63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タイトル 1">
            <a:extLst>
              <a:ext uri="{FF2B5EF4-FFF2-40B4-BE49-F238E27FC236}">
                <a16:creationId xmlns:a16="http://schemas.microsoft.com/office/drawing/2014/main" id="{EF7408F4-A565-40EC-A1F0-886D131E355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>
              <a:spcAft>
                <a:spcPts val="0"/>
              </a:spcAft>
            </a:pPr>
            <a:r>
              <a:rPr lang="en-US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en-US" altLang="ja-JP" sz="3200" kern="100" dirty="0">
                <a:effectLst/>
                <a:latin typeface="ＭＳ Ｐゴシック" panose="020B0600070205080204" pitchFamily="50" charset="-128"/>
                <a:cs typeface="Times New Roman" panose="02020603050405020304" pitchFamily="18" charset="0"/>
              </a:rPr>
              <a:t>2</a:t>
            </a:r>
            <a:r>
              <a:rPr lang="ja-JP" altLang="ja-JP" sz="3200" kern="100" dirty="0">
                <a:effectLst/>
                <a:ea typeface="ＭＳ Ｐゴシック" panose="020B0600070205080204" pitchFamily="50" charset="-128"/>
                <a:cs typeface="Times New Roman" panose="02020603050405020304" pitchFamily="18" charset="0"/>
              </a:rPr>
              <a:t>次関数の最大と最小</a:t>
            </a:r>
            <a:r>
              <a:rPr lang="ja-JP" altLang="en-US" sz="32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  </a:t>
            </a:r>
            <a:r>
              <a:rPr lang="en-US" altLang="ja-JP" sz="2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B </a:t>
            </a:r>
            <a:r>
              <a:rPr lang="ja-JP" altLang="en-US" sz="2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定義域に制限がある場合の最大と最小</a:t>
            </a:r>
            <a:r>
              <a:rPr lang="ja-JP" altLang="en-US" sz="2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教科書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p.94)</a:t>
            </a:r>
            <a:endParaRPr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35E750D3-F759-421C-9F44-59E18374AB0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621588" y="2649538"/>
            <a:ext cx="3760787" cy="3663950"/>
            <a:chOff x="4801" y="1669"/>
            <a:chExt cx="2369" cy="2308"/>
          </a:xfrm>
        </p:grpSpPr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C6C54FE5-FDFF-4BFE-8F6A-79C08583860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801" y="1669"/>
              <a:ext cx="2369" cy="2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pic>
          <p:nvPicPr>
            <p:cNvPr id="12293" name="Picture 5">
              <a:extLst>
                <a:ext uri="{FF2B5EF4-FFF2-40B4-BE49-F238E27FC236}">
                  <a16:creationId xmlns:a16="http://schemas.microsoft.com/office/drawing/2014/main" id="{917A7400-BDB4-4B33-9BF0-4C46B504B8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1" y="1669"/>
              <a:ext cx="2373" cy="2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3973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id="{D923A058-1429-486E-81EF-794857C5BDC5}"/>
                  </a:ext>
                </a:extLst>
              </p:cNvPr>
              <p:cNvSpPr>
                <a:spLocks noGrp="1" noChangeArrowheads="1"/>
              </p:cNvSpPr>
              <p:nvPr>
                <p:ph type="subTitle" idx="1"/>
              </p:nvPr>
            </p:nvSpPr>
            <p:spPr>
              <a:xfrm>
                <a:off x="695325" y="1030288"/>
                <a:ext cx="10801350" cy="510098"/>
              </a:xfrm>
            </p:spPr>
            <p:txBody>
              <a:bodyPr/>
              <a:lstStyle/>
              <a:p>
                <a:pPr algn="l">
                  <a:lnSpc>
                    <a:spcPct val="100000"/>
                  </a:lnSpc>
                </a:pPr>
                <a:r>
                  <a:rPr lang="en-US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(2)</a:t>
                </a: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s-E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s-ES" altLang="ja-JP" sz="2800" i="1" kern="100" dirty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=−2</m:t>
                    </m:r>
                    <m:sSup>
                      <m:sSupPr>
                        <m:ctrlPr>
                          <a:rPr lang="es-ES" altLang="ja-JP" sz="2800" i="1" kern="100" dirty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s-ES" altLang="ja-JP" sz="2800" i="1" kern="100" dirty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s-ES" altLang="ja-JP" sz="2800" i="1" kern="100" dirty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s-ES" altLang="ja-JP" sz="2800" i="1" kern="100" dirty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+3</m:t>
                    </m:r>
                    <m:r>
                      <a:rPr lang="es-ES" altLang="ja-JP" sz="2800" i="1" kern="100" dirty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s-ES" altLang="ja-JP" sz="2800" i="1" kern="100" dirty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+1 </m:t>
                    </m:r>
                    <m:d>
                      <m:dPr>
                        <m:ctrlPr>
                          <a:rPr lang="es-ES" altLang="ja-JP" sz="2800" i="1" kern="100" dirty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s-ES" altLang="ja-JP" sz="2800" i="1" kern="100" dirty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0&lt;</m:t>
                        </m:r>
                        <m:r>
                          <a:rPr lang="es-ES" altLang="ja-JP" sz="2800" i="1" kern="100" dirty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s-ES" altLang="ja-JP" sz="2800" i="1" kern="100" dirty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≦2</m:t>
                        </m:r>
                      </m:e>
                    </m:d>
                  </m:oMath>
                </a14:m>
                <a:endParaRPr lang="en-US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id="{D923A058-1429-486E-81EF-794857C5BD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95325" y="1030288"/>
                <a:ext cx="10801350" cy="510098"/>
              </a:xfrm>
              <a:blipFill>
                <a:blip r:embed="rId3"/>
                <a:stretch>
                  <a:fillRect l="-1129" t="-5952" b="-4047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字幕 2">
                <a:extLst>
                  <a:ext uri="{FF2B5EF4-FFF2-40B4-BE49-F238E27FC236}">
                    <a16:creationId xmlns:a16="http://schemas.microsoft.com/office/drawing/2014/main" id="{FCD8E5F3-A872-4961-B7F8-02C4A1779E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65503" y="1645921"/>
                <a:ext cx="10131171" cy="49228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 algn="ctr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 fontAlgn="ctr">
                  <a:lnSpc>
                    <a:spcPct val="100000"/>
                  </a:lnSpc>
                </a:pP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この関数の式は </a:t>
                </a:r>
              </a:p>
              <a:p>
                <a:pPr algn="just" fontAlgn="ctr">
                  <a:lnSpc>
                    <a:spcPct val="100000"/>
                  </a:lnSpc>
                </a:pP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</a:t>
                </a:r>
                <a14:m>
                  <m:oMath xmlns:m="http://schemas.openxmlformats.org/officeDocument/2006/math"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800" i="1" kern="100" dirty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=−2</m:t>
                    </m:r>
                    <m:sSup>
                      <m:sSupPr>
                        <m:ctrlPr>
                          <a:rPr lang="en-US" altLang="ja-JP" sz="2800" i="1" kern="100" dirty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sz="2800" i="1" kern="100" dirty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800" i="1" kern="100" dirty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altLang="ja-JP" sz="2800" i="1" kern="100" dirty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altLang="ja-JP" sz="2800" i="1" kern="100" dirty="0">
                                    <a:latin typeface="Cambria Math" panose="02040503050406030204" pitchFamily="18" charset="0"/>
                                    <a:ea typeface="ＭＳ Ｐゴシック" panose="020B0600070205080204" pitchFamily="50" charset="-128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ja-JP" sz="2800" i="1" kern="100" dirty="0">
                                    <a:latin typeface="Cambria Math" panose="02040503050406030204" pitchFamily="18" charset="0"/>
                                    <a:ea typeface="ＭＳ Ｐゴシック" panose="020B0600070205080204" pitchFamily="50" charset="-128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altLang="ja-JP" sz="2800" i="1" kern="100" dirty="0">
                                    <a:latin typeface="Cambria Math" panose="02040503050406030204" pitchFamily="18" charset="0"/>
                                    <a:ea typeface="ＭＳ Ｐゴシック" panose="020B0600070205080204" pitchFamily="50" charset="-128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ja-JP" sz="2800" i="1" kern="100" dirty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 dirty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altLang="ja-JP" sz="2800" i="1" kern="100" dirty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ja-JP" sz="2800" i="1" kern="100" dirty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17</m:t>
                        </m:r>
                      </m:num>
                      <m:den>
                        <m:r>
                          <a:rPr lang="en-US" altLang="ja-JP" sz="2800" i="1" kern="100" dirty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  <m:r>
                      <a:rPr lang="en-US" altLang="ja-JP" sz="2800" i="1" kern="100" dirty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en-US" altLang="ja-JP" sz="2800" i="1" kern="100" dirty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ja-JP" sz="2800" i="1" kern="100" dirty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0&lt;</m:t>
                        </m:r>
                        <m:r>
                          <a:rPr lang="en-US" altLang="ja-JP" sz="2800" i="1" kern="100" dirty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ja-JP" sz="2800" i="1" kern="100" dirty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≦2</m:t>
                        </m:r>
                      </m:e>
                    </m:d>
                  </m:oMath>
                </a14:m>
                <a:endParaRPr lang="en-US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just" fontAlgn="ctr">
                  <a:lnSpc>
                    <a:spcPct val="100000"/>
                  </a:lnSpc>
                </a:pP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と変形され，そのグラフは図の実線部分</a:t>
                </a:r>
                <a:endParaRPr lang="en-US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just" fontAlgn="ctr">
                  <a:lnSpc>
                    <a:spcPct val="100000"/>
                  </a:lnSpc>
                </a:pP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である。 </a:t>
                </a:r>
              </a:p>
              <a:p>
                <a:pPr algn="just" fontAlgn="ctr">
                  <a:lnSpc>
                    <a:spcPct val="100000"/>
                  </a:lnSpc>
                </a:pP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よって，この関数は </a:t>
                </a:r>
              </a:p>
              <a:p>
                <a:pPr algn="just" fontAlgn="ctr">
                  <a:lnSpc>
                    <a:spcPct val="100000"/>
                  </a:lnSpc>
                </a:pP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</a:t>
                </a:r>
                <a14:m>
                  <m:oMath xmlns:m="http://schemas.openxmlformats.org/officeDocument/2006/math"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sz="2800" i="1" kern="100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ja-JP" sz="2800" i="1" kern="100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altLang="ja-JP" sz="2800" i="1" kern="100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で最大値</a:t>
                </a:r>
                <a14:m>
                  <m:oMath xmlns:m="http://schemas.openxmlformats.org/officeDocument/2006/math">
                    <m:r>
                      <a:rPr lang="en-US" altLang="ja-JP" sz="2800" b="0" i="0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altLang="ja-JP" sz="2800" i="1" kern="100" dirty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ja-JP" sz="2800" i="1" kern="100" dirty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17</m:t>
                        </m:r>
                      </m:num>
                      <m:den>
                        <m:r>
                          <a:rPr lang="en-US" altLang="ja-JP" sz="2800" i="1" kern="100" dirty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，</a:t>
                </a:r>
                <a:endParaRPr lang="en-US" altLang="ja-JP" sz="2800" i="1" kern="100" dirty="0">
                  <a:latin typeface="Cambria Math" panose="020405030504060302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just" fontAlgn="ctr">
                  <a:lnSpc>
                    <a:spcPct val="100000"/>
                  </a:lnSpc>
                </a:pPr>
                <a:r>
                  <a:rPr lang="ja-JP" altLang="en-US" sz="2800" kern="100" dirty="0"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</a:t>
                </a:r>
                <a14:m>
                  <m:oMath xmlns:m="http://schemas.openxmlformats.org/officeDocument/2006/math"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=2 </m:t>
                    </m:r>
                  </m:oMath>
                </a14:m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で最小値</a:t>
                </a:r>
                <a14:m>
                  <m:oMath xmlns:m="http://schemas.openxmlformats.org/officeDocument/2006/math">
                    <m:r>
                      <a:rPr lang="ja-JP" altLang="en-US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800" i="1" kern="100" dirty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−1</m:t>
                    </m:r>
                  </m:oMath>
                </a14:m>
                <a:endParaRPr lang="en-US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just" fontAlgn="ctr">
                  <a:lnSpc>
                    <a:spcPct val="100000"/>
                  </a:lnSpc>
                </a:pP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をとる。</a:t>
                </a:r>
              </a:p>
            </p:txBody>
          </p:sp>
        </mc:Choice>
        <mc:Fallback xmlns="">
          <p:sp>
            <p:nvSpPr>
              <p:cNvPr id="12" name="字幕 2">
                <a:extLst>
                  <a:ext uri="{FF2B5EF4-FFF2-40B4-BE49-F238E27FC236}">
                    <a16:creationId xmlns:a16="http://schemas.microsoft.com/office/drawing/2014/main" id="{FCD8E5F3-A872-4961-B7F8-02C4A1779E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65503" y="1645921"/>
                <a:ext cx="10131171" cy="4922830"/>
              </a:xfrm>
              <a:prstGeom prst="rect">
                <a:avLst/>
              </a:prstGeom>
              <a:blipFill>
                <a:blip r:embed="rId4"/>
                <a:stretch>
                  <a:fillRect l="-1252" t="-1285" b="-231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タイトル 1">
            <a:extLst>
              <a:ext uri="{FF2B5EF4-FFF2-40B4-BE49-F238E27FC236}">
                <a16:creationId xmlns:a16="http://schemas.microsoft.com/office/drawing/2014/main" id="{92D9B48A-1FE2-449D-A206-46E9B54D12F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>
              <a:spcAft>
                <a:spcPts val="0"/>
              </a:spcAft>
            </a:pPr>
            <a:r>
              <a:rPr lang="en-US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en-US" altLang="ja-JP" sz="3200" kern="100" dirty="0">
                <a:effectLst/>
                <a:latin typeface="ＭＳ Ｐゴシック" panose="020B0600070205080204" pitchFamily="50" charset="-128"/>
                <a:cs typeface="Times New Roman" panose="02020603050405020304" pitchFamily="18" charset="0"/>
              </a:rPr>
              <a:t>2</a:t>
            </a:r>
            <a:r>
              <a:rPr lang="ja-JP" altLang="ja-JP" sz="3200" kern="100" dirty="0">
                <a:effectLst/>
                <a:ea typeface="ＭＳ Ｐゴシック" panose="020B0600070205080204" pitchFamily="50" charset="-128"/>
                <a:cs typeface="Times New Roman" panose="02020603050405020304" pitchFamily="18" charset="0"/>
              </a:rPr>
              <a:t>次関数の最大と最小</a:t>
            </a:r>
            <a:r>
              <a:rPr lang="ja-JP" altLang="en-US" sz="32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  </a:t>
            </a:r>
            <a:r>
              <a:rPr lang="en-US" altLang="ja-JP" sz="2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B </a:t>
            </a:r>
            <a:r>
              <a:rPr lang="ja-JP" altLang="en-US" sz="2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定義域に制限がある場合の最大と最小</a:t>
            </a:r>
            <a:r>
              <a:rPr lang="ja-JP" altLang="en-US" sz="2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教科書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p.94)</a:t>
            </a:r>
            <a:endParaRPr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277840F5-5DA5-46FF-8EFC-4B429E7472D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632700" y="2384425"/>
            <a:ext cx="3863975" cy="3709988"/>
            <a:chOff x="4808" y="1502"/>
            <a:chExt cx="2434" cy="2337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073E43DC-B817-4776-857D-85F4BCB0C26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808" y="1502"/>
              <a:ext cx="2434" cy="2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pic>
          <p:nvPicPr>
            <p:cNvPr id="13317" name="Picture 5">
              <a:extLst>
                <a:ext uri="{FF2B5EF4-FFF2-40B4-BE49-F238E27FC236}">
                  <a16:creationId xmlns:a16="http://schemas.microsoft.com/office/drawing/2014/main" id="{AB229170-7023-4403-8C63-13BE3F79CF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8" y="1502"/>
              <a:ext cx="2438" cy="23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50305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BBA99598-C3B3-4E31-9269-2FAE0ED398A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>
              <a:spcAft>
                <a:spcPts val="0"/>
              </a:spcAft>
            </a:pPr>
            <a:r>
              <a:rPr lang="en-US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en-US" altLang="ja-JP" sz="3200" kern="100" dirty="0">
                <a:effectLst/>
                <a:latin typeface="ＭＳ Ｐゴシック" panose="020B0600070205080204" pitchFamily="50" charset="-128"/>
                <a:cs typeface="Times New Roman" panose="02020603050405020304" pitchFamily="18" charset="0"/>
              </a:rPr>
              <a:t>2</a:t>
            </a:r>
            <a:r>
              <a:rPr lang="ja-JP" altLang="ja-JP" sz="3200" kern="100" dirty="0">
                <a:effectLst/>
                <a:ea typeface="ＭＳ Ｐゴシック" panose="020B0600070205080204" pitchFamily="50" charset="-128"/>
                <a:cs typeface="Times New Roman" panose="02020603050405020304" pitchFamily="18" charset="0"/>
              </a:rPr>
              <a:t>次関数の最大と最小</a:t>
            </a:r>
            <a:r>
              <a:rPr lang="ja-JP" altLang="en-US" sz="32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　　　　　　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A 2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次関数の最大と最小　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教科書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p.92)</a:t>
            </a:r>
            <a:endParaRPr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字幕 2">
                <a:extLst>
                  <a:ext uri="{FF2B5EF4-FFF2-40B4-BE49-F238E27FC236}">
                    <a16:creationId xmlns:a16="http://schemas.microsoft.com/office/drawing/2014/main" id="{4F832341-316B-4938-8FB0-9B9A6BEE14BD}"/>
                  </a:ext>
                </a:extLst>
              </p:cNvPr>
              <p:cNvSpPr>
                <a:spLocks noGrp="1" noChangeArrowheads="1"/>
              </p:cNvSpPr>
              <p:nvPr>
                <p:ph type="subTitle" idx="1"/>
              </p:nvPr>
            </p:nvSpPr>
            <p:spPr>
              <a:xfrm>
                <a:off x="695325" y="1030288"/>
                <a:ext cx="10801350" cy="5294312"/>
              </a:xfrm>
            </p:spPr>
            <p:txBody>
              <a:bodyPr/>
              <a:lstStyle/>
              <a:p>
                <a:pPr marL="810000" indent="-810000"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ja-JP" altLang="en-US" sz="2800" kern="100" dirty="0"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altLang="ja-JP" sz="2800" b="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次関数の最大値や最小値を求めることを考えよう。</a:t>
                </a:r>
                <a:endParaRPr lang="en-US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字幕 2">
                <a:extLst>
                  <a:ext uri="{FF2B5EF4-FFF2-40B4-BE49-F238E27FC236}">
                    <a16:creationId xmlns:a16="http://schemas.microsoft.com/office/drawing/2014/main" id="{4F832341-316B-4938-8FB0-9B9A6BEE14B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95325" y="1030288"/>
                <a:ext cx="10801350" cy="5294312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08873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字幕 2">
                <a:extLst>
                  <a:ext uri="{FF2B5EF4-FFF2-40B4-BE49-F238E27FC236}">
                    <a16:creationId xmlns:a16="http://schemas.microsoft.com/office/drawing/2014/main" id="{4F832341-316B-4938-8FB0-9B9A6BEE14BD}"/>
                  </a:ext>
                </a:extLst>
              </p:cNvPr>
              <p:cNvSpPr>
                <a:spLocks noGrp="1" noChangeArrowheads="1"/>
              </p:cNvSpPr>
              <p:nvPr>
                <p:ph type="subTitle" idx="1"/>
              </p:nvPr>
            </p:nvSpPr>
            <p:spPr>
              <a:xfrm>
                <a:off x="695325" y="1030288"/>
                <a:ext cx="10801350" cy="5294312"/>
              </a:xfrm>
            </p:spPr>
            <p:txBody>
              <a:bodyPr/>
              <a:lstStyle/>
              <a:p>
                <a:pPr algn="l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:r>
                  <a:rPr lang="en-US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94</a:t>
                </a:r>
                <a:r>
                  <a:rPr lang="ja-JP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ページで調べたように，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b="0" i="1" kern="10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</a:t>
                </a:r>
                <a14:m>
                  <m:oMath xmlns:m="http://schemas.openxmlformats.org/officeDocument/2006/math"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2 </m:t>
                    </m:r>
                  </m:oMath>
                </a14:m>
                <a:r>
                  <a:rPr lang="ja-JP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次関数</a:t>
                </a:r>
                <a14:m>
                  <m:oMath xmlns:m="http://schemas.openxmlformats.org/officeDocument/2006/math">
                    <m:r>
                      <a:rPr lang="en-US" altLang="ja-JP" sz="2800" b="0" i="0" kern="10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800" i="1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800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sz="2800" i="1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𝑎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kern="10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ja-JP" sz="2800" i="1" kern="10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ja-JP" sz="2800" i="1" kern="10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ja-JP" sz="2800" i="1" kern="10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𝑝</m:t>
                        </m:r>
                        <m:r>
                          <a:rPr lang="en-US" altLang="ja-JP" sz="2800" kern="10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ja-JP" sz="2800" kern="10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ja-JP" sz="2800" i="1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𝑞</m:t>
                    </m:r>
                    <m:r>
                      <a:rPr lang="en-US" altLang="ja-JP" sz="2800" b="0" i="1" kern="10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について，定義域を</a:t>
                </a:r>
                <a14:m>
                  <m:oMath xmlns:m="http://schemas.openxmlformats.org/officeDocument/2006/math">
                    <m:r>
                      <a:rPr lang="en-US" altLang="ja-JP" sz="2800" b="0" i="0" kern="10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800" i="1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𝑠</m:t>
                    </m:r>
                    <m:r>
                      <a:rPr lang="en-US" altLang="ja-JP" sz="2800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≦</m:t>
                    </m:r>
                    <m:r>
                      <a:rPr lang="en-US" altLang="ja-JP" sz="2800" i="1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≦</m:t>
                    </m:r>
                    <m:r>
                      <a:rPr lang="en-US" altLang="ja-JP" sz="2800" i="1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altLang="ja-JP" sz="2800" b="0" i="1" kern="10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に制限して最大値，最小値を求めるときは，グラフの頂点や定義域の端での</a:t>
                </a:r>
                <a14:m>
                  <m:oMath xmlns:m="http://schemas.openxmlformats.org/officeDocument/2006/math">
                    <m:r>
                      <a:rPr lang="en-US" altLang="ja-JP" sz="2800" b="0" i="0" kern="10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800" i="1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800" b="0" i="1" kern="10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の値を比較する。</a:t>
                </a:r>
                <a:endParaRPr lang="en-US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字幕 2">
                <a:extLst>
                  <a:ext uri="{FF2B5EF4-FFF2-40B4-BE49-F238E27FC236}">
                    <a16:creationId xmlns:a16="http://schemas.microsoft.com/office/drawing/2014/main" id="{4F832341-316B-4938-8FB0-9B9A6BEE14B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95325" y="1030288"/>
                <a:ext cx="10801350" cy="5294312"/>
              </a:xfrm>
              <a:blipFill>
                <a:blip r:embed="rId3"/>
                <a:stretch>
                  <a:fillRect l="-112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タイトル 1">
            <a:extLst>
              <a:ext uri="{FF2B5EF4-FFF2-40B4-BE49-F238E27FC236}">
                <a16:creationId xmlns:a16="http://schemas.microsoft.com/office/drawing/2014/main" id="{13FAC574-64AE-41DE-B8EA-FCF4D334658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>
              <a:spcAft>
                <a:spcPts val="0"/>
              </a:spcAft>
            </a:pPr>
            <a:r>
              <a:rPr lang="en-US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en-US" altLang="ja-JP" sz="3200" kern="100" dirty="0">
                <a:effectLst/>
                <a:latin typeface="ＭＳ Ｐゴシック" panose="020B0600070205080204" pitchFamily="50" charset="-128"/>
                <a:cs typeface="Times New Roman" panose="02020603050405020304" pitchFamily="18" charset="0"/>
              </a:rPr>
              <a:t>2</a:t>
            </a:r>
            <a:r>
              <a:rPr lang="ja-JP" altLang="ja-JP" sz="3200" kern="100" dirty="0">
                <a:effectLst/>
                <a:ea typeface="ＭＳ Ｐゴシック" panose="020B0600070205080204" pitchFamily="50" charset="-128"/>
                <a:cs typeface="Times New Roman" panose="02020603050405020304" pitchFamily="18" charset="0"/>
              </a:rPr>
              <a:t>次関数の最大と最小</a:t>
            </a:r>
            <a:r>
              <a:rPr lang="ja-JP" altLang="en-US" sz="32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  </a:t>
            </a:r>
            <a:r>
              <a:rPr lang="en-US" altLang="ja-JP" sz="2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B </a:t>
            </a:r>
            <a:r>
              <a:rPr lang="ja-JP" altLang="en-US" sz="2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定義域に制限がある場合の最大と最小</a:t>
            </a:r>
            <a:r>
              <a:rPr lang="ja-JP" altLang="en-US" sz="2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教科書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p.95)</a:t>
            </a:r>
            <a:endParaRPr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CFEF0A63-966D-426B-8088-C30399F33F3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303338" y="3068638"/>
            <a:ext cx="9864725" cy="2905125"/>
            <a:chOff x="821" y="1933"/>
            <a:chExt cx="6214" cy="1830"/>
          </a:xfrm>
        </p:grpSpPr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6987CC72-7832-40A8-BBCE-ECEF2F88DD5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821" y="1933"/>
              <a:ext cx="6214" cy="1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pic>
          <p:nvPicPr>
            <p:cNvPr id="14341" name="Picture 5">
              <a:extLst>
                <a:ext uri="{FF2B5EF4-FFF2-40B4-BE49-F238E27FC236}">
                  <a16:creationId xmlns:a16="http://schemas.microsoft.com/office/drawing/2014/main" id="{3DF3B810-186C-4E35-9F0E-D03B009266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1" y="1933"/>
              <a:ext cx="6218" cy="1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572100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四角形: 角を丸くする 7">
                <a:extLst>
                  <a:ext uri="{FF2B5EF4-FFF2-40B4-BE49-F238E27FC236}">
                    <a16:creationId xmlns:a16="http://schemas.microsoft.com/office/drawing/2014/main" id="{00784EC2-FC03-46C7-9915-D4D8AB1E6104}"/>
                  </a:ext>
                </a:extLst>
              </p:cNvPr>
              <p:cNvSpPr/>
              <p:nvPr/>
            </p:nvSpPr>
            <p:spPr>
              <a:xfrm>
                <a:off x="695325" y="993613"/>
                <a:ext cx="10801350" cy="3718345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50800">
                <a:solidFill>
                  <a:schemeClr val="accent5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ja-JP" altLang="en-US" sz="2800" dirty="0">
                    <a:solidFill>
                      <a:srgbClr val="000099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深める　</a:t>
                </a:r>
                <a:r>
                  <a:rPr lang="ja-JP" altLang="en-US" sz="2800" kern="100" dirty="0">
                    <a:solidFill>
                      <a:srgbClr val="000099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関数</a:t>
                </a:r>
                <a14:m>
                  <m:oMath xmlns:m="http://schemas.openxmlformats.org/officeDocument/2006/math">
                    <m:r>
                      <a:rPr lang="ja-JP" altLang="en-US" sz="2800" i="1" kern="100" dirty="0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800" i="1" kern="100" dirty="0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800" i="1" kern="100" dirty="0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ja-JP" sz="2800" i="1" kern="100" dirty="0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sz="2800" i="1" kern="100" dirty="0" smtClean="0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800" i="1" kern="100" dirty="0" smtClean="0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altLang="ja-JP" sz="2800" i="1" kern="100" dirty="0" smtClean="0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altLang="ja-JP" sz="2800" i="1" kern="100" dirty="0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 dirty="0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rPr>
                      <m:t>+1 </m:t>
                    </m:r>
                    <m:d>
                      <m:dPr>
                        <m:ctrlPr>
                          <a:rPr lang="en-US" altLang="ja-JP" sz="2800" i="1" kern="100" dirty="0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ja-JP" sz="2800" i="1" kern="100" dirty="0" err="1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cs typeface="Times New Roman" panose="02020603050405020304" pitchFamily="18" charset="0"/>
                          </a:rPr>
                          <m:t>𝑠</m:t>
                        </m:r>
                        <m:r>
                          <a:rPr lang="en-US" altLang="ja-JP" sz="2800" i="1" kern="100" dirty="0" err="1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cs typeface="Times New Roman" panose="02020603050405020304" pitchFamily="18" charset="0"/>
                          </a:rPr>
                          <m:t>≦</m:t>
                        </m:r>
                        <m:r>
                          <a:rPr lang="en-US" altLang="ja-JP" sz="2800" i="1" kern="100" dirty="0" err="1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ja-JP" sz="2800" i="1" kern="100" dirty="0" err="1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cs typeface="Times New Roman" panose="02020603050405020304" pitchFamily="18" charset="0"/>
                          </a:rPr>
                          <m:t>≦</m:t>
                        </m:r>
                        <m:r>
                          <a:rPr lang="en-US" altLang="ja-JP" sz="2800" i="1" kern="100" dirty="0" err="1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  <m:r>
                      <a:rPr lang="en-US" altLang="ja-JP" sz="2800" i="1" kern="100" dirty="0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en-US" sz="2800" kern="100" dirty="0">
                    <a:solidFill>
                      <a:srgbClr val="000099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につい</a:t>
                </a:r>
                <a:endParaRPr lang="en-US" altLang="ja-JP" sz="2800" kern="100" dirty="0">
                  <a:solidFill>
                    <a:srgbClr val="000099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r>
                  <a:rPr lang="ja-JP" altLang="en-US" sz="2800" kern="100" dirty="0">
                    <a:solidFill>
                      <a:srgbClr val="000099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　 て，次の</a:t>
                </a:r>
                <a14:m>
                  <m:oMath xmlns:m="http://schemas.openxmlformats.org/officeDocument/2006/math">
                    <m:r>
                      <a:rPr lang="en-US" altLang="ja-JP" sz="2800" b="0" i="0" kern="100" dirty="0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800" i="1" kern="100" dirty="0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b="0" i="1" kern="100" dirty="0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en-US" sz="2800" kern="100" dirty="0">
                    <a:solidFill>
                      <a:srgbClr val="000099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の値で最大値，最小値をとるよう</a:t>
                </a:r>
                <a:endParaRPr lang="en-US" altLang="ja-JP" sz="2800" kern="100" dirty="0">
                  <a:solidFill>
                    <a:srgbClr val="000099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r>
                  <a:rPr lang="ja-JP" altLang="en-US" sz="2800" kern="100" dirty="0">
                    <a:solidFill>
                      <a:srgbClr val="000099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　 に，定義域</a:t>
                </a:r>
                <a14:m>
                  <m:oMath xmlns:m="http://schemas.openxmlformats.org/officeDocument/2006/math">
                    <m:r>
                      <a:rPr lang="ja-JP" altLang="en-US" sz="2800" i="1" kern="100" dirty="0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800" i="1" kern="100" dirty="0" err="1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rPr>
                      <m:t>𝑠</m:t>
                    </m:r>
                    <m:r>
                      <a:rPr lang="en-US" altLang="ja-JP" sz="2800" i="1" kern="100" dirty="0" err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rPr>
                      <m:t>≦</m:t>
                    </m:r>
                    <m:r>
                      <a:rPr lang="en-US" altLang="ja-JP" sz="2800" i="1" kern="100" dirty="0" err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 dirty="0" err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rPr>
                      <m:t>≦</m:t>
                    </m:r>
                    <m:r>
                      <a:rPr lang="en-US" altLang="ja-JP" sz="2800" i="1" kern="100" dirty="0" err="1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altLang="ja-JP" sz="2800" i="1" kern="100" dirty="0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en-US" sz="2800" kern="100" dirty="0">
                    <a:solidFill>
                      <a:srgbClr val="000099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を</a:t>
                </a:r>
                <a14:m>
                  <m:oMath xmlns:m="http://schemas.openxmlformats.org/officeDocument/2006/math">
                    <m:r>
                      <a:rPr lang="ja-JP" altLang="en-US" sz="2800" i="1" kern="100" dirty="0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800" i="1" kern="100" dirty="0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rPr>
                      <m:t>1 </m:t>
                    </m:r>
                  </m:oMath>
                </a14:m>
                <a:r>
                  <a:rPr lang="ja-JP" altLang="en-US" sz="2800" kern="100" dirty="0">
                    <a:solidFill>
                      <a:srgbClr val="000099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つ定めてみよう。</a:t>
                </a:r>
                <a:br>
                  <a:rPr lang="en-US" altLang="ja-JP" sz="2800" kern="100" dirty="0">
                    <a:solidFill>
                      <a:srgbClr val="000099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</a:br>
                <a:r>
                  <a:rPr lang="ja-JP" altLang="en-US" sz="2800" kern="100" dirty="0">
                    <a:solidFill>
                      <a:srgbClr val="000099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　 </a:t>
                </a:r>
                <a:r>
                  <a:rPr lang="en-US" altLang="ja-JP" sz="2800" kern="100" dirty="0">
                    <a:solidFill>
                      <a:srgbClr val="000099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(1)</a:t>
                </a:r>
                <a:r>
                  <a:rPr lang="ja-JP" altLang="en-US" sz="2800" kern="100" dirty="0">
                    <a:solidFill>
                      <a:srgbClr val="000099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 i="1" kern="100" dirty="0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 dirty="0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sz="2800" i="1" kern="100" dirty="0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rPr>
                      <m:t>𝑠</m:t>
                    </m:r>
                    <m:r>
                      <a:rPr lang="ja-JP" altLang="en-US" sz="2800" i="1" kern="100" dirty="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en-US" sz="2800" kern="100" dirty="0">
                    <a:solidFill>
                      <a:srgbClr val="000099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で最大値をとり，</a:t>
                </a:r>
                <a14:m>
                  <m:oMath xmlns:m="http://schemas.openxmlformats.org/officeDocument/2006/math">
                    <m:r>
                      <a:rPr lang="en-US" altLang="ja-JP" sz="2800" i="1" kern="100" dirty="0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 dirty="0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rPr>
                      <m:t>=1 </m:t>
                    </m:r>
                  </m:oMath>
                </a14:m>
                <a:r>
                  <a:rPr lang="ja-JP" altLang="en-US" sz="2800" kern="100" dirty="0">
                    <a:solidFill>
                      <a:srgbClr val="000099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で最小値</a:t>
                </a:r>
                <a:endParaRPr lang="en-US" altLang="ja-JP" sz="2800" kern="100" dirty="0">
                  <a:solidFill>
                    <a:srgbClr val="000099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r>
                  <a:rPr lang="ja-JP" altLang="en-US" sz="2800" kern="100" dirty="0">
                    <a:solidFill>
                      <a:srgbClr val="000099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　　　をとる。</a:t>
                </a:r>
                <a:endParaRPr lang="en-US" altLang="ja-JP" sz="2800" kern="100" dirty="0">
                  <a:solidFill>
                    <a:srgbClr val="000099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r>
                  <a:rPr lang="ja-JP" altLang="en-US" sz="2800" kern="100" dirty="0">
                    <a:solidFill>
                      <a:srgbClr val="000099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　 </a:t>
                </a:r>
                <a:r>
                  <a:rPr lang="en-US" altLang="ja-JP" sz="2800" kern="100" dirty="0">
                    <a:solidFill>
                      <a:srgbClr val="000099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(2)</a:t>
                </a:r>
                <a:r>
                  <a:rPr lang="ja-JP" altLang="en-US" sz="2800" kern="100" dirty="0">
                    <a:solidFill>
                      <a:srgbClr val="000099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 i="1" kern="100" dirty="0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 dirty="0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sz="2800" i="1" kern="100" dirty="0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rPr>
                      <m:t>𝑠</m:t>
                    </m:r>
                    <m:r>
                      <a:rPr lang="en-US" altLang="ja-JP" sz="2800" i="1" kern="100" dirty="0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en-US" sz="2800" kern="100" dirty="0">
                    <a:solidFill>
                      <a:srgbClr val="000099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で最大値をとり，</a:t>
                </a:r>
                <a14:m>
                  <m:oMath xmlns:m="http://schemas.openxmlformats.org/officeDocument/2006/math">
                    <m:r>
                      <a:rPr lang="en-US" altLang="ja-JP" sz="2800" i="1" kern="100" dirty="0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 dirty="0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sz="2800" i="1" kern="100" dirty="0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altLang="ja-JP" sz="2800" i="1" kern="100" dirty="0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en-US" sz="2800" kern="100" dirty="0">
                    <a:solidFill>
                      <a:srgbClr val="000099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で最小値</a:t>
                </a:r>
                <a:endParaRPr lang="en-US" altLang="ja-JP" sz="2800" kern="100" dirty="0">
                  <a:solidFill>
                    <a:srgbClr val="000099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r>
                  <a:rPr lang="ja-JP" altLang="en-US" sz="2800" kern="100" dirty="0">
                    <a:solidFill>
                      <a:srgbClr val="000099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　　　をとる。</a:t>
                </a:r>
                <a:endParaRPr lang="ja-JP" altLang="ja-JP" sz="2800" dirty="0">
                  <a:solidFill>
                    <a:srgbClr val="000099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8" name="四角形: 角を丸くする 7">
                <a:extLst>
                  <a:ext uri="{FF2B5EF4-FFF2-40B4-BE49-F238E27FC236}">
                    <a16:creationId xmlns:a16="http://schemas.microsoft.com/office/drawing/2014/main" id="{00784EC2-FC03-46C7-9915-D4D8AB1E61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325" y="993613"/>
                <a:ext cx="10801350" cy="3718345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0800">
                <a:solidFill>
                  <a:schemeClr val="accent5"/>
                </a:solidFill>
              </a:ln>
              <a:effec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タイトル 1">
            <a:extLst>
              <a:ext uri="{FF2B5EF4-FFF2-40B4-BE49-F238E27FC236}">
                <a16:creationId xmlns:a16="http://schemas.microsoft.com/office/drawing/2014/main" id="{113DF391-D95C-4F36-9233-860E5F577F9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>
              <a:spcAft>
                <a:spcPts val="0"/>
              </a:spcAft>
            </a:pPr>
            <a:r>
              <a:rPr lang="en-US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en-US" altLang="ja-JP" sz="3200" kern="100" dirty="0">
                <a:effectLst/>
                <a:latin typeface="ＭＳ Ｐゴシック" panose="020B0600070205080204" pitchFamily="50" charset="-128"/>
                <a:cs typeface="Times New Roman" panose="02020603050405020304" pitchFamily="18" charset="0"/>
              </a:rPr>
              <a:t>2</a:t>
            </a:r>
            <a:r>
              <a:rPr lang="ja-JP" altLang="ja-JP" sz="3200" kern="100" dirty="0">
                <a:effectLst/>
                <a:ea typeface="ＭＳ Ｐゴシック" panose="020B0600070205080204" pitchFamily="50" charset="-128"/>
                <a:cs typeface="Times New Roman" panose="02020603050405020304" pitchFamily="18" charset="0"/>
              </a:rPr>
              <a:t>次関数の最大と最小</a:t>
            </a:r>
            <a:r>
              <a:rPr lang="ja-JP" altLang="en-US" sz="32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  </a:t>
            </a:r>
            <a:r>
              <a:rPr lang="en-US" altLang="ja-JP" sz="2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B </a:t>
            </a:r>
            <a:r>
              <a:rPr lang="ja-JP" altLang="en-US" sz="2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定義域に制限がある場合の最大と最小</a:t>
            </a:r>
            <a:r>
              <a:rPr lang="ja-JP" altLang="en-US" sz="2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教科書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p.95)</a:t>
            </a:r>
            <a:endParaRPr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3335074F-4DC1-463B-87F4-6389399560F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051925" y="1336675"/>
            <a:ext cx="1982788" cy="2314575"/>
            <a:chOff x="5702" y="842"/>
            <a:chExt cx="1249" cy="1458"/>
          </a:xfrm>
        </p:grpSpPr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1738BA2F-B339-4D76-BE21-890BD7DEA37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702" y="842"/>
              <a:ext cx="1249" cy="14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pic>
          <p:nvPicPr>
            <p:cNvPr id="15365" name="Picture 5">
              <a:extLst>
                <a:ext uri="{FF2B5EF4-FFF2-40B4-BE49-F238E27FC236}">
                  <a16:creationId xmlns:a16="http://schemas.microsoft.com/office/drawing/2014/main" id="{51ECC47C-054F-41E3-B2AB-F77706F07A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02" y="842"/>
              <a:ext cx="1253" cy="1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235957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5F77409E-EC05-48EB-8067-6949D09FDA6E}"/>
              </a:ext>
            </a:extLst>
          </p:cNvPr>
          <p:cNvSpPr/>
          <p:nvPr/>
        </p:nvSpPr>
        <p:spPr>
          <a:xfrm>
            <a:off x="725805" y="1083113"/>
            <a:ext cx="1030444" cy="42703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字幕 2">
                <a:extLst>
                  <a:ext uri="{FF2B5EF4-FFF2-40B4-BE49-F238E27FC236}">
                    <a16:creationId xmlns:a16="http://schemas.microsoft.com/office/drawing/2014/main" id="{4F832341-316B-4938-8FB0-9B9A6BEE14BD}"/>
                  </a:ext>
                </a:extLst>
              </p:cNvPr>
              <p:cNvSpPr>
                <a:spLocks noGrp="1" noChangeArrowheads="1"/>
              </p:cNvSpPr>
              <p:nvPr>
                <p:ph type="subTitle" idx="1"/>
              </p:nvPr>
            </p:nvSpPr>
            <p:spPr>
              <a:xfrm>
                <a:off x="704358" y="1030288"/>
                <a:ext cx="10801350" cy="961601"/>
              </a:xfrm>
            </p:spPr>
            <p:txBody>
              <a:bodyPr/>
              <a:lstStyle/>
              <a:p>
                <a:pPr marL="1170000" indent="-1170000" algn="just"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ja-JP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例</a:t>
                </a: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題</a:t>
                </a:r>
                <a:r>
                  <a:rPr lang="en-US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6</a:t>
                </a:r>
                <a:r>
                  <a:rPr lang="ja-JP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関数</a:t>
                </a:r>
                <a14:m>
                  <m:oMath xmlns:m="http://schemas.openxmlformats.org/officeDocument/2006/math">
                    <m:r>
                      <a:rPr lang="ja-JP" altLang="en-US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ja-JP" sz="2800" i="1" kern="100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 kern="100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+2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altLang="ja-JP" sz="2800" b="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en-US" altLang="ja-JP" sz="2800" i="1" kern="100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ja-JP" sz="2800" i="1" kern="100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−2≦</m:t>
                        </m:r>
                        <m:r>
                          <a:rPr lang="en-US" altLang="ja-JP" sz="2800" i="1" kern="100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ja-JP" sz="2800" i="1" kern="100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≦2</m:t>
                        </m:r>
                      </m:e>
                    </m:d>
                    <m:r>
                      <a:rPr lang="ja-JP" altLang="en-US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の最大値が</a:t>
                </a:r>
                <a14:m>
                  <m:oMath xmlns:m="http://schemas.openxmlformats.org/officeDocument/2006/math">
                    <m:r>
                      <a:rPr lang="ja-JP" altLang="en-US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5 </m:t>
                    </m:r>
                  </m:oMath>
                </a14:m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であるよう</a:t>
                </a:r>
                <a:endParaRPr lang="en-US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marL="1170000" algn="just"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に，定数</a:t>
                </a:r>
                <a14:m>
                  <m:oMath xmlns:m="http://schemas.openxmlformats.org/officeDocument/2006/math">
                    <m:r>
                      <a:rPr lang="ja-JP" altLang="en-US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の値を定めよ。</a:t>
                </a:r>
                <a:endParaRPr lang="en-US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字幕 2">
                <a:extLst>
                  <a:ext uri="{FF2B5EF4-FFF2-40B4-BE49-F238E27FC236}">
                    <a16:creationId xmlns:a16="http://schemas.microsoft.com/office/drawing/2014/main" id="{4F832341-316B-4938-8FB0-9B9A6BEE14B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704358" y="1030288"/>
                <a:ext cx="10801350" cy="961601"/>
              </a:xfrm>
              <a:blipFill>
                <a:blip r:embed="rId3"/>
                <a:stretch>
                  <a:fillRect l="-1186" t="-7595" b="-2721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字幕 2">
                <a:extLst>
                  <a:ext uri="{FF2B5EF4-FFF2-40B4-BE49-F238E27FC236}">
                    <a16:creationId xmlns:a16="http://schemas.microsoft.com/office/drawing/2014/main" id="{C1D6CE40-2306-4639-ABF0-40E1581F90A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95325" y="2212551"/>
                <a:ext cx="10801350" cy="41717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 algn="ctr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00000"/>
                  </a:lnSpc>
                </a:pP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解　</a:t>
                </a:r>
                <a:r>
                  <a:rPr lang="ja-JP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この関数の式は</a:t>
                </a:r>
              </a:p>
              <a:p>
                <a:pPr algn="just">
                  <a:lnSpc>
                    <a:spcPct val="100000"/>
                  </a:lnSpc>
                </a:pPr>
                <a:r>
                  <a:rPr lang="ja-JP" altLang="en-US" sz="2800" kern="100" dirty="0"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 　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=(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+1</m:t>
                    </m:r>
                    <m:sSup>
                      <m:sSupPr>
                        <m:ctrlPr>
                          <a:rPr lang="ja-JP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ja-JP" sz="2800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 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2≦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≦2)</m:t>
                    </m:r>
                  </m:oMath>
                </a14:m>
                <a:endParaRPr lang="ja-JP" altLang="ja-JP" sz="2800" kern="100" dirty="0"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0000"/>
                  </a:lnSpc>
                </a:pPr>
                <a:r>
                  <a:rPr lang="ja-JP" altLang="en-US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 </a:t>
                </a:r>
                <a:r>
                  <a:rPr lang="ja-JP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と変形され，この関数は</a:t>
                </a:r>
                <a14:m>
                  <m:oMath xmlns:m="http://schemas.openxmlformats.org/officeDocument/2006/math">
                    <m:r>
                      <a:rPr lang="en-US" altLang="ja-JP" sz="2800" b="0" i="0" kern="10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=2</m:t>
                    </m:r>
                    <m:r>
                      <a:rPr lang="en-US" altLang="ja-JP" sz="2800" b="0" i="0" kern="10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で最大値をとる。</a:t>
                </a:r>
              </a:p>
              <a:p>
                <a:pPr algn="just">
                  <a:lnSpc>
                    <a:spcPct val="100000"/>
                  </a:lnSpc>
                </a:pPr>
                <a:r>
                  <a:rPr lang="ja-JP" altLang="en-US" sz="2800" kern="100" dirty="0">
                    <a:effectLst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 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=2</m:t>
                    </m:r>
                    <m:r>
                      <a:rPr lang="en-US" altLang="ja-JP" sz="2800" b="0" i="0" kern="10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のとき</a:t>
                </a:r>
              </a:p>
              <a:p>
                <a:pPr algn="just">
                  <a:lnSpc>
                    <a:spcPct val="100000"/>
                  </a:lnSpc>
                </a:pPr>
                <a:r>
                  <a:rPr lang="ja-JP" altLang="en-US" sz="2800" kern="100" dirty="0">
                    <a:effectLst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 　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ja-JP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ja-JP" sz="2800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+2⋅2+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+8</m:t>
                    </m:r>
                  </m:oMath>
                </a14:m>
                <a:endParaRPr lang="ja-JP" altLang="ja-JP" sz="2800" kern="100" dirty="0"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</a:pPr>
                <a:r>
                  <a:rPr lang="ja-JP" altLang="en-US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 </a:t>
                </a:r>
                <a:r>
                  <a:rPr lang="ja-JP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ゆえに，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+8=5</m:t>
                    </m:r>
                    <m:r>
                      <a:rPr lang="en-US" altLang="ja-JP" sz="2800" b="0" i="1" kern="10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から　　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endParaRPr lang="ja-JP" altLang="en-US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字幕 2">
                <a:extLst>
                  <a:ext uri="{FF2B5EF4-FFF2-40B4-BE49-F238E27FC236}">
                    <a16:creationId xmlns:a16="http://schemas.microsoft.com/office/drawing/2014/main" id="{C1D6CE40-2306-4639-ABF0-40E1581F90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5325" y="2212551"/>
                <a:ext cx="10801350" cy="4171735"/>
              </a:xfrm>
              <a:prstGeom prst="rect">
                <a:avLst/>
              </a:prstGeom>
              <a:blipFill>
                <a:blip r:embed="rId4"/>
                <a:stretch>
                  <a:fillRect l="-1129" t="-160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2F65C3D3-B1B9-44FD-B344-BEA46CE5DFB8}"/>
              </a:ext>
            </a:extLst>
          </p:cNvPr>
          <p:cNvSpPr/>
          <p:nvPr/>
        </p:nvSpPr>
        <p:spPr>
          <a:xfrm>
            <a:off x="2218827" y="2796099"/>
            <a:ext cx="2642422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A67DD33C-8C9B-479C-AAD6-4B9E9E638BD7}"/>
              </a:ext>
            </a:extLst>
          </p:cNvPr>
          <p:cNvSpPr/>
          <p:nvPr/>
        </p:nvSpPr>
        <p:spPr>
          <a:xfrm>
            <a:off x="5624499" y="3391676"/>
            <a:ext cx="274320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508616FE-BFDE-4A15-8252-F4BB8116BB5A}"/>
              </a:ext>
            </a:extLst>
          </p:cNvPr>
          <p:cNvSpPr/>
          <p:nvPr/>
        </p:nvSpPr>
        <p:spPr>
          <a:xfrm>
            <a:off x="1944507" y="3909934"/>
            <a:ext cx="274320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F4B85022-4BFA-4763-B909-288F4EA9F8A8}"/>
              </a:ext>
            </a:extLst>
          </p:cNvPr>
          <p:cNvSpPr/>
          <p:nvPr/>
        </p:nvSpPr>
        <p:spPr>
          <a:xfrm>
            <a:off x="2218827" y="4465725"/>
            <a:ext cx="3405672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F91B3DAD-CC7D-4AAC-B122-EB1A6A66049F}"/>
              </a:ext>
            </a:extLst>
          </p:cNvPr>
          <p:cNvSpPr/>
          <p:nvPr/>
        </p:nvSpPr>
        <p:spPr>
          <a:xfrm>
            <a:off x="2585829" y="5049273"/>
            <a:ext cx="866498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1D451114-7A1A-4BA8-AFDB-106F54B7194A}"/>
              </a:ext>
            </a:extLst>
          </p:cNvPr>
          <p:cNvSpPr/>
          <p:nvPr/>
        </p:nvSpPr>
        <p:spPr>
          <a:xfrm>
            <a:off x="5831633" y="5049273"/>
            <a:ext cx="578497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24" name="タイトル 1">
            <a:extLst>
              <a:ext uri="{FF2B5EF4-FFF2-40B4-BE49-F238E27FC236}">
                <a16:creationId xmlns:a16="http://schemas.microsoft.com/office/drawing/2014/main" id="{9A087696-EDF8-4C71-93BC-0FD201ECBE7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>
              <a:spcAft>
                <a:spcPts val="0"/>
              </a:spcAft>
            </a:pPr>
            <a:r>
              <a:rPr lang="en-US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en-US" altLang="ja-JP" sz="3200" kern="100" dirty="0">
                <a:effectLst/>
                <a:latin typeface="ＭＳ Ｐゴシック" panose="020B0600070205080204" pitchFamily="50" charset="-128"/>
                <a:cs typeface="Times New Roman" panose="02020603050405020304" pitchFamily="18" charset="0"/>
              </a:rPr>
              <a:t>2</a:t>
            </a:r>
            <a:r>
              <a:rPr lang="ja-JP" altLang="ja-JP" sz="3200" kern="100" dirty="0">
                <a:effectLst/>
                <a:ea typeface="ＭＳ Ｐゴシック" panose="020B0600070205080204" pitchFamily="50" charset="-128"/>
                <a:cs typeface="Times New Roman" panose="02020603050405020304" pitchFamily="18" charset="0"/>
              </a:rPr>
              <a:t>次関数の最大と最小</a:t>
            </a:r>
            <a:r>
              <a:rPr lang="ja-JP" altLang="en-US" sz="32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  </a:t>
            </a:r>
            <a:r>
              <a:rPr lang="en-US" altLang="ja-JP" sz="2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B </a:t>
            </a:r>
            <a:r>
              <a:rPr lang="ja-JP" altLang="en-US" sz="2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定義域に制限がある場合の最大と最小</a:t>
            </a:r>
            <a:r>
              <a:rPr lang="ja-JP" altLang="en-US" sz="2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教科書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p.95)</a:t>
            </a:r>
            <a:endParaRPr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B5E9400F-52D0-483F-A653-6731E831E15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939213" y="2212975"/>
            <a:ext cx="2497137" cy="3878263"/>
            <a:chOff x="5631" y="1394"/>
            <a:chExt cx="1573" cy="2443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FC289FFB-1383-47B9-8371-9719B385FC3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631" y="1394"/>
              <a:ext cx="1573" cy="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pic>
          <p:nvPicPr>
            <p:cNvPr id="16389" name="Picture 5">
              <a:extLst>
                <a:ext uri="{FF2B5EF4-FFF2-40B4-BE49-F238E27FC236}">
                  <a16:creationId xmlns:a16="http://schemas.microsoft.com/office/drawing/2014/main" id="{BBB1ADE0-D0DD-4B7E-A45C-2E07339F1D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1" y="1394"/>
              <a:ext cx="1577" cy="2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CA5E8554-7AA5-4A73-92AD-10328CBA4688}"/>
              </a:ext>
            </a:extLst>
          </p:cNvPr>
          <p:cNvSpPr/>
          <p:nvPr/>
        </p:nvSpPr>
        <p:spPr>
          <a:xfrm>
            <a:off x="8543427" y="2190326"/>
            <a:ext cx="3128620" cy="3907262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ED52756-55B7-9A6D-E1B2-49936A5B22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85658" y="6251102"/>
            <a:ext cx="3786389" cy="47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829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20" grpId="0" animBg="1"/>
      <p:bldP spid="21" grpId="0" animBg="1"/>
      <p:bldP spid="23" grpId="0" animBg="1"/>
      <p:bldP spid="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4D34596A-0558-4759-BFBB-3CF9E7EB709C}"/>
              </a:ext>
            </a:extLst>
          </p:cNvPr>
          <p:cNvSpPr/>
          <p:nvPr/>
        </p:nvSpPr>
        <p:spPr>
          <a:xfrm>
            <a:off x="695325" y="1101908"/>
            <a:ext cx="1242000" cy="427038"/>
          </a:xfrm>
          <a:prstGeom prst="rect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id="{D923A058-1429-486E-81EF-794857C5BDC5}"/>
                  </a:ext>
                </a:extLst>
              </p:cNvPr>
              <p:cNvSpPr>
                <a:spLocks noGrp="1" noChangeArrowheads="1"/>
              </p:cNvSpPr>
              <p:nvPr>
                <p:ph type="subTitle" idx="1"/>
              </p:nvPr>
            </p:nvSpPr>
            <p:spPr>
              <a:xfrm>
                <a:off x="695325" y="1059516"/>
                <a:ext cx="10801350" cy="998082"/>
              </a:xfrm>
            </p:spPr>
            <p:txBody>
              <a:bodyPr/>
              <a:lstStyle/>
              <a:p>
                <a:pPr marL="1314000" indent="-1314000" algn="l">
                  <a:lnSpc>
                    <a:spcPct val="100000"/>
                  </a:lnSpc>
                </a:pP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練習</a:t>
                </a:r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19</a:t>
                </a: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:r>
                  <a:rPr lang="ja-JP" altLang="ja-JP" sz="2800" kern="100" dirty="0"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関数</a:t>
                </a:r>
                <a14:m>
                  <m:oMath xmlns:m="http://schemas.openxmlformats.org/officeDocument/2006/math">
                    <m:r>
                      <a:rPr lang="en-US" altLang="ja-JP" sz="2800" b="0" i="0" kern="10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800" i="1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800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=2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kern="10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2800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12</m:t>
                    </m:r>
                    <m:r>
                      <a:rPr lang="en-US" altLang="ja-JP" sz="2800" i="1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ja-JP" sz="2800" i="1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altLang="ja-JP" sz="2800" b="0" i="1" kern="10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en-US" altLang="ja-JP" sz="2800" i="1" kern="10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ja-JP" sz="2800" kern="10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1≦</m:t>
                        </m:r>
                        <m:r>
                          <a:rPr lang="en-US" altLang="ja-JP" sz="2800" i="1" kern="10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ja-JP" sz="2800" kern="10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≦4</m:t>
                        </m:r>
                      </m:e>
                    </m:d>
                  </m:oMath>
                </a14:m>
                <a:r>
                  <a:rPr lang="ja-JP" altLang="ja-JP" sz="2800" kern="100" dirty="0"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の最大値が</a:t>
                </a:r>
                <a14:m>
                  <m:oMath xmlns:m="http://schemas.openxmlformats.org/officeDocument/2006/math"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5 </m:t>
                    </m:r>
                  </m:oMath>
                </a14:m>
                <a:r>
                  <a:rPr lang="ja-JP" altLang="ja-JP" sz="2800" kern="100" dirty="0"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であるように，定数</a:t>
                </a:r>
                <a14:m>
                  <m:oMath xmlns:m="http://schemas.openxmlformats.org/officeDocument/2006/math">
                    <m:r>
                      <a:rPr lang="en-US" altLang="ja-JP" sz="2800" b="0" i="0" kern="10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800" i="1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altLang="ja-JP" sz="2800" b="0" i="1" kern="10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2800" kern="100" dirty="0"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の値を定めよ。また，そのときの最小値を求めよ。</a:t>
                </a:r>
                <a:endParaRPr lang="en-US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id="{D923A058-1429-486E-81EF-794857C5BD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95325" y="1059516"/>
                <a:ext cx="10801350" cy="998082"/>
              </a:xfrm>
              <a:blipFill>
                <a:blip r:embed="rId3"/>
                <a:stretch>
                  <a:fillRect l="-1129" t="-7927" b="-1036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タイトル 1">
            <a:extLst>
              <a:ext uri="{FF2B5EF4-FFF2-40B4-BE49-F238E27FC236}">
                <a16:creationId xmlns:a16="http://schemas.microsoft.com/office/drawing/2014/main" id="{F82DB128-FA39-4B5B-BD2A-1889C04EF9F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>
              <a:spcAft>
                <a:spcPts val="0"/>
              </a:spcAft>
            </a:pPr>
            <a:r>
              <a:rPr lang="en-US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en-US" altLang="ja-JP" sz="3200" kern="100" dirty="0">
                <a:effectLst/>
                <a:latin typeface="ＭＳ Ｐゴシック" panose="020B0600070205080204" pitchFamily="50" charset="-128"/>
                <a:cs typeface="Times New Roman" panose="02020603050405020304" pitchFamily="18" charset="0"/>
              </a:rPr>
              <a:t>2</a:t>
            </a:r>
            <a:r>
              <a:rPr lang="ja-JP" altLang="ja-JP" sz="3200" kern="100" dirty="0">
                <a:effectLst/>
                <a:ea typeface="ＭＳ Ｐゴシック" panose="020B0600070205080204" pitchFamily="50" charset="-128"/>
                <a:cs typeface="Times New Roman" panose="02020603050405020304" pitchFamily="18" charset="0"/>
              </a:rPr>
              <a:t>次関数の最大と最小</a:t>
            </a:r>
            <a:r>
              <a:rPr lang="ja-JP" altLang="en-US" sz="32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  </a:t>
            </a:r>
            <a:r>
              <a:rPr lang="en-US" altLang="ja-JP" sz="2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B </a:t>
            </a:r>
            <a:r>
              <a:rPr lang="ja-JP" altLang="en-US" sz="2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定義域に制限がある場合の最大と最小</a:t>
            </a:r>
            <a:r>
              <a:rPr lang="ja-JP" altLang="en-US" sz="2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教科書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p.95)</a:t>
            </a:r>
            <a:endParaRPr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16ECA707-56DF-4D09-B0C4-668CE57A547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997949" y="2307489"/>
            <a:ext cx="2498725" cy="4221163"/>
            <a:chOff x="5774" y="1352"/>
            <a:chExt cx="1574" cy="2659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7AE54EA7-2797-454F-AFE1-EBFD436E3E4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774" y="1352"/>
              <a:ext cx="1574" cy="2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pic>
          <p:nvPicPr>
            <p:cNvPr id="17413" name="Picture 5">
              <a:extLst>
                <a:ext uri="{FF2B5EF4-FFF2-40B4-BE49-F238E27FC236}">
                  <a16:creationId xmlns:a16="http://schemas.microsoft.com/office/drawing/2014/main" id="{782280AE-4273-4FCB-9570-F94B019E12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4" y="1352"/>
              <a:ext cx="1578" cy="2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字幕 2">
                <a:extLst>
                  <a:ext uri="{FF2B5EF4-FFF2-40B4-BE49-F238E27FC236}">
                    <a16:creationId xmlns:a16="http://schemas.microsoft.com/office/drawing/2014/main" id="{3BBA2532-1991-473D-B10A-85ACE344F57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37325" y="4883975"/>
                <a:ext cx="9471931" cy="18272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 algn="ctr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 fontAlgn="ctr">
                  <a:lnSpc>
                    <a:spcPct val="100000"/>
                  </a:lnSpc>
                </a:pPr>
                <a:r>
                  <a:rPr lang="ja-JP" altLang="ja-JP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ゆえに，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2800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10=5</m:t>
                    </m:r>
                  </m:oMath>
                </a14:m>
                <a:r>
                  <a:rPr lang="en-US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から　　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altLang="ja-JP" sz="2800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=15</m:t>
                    </m:r>
                  </m:oMath>
                </a14:m>
                <a:r>
                  <a:rPr lang="en-US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endParaRPr lang="ja-JP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just" fontAlgn="ctr">
                  <a:lnSpc>
                    <a:spcPct val="100000"/>
                  </a:lnSpc>
                </a:pPr>
                <a:r>
                  <a:rPr lang="ja-JP" altLang="ja-JP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また，この関数は</a:t>
                </a:r>
                <a14:m>
                  <m:oMath xmlns:m="http://schemas.openxmlformats.org/officeDocument/2006/math">
                    <m:r>
                      <a:rPr lang="en-US" altLang="ja-JP" sz="2800" b="0" i="0" kern="10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800" i="1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=3 </m:t>
                    </m:r>
                  </m:oMath>
                </a14:m>
                <a:r>
                  <a:rPr lang="ja-JP" altLang="ja-JP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で最小値</a:t>
                </a:r>
                <a14:m>
                  <m:oMath xmlns:m="http://schemas.openxmlformats.org/officeDocument/2006/math">
                    <m:r>
                      <a:rPr lang="en-US" altLang="ja-JP" sz="2800" b="0" i="0" kern="10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800" i="1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altLang="ja-JP" sz="2800" i="1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−18 </m:t>
                    </m:r>
                  </m:oMath>
                </a14:m>
                <a:r>
                  <a:rPr lang="ja-JP" altLang="ja-JP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をとる</a:t>
                </a:r>
                <a:endParaRPr lang="en-US" altLang="ja-JP" sz="2800" kern="100" dirty="0">
                  <a:solidFill>
                    <a:srgbClr val="000000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just" fontAlgn="ctr">
                  <a:lnSpc>
                    <a:spcPct val="100000"/>
                  </a:lnSpc>
                </a:pPr>
                <a:r>
                  <a:rPr lang="ja-JP" altLang="ja-JP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から，最小値</a:t>
                </a:r>
                <a:r>
                  <a:rPr lang="ja-JP" altLang="ja-JP" sz="28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は　　</a:t>
                </a:r>
                <a14:m>
                  <m:oMath xmlns:m="http://schemas.openxmlformats.org/officeDocument/2006/math">
                    <m:r>
                      <a:rPr lang="en-US" altLang="ja-JP" sz="2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15</m:t>
                    </m:r>
                    <m:r>
                      <a:rPr lang="en-US" altLang="ja-JP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2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18=</m:t>
                    </m:r>
                    <m:r>
                      <a:rPr lang="en-US" altLang="ja-JP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2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endParaRPr lang="ja-JP" altLang="en-US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just" fontAlgn="ctr">
                  <a:lnSpc>
                    <a:spcPct val="100000"/>
                  </a:lnSpc>
                </a:pPr>
                <a:endParaRPr lang="ja-JP" altLang="en-US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字幕 2">
                <a:extLst>
                  <a:ext uri="{FF2B5EF4-FFF2-40B4-BE49-F238E27FC236}">
                    <a16:creationId xmlns:a16="http://schemas.microsoft.com/office/drawing/2014/main" id="{3BBA2532-1991-473D-B10A-85ACE344F5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37325" y="4883975"/>
                <a:ext cx="9471931" cy="1827241"/>
              </a:xfrm>
              <a:prstGeom prst="rect">
                <a:avLst/>
              </a:prstGeom>
              <a:blipFill>
                <a:blip r:embed="rId5"/>
                <a:stretch>
                  <a:fillRect l="-1351" t="-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字幕 2">
                <a:extLst>
                  <a:ext uri="{FF2B5EF4-FFF2-40B4-BE49-F238E27FC236}">
                    <a16:creationId xmlns:a16="http://schemas.microsoft.com/office/drawing/2014/main" id="{FCD8E5F3-A872-4961-B7F8-02C4A1779E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24743" y="2084492"/>
                <a:ext cx="9471931" cy="27902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 algn="ctr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 fontAlgn="ctr">
                  <a:lnSpc>
                    <a:spcPct val="100000"/>
                  </a:lnSpc>
                </a:pPr>
                <a:r>
                  <a:rPr lang="ja-JP" altLang="ja-JP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この関数の式は</a:t>
                </a:r>
                <a:r>
                  <a:rPr lang="ja-JP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</a:p>
              <a:p>
                <a:pPr algn="just" fontAlgn="ctr">
                  <a:lnSpc>
                    <a:spcPct val="100000"/>
                  </a:lnSpc>
                </a:pPr>
                <a:r>
                  <a:rPr lang="ja-JP" altLang="en-US" sz="2800" kern="100" dirty="0"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800" i="1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=2</m:t>
                    </m:r>
                    <m:sSup>
                      <m:sSupPr>
                        <m:ctrlPr>
                          <a:rPr lang="ja-JP" altLang="ja-JP" sz="2800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ja-JP" altLang="ja-JP" sz="2800" i="1" kern="1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800" i="1" kern="10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altLang="ja-JP" sz="2800" i="1" kern="10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  <m:t>−3</m:t>
                            </m:r>
                          </m:e>
                        </m:d>
                      </m:e>
                      <m:sup>
                        <m:r>
                          <a:rPr lang="en-US" altLang="ja-JP" sz="2800" i="1" kern="10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ja-JP" sz="2800" i="1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altLang="ja-JP" sz="2800" i="1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−18 </m:t>
                    </m:r>
                    <m:d>
                      <m:dPr>
                        <m:ctrlPr>
                          <a:rPr lang="en-US" altLang="ja-JP" sz="2800" i="1" kern="10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ja-JP" sz="2800" i="1" kern="10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1≦</m:t>
                        </m:r>
                        <m:r>
                          <a:rPr lang="en-US" altLang="ja-JP" sz="2800" i="1" kern="10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ja-JP" sz="2800" i="1" kern="10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≦4</m:t>
                        </m:r>
                      </m:e>
                    </m:d>
                  </m:oMath>
                </a14:m>
                <a:endParaRPr lang="ja-JP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just" fontAlgn="ctr">
                  <a:lnSpc>
                    <a:spcPct val="100000"/>
                  </a:lnSpc>
                </a:pPr>
                <a:r>
                  <a:rPr lang="ja-JP" altLang="ja-JP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と変形され，この関数は</a:t>
                </a:r>
                <a:r>
                  <a:rPr lang="ja-JP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=1 </m:t>
                    </m:r>
                  </m:oMath>
                </a14:m>
                <a:r>
                  <a:rPr lang="ja-JP" altLang="ja-JP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で最大値をとる。</a:t>
                </a:r>
                <a:r>
                  <a:rPr lang="ja-JP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</a:p>
              <a:p>
                <a:pPr algn="just" fontAlgn="ctr"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=1 </m:t>
                    </m:r>
                  </m:oMath>
                </a14:m>
                <a:r>
                  <a:rPr lang="ja-JP" altLang="ja-JP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のとき</a:t>
                </a:r>
                <a:r>
                  <a:rPr lang="ja-JP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</a:p>
              <a:p>
                <a:pPr algn="just" fontAlgn="ctr">
                  <a:lnSpc>
                    <a:spcPct val="100000"/>
                  </a:lnSpc>
                </a:pPr>
                <a:r>
                  <a:rPr lang="ja-JP" altLang="en-US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</a:t>
                </a:r>
                <a:r>
                  <a:rPr lang="ja-JP" altLang="ja-JP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=2∙</m:t>
                    </m:r>
                    <m:sSup>
                      <m:sSupPr>
                        <m:ctrlPr>
                          <a:rPr lang="ja-JP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  <m:sup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−12∙1+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−10</m:t>
                    </m:r>
                  </m:oMath>
                </a14:m>
                <a:r>
                  <a:rPr lang="en-US" altLang="ja-JP" sz="2800" i="1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endParaRPr lang="ja-JP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字幕 2">
                <a:extLst>
                  <a:ext uri="{FF2B5EF4-FFF2-40B4-BE49-F238E27FC236}">
                    <a16:creationId xmlns:a16="http://schemas.microsoft.com/office/drawing/2014/main" id="{FCD8E5F3-A872-4961-B7F8-02C4A1779E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24743" y="2084492"/>
                <a:ext cx="9471931" cy="2790239"/>
              </a:xfrm>
              <a:prstGeom prst="rect">
                <a:avLst/>
              </a:prstGeom>
              <a:blipFill>
                <a:blip r:embed="rId6"/>
                <a:stretch>
                  <a:fillRect l="-1287" t="-240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8163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9918887B-254F-4E45-83B6-D13131DC245A}"/>
              </a:ext>
            </a:extLst>
          </p:cNvPr>
          <p:cNvSpPr/>
          <p:nvPr/>
        </p:nvSpPr>
        <p:spPr>
          <a:xfrm>
            <a:off x="11053721" y="2265769"/>
            <a:ext cx="288000" cy="450000"/>
          </a:xfrm>
          <a:prstGeom prst="rect">
            <a:avLst/>
          </a:prstGeom>
          <a:solidFill>
            <a:srgbClr val="CCECFF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800BFEEC-99DF-5140-B86F-5FAF0C63CAC8}"/>
              </a:ext>
            </a:extLst>
          </p:cNvPr>
          <p:cNvSpPr/>
          <p:nvPr/>
        </p:nvSpPr>
        <p:spPr>
          <a:xfrm>
            <a:off x="5943041" y="2895599"/>
            <a:ext cx="288000" cy="450000"/>
          </a:xfrm>
          <a:prstGeom prst="rect">
            <a:avLst/>
          </a:prstGeom>
          <a:solidFill>
            <a:srgbClr val="CCECFF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9697D435-B95E-49FD-996F-AFD3F8F4939E}"/>
              </a:ext>
            </a:extLst>
          </p:cNvPr>
          <p:cNvSpPr/>
          <p:nvPr/>
        </p:nvSpPr>
        <p:spPr>
          <a:xfrm>
            <a:off x="744601" y="1086529"/>
            <a:ext cx="1723022" cy="42703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字幕 2">
                <a:extLst>
                  <a:ext uri="{FF2B5EF4-FFF2-40B4-BE49-F238E27FC236}">
                    <a16:creationId xmlns:a16="http://schemas.microsoft.com/office/drawing/2014/main" id="{062C5A3D-141A-4578-A03A-F4BE30A943CC}"/>
                  </a:ext>
                </a:extLst>
              </p:cNvPr>
              <p:cNvSpPr>
                <a:spLocks noGrp="1" noChangeArrowheads="1"/>
              </p:cNvSpPr>
              <p:nvPr>
                <p:ph type="subTitle" idx="1"/>
              </p:nvPr>
            </p:nvSpPr>
            <p:spPr>
              <a:xfrm>
                <a:off x="704357" y="1030287"/>
                <a:ext cx="10972449" cy="3216987"/>
              </a:xfrm>
            </p:spPr>
            <p:txBody>
              <a:bodyPr/>
              <a:lstStyle/>
              <a:p>
                <a:pPr marL="810000" indent="-810000" algn="just"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応用例題</a:t>
                </a:r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3</a:t>
                </a: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𝑎</m:t>
                    </m:r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 </m:t>
                    </m:r>
                  </m:oMath>
                </a14:m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は正の定数とする。次の関数の最小値を求めよ。</a:t>
                </a:r>
              </a:p>
              <a:p>
                <a:pPr marL="810000" indent="-810000">
                  <a:lnSpc>
                    <a:spcPct val="10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i="1" dirty="0" smtClean="0">
                          <a:latin typeface="Cambria Math" panose="02040503050406030204" pitchFamily="18" charset="0"/>
                          <a:ea typeface="ＭＳ Ｐゴシック" panose="020B0600070205080204" pitchFamily="50" charset="-128"/>
                        </a:rPr>
                        <m:t>𝑦</m:t>
                      </m:r>
                      <m:r>
                        <a:rPr lang="en-US" altLang="ja-JP" sz="2800" i="1" dirty="0" smtClean="0">
                          <a:latin typeface="Cambria Math" panose="02040503050406030204" pitchFamily="18" charset="0"/>
                          <a:ea typeface="ＭＳ Ｐゴシック" panose="020B0600070205080204" pitchFamily="50" charset="-128"/>
                        </a:rPr>
                        <m:t>=</m:t>
                      </m:r>
                      <m:sSup>
                        <m:sSupPr>
                          <m:ctrlPr>
                            <a:rPr lang="en-US" altLang="ja-JP" sz="2800" i="1" dirty="0" smtClean="0"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</a:rPr>
                          </m:ctrlPr>
                        </m:sSupPr>
                        <m:e>
                          <m:r>
                            <a:rPr lang="en-US" altLang="ja-JP" sz="2800" i="1" dirty="0" smtClean="0"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</a:rPr>
                            <m:t>𝑥</m:t>
                          </m:r>
                        </m:e>
                        <m:sup>
                          <m:r>
                            <a:rPr lang="en-US" altLang="ja-JP" sz="2800" i="1" dirty="0" smtClean="0"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</a:rPr>
                            <m:t>2</m:t>
                          </m:r>
                        </m:sup>
                      </m:sSup>
                      <m:r>
                        <a:rPr lang="en-US" altLang="ja-JP" sz="2800" i="1" dirty="0" smtClean="0">
                          <a:latin typeface="Cambria Math" panose="02040503050406030204" pitchFamily="18" charset="0"/>
                          <a:ea typeface="ＭＳ Ｐゴシック" panose="020B0600070205080204" pitchFamily="50" charset="-128"/>
                        </a:rPr>
                        <m:t>−4</m:t>
                      </m:r>
                      <m:r>
                        <a:rPr lang="en-US" altLang="ja-JP" sz="2800" i="1" dirty="0" smtClean="0">
                          <a:latin typeface="Cambria Math" panose="02040503050406030204" pitchFamily="18" charset="0"/>
                          <a:ea typeface="ＭＳ Ｐゴシック" panose="020B0600070205080204" pitchFamily="50" charset="-128"/>
                        </a:rPr>
                        <m:t>𝑥</m:t>
                      </m:r>
                      <m:r>
                        <a:rPr lang="en-US" altLang="ja-JP" sz="2800" i="1" dirty="0" smtClean="0">
                          <a:latin typeface="Cambria Math" panose="02040503050406030204" pitchFamily="18" charset="0"/>
                          <a:ea typeface="ＭＳ Ｐゴシック" panose="020B0600070205080204" pitchFamily="50" charset="-128"/>
                        </a:rPr>
                        <m:t>+1</m:t>
                      </m:r>
                      <m:r>
                        <a:rPr lang="ja-JP" altLang="en-US" sz="2800" i="1" dirty="0" smtClean="0">
                          <a:latin typeface="Cambria Math" panose="02040503050406030204" pitchFamily="18" charset="0"/>
                          <a:ea typeface="ＭＳ Ｐゴシック" panose="020B0600070205080204" pitchFamily="50" charset="-128"/>
                        </a:rPr>
                        <m:t>　</m:t>
                      </m:r>
                      <m:d>
                        <m:dPr>
                          <m:ctrlPr>
                            <a:rPr lang="en-US" altLang="ja-JP" sz="2800" i="1" dirty="0" smtClean="0"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</a:rPr>
                          </m:ctrlPr>
                        </m:dPr>
                        <m:e>
                          <m:r>
                            <a:rPr lang="en-US" altLang="ja-JP" sz="2800" i="1" dirty="0" smtClean="0"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</a:rPr>
                            <m:t>0≦</m:t>
                          </m:r>
                          <m:r>
                            <a:rPr lang="en-US" altLang="ja-JP" sz="2800" i="1" dirty="0" smtClean="0"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</a:rPr>
                            <m:t>𝑥</m:t>
                          </m:r>
                          <m:r>
                            <a:rPr lang="en-US" altLang="ja-JP" sz="2800" i="1" dirty="0" smtClean="0"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</a:rPr>
                            <m:t>≦</m:t>
                          </m:r>
                          <m:r>
                            <a:rPr lang="en-US" altLang="ja-JP" sz="2800" i="1" dirty="0" smtClean="0"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marL="810000" indent="-810000" algn="l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解説　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𝑦</m:t>
                    </m:r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=</m:t>
                    </m:r>
                    <m:sSup>
                      <m:sSupPr>
                        <m:ctrlPr>
                          <a:rPr lang="en-US" altLang="ja-JP" sz="2800" i="1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</m:ctrlPr>
                      </m:sSupPr>
                      <m:e>
                        <m:r>
                          <a:rPr lang="en-US" altLang="ja-JP" sz="2800" i="1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𝑥</m:t>
                        </m:r>
                      </m:e>
                      <m:sup>
                        <m:r>
                          <a:rPr lang="en-US" altLang="ja-JP" sz="2800" i="1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2</m:t>
                        </m:r>
                      </m:sup>
                    </m:sSup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−4</m:t>
                    </m:r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𝑥</m:t>
                    </m:r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+1 </m:t>
                    </m:r>
                  </m:oMath>
                </a14:m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のグラフは下に凸の放物線で，軸は</a:t>
                </a:r>
                <a14:m>
                  <m:oMath xmlns:m="http://schemas.openxmlformats.org/officeDocument/2006/math">
                    <m:r>
                      <a:rPr lang="ja-JP" altLang="en-US" sz="2800" i="1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直線</m:t>
                    </m:r>
                    <m:r>
                      <a:rPr lang="ja-JP" altLang="en-US" sz="2800" i="1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 </m:t>
                    </m:r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𝑥</m:t>
                    </m:r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=2 </m:t>
                    </m:r>
                  </m:oMath>
                </a14:m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である。定義域</a:t>
                </a:r>
                <a14:m>
                  <m:oMath xmlns:m="http://schemas.openxmlformats.org/officeDocument/2006/math">
                    <m:r>
                      <a:rPr lang="ja-JP" altLang="en-US" sz="2800" i="1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 </m:t>
                    </m:r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0≦</m:t>
                    </m:r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𝑥</m:t>
                    </m:r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≦</m:t>
                    </m:r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𝑎</m:t>
                    </m:r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 </m:t>
                    </m:r>
                  </m:oMath>
                </a14:m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が</a:t>
                </a:r>
                <a14:m>
                  <m:oMath xmlns:m="http://schemas.openxmlformats.org/officeDocument/2006/math">
                    <m:r>
                      <a:rPr lang="en-US" altLang="ja-JP" sz="2800" b="0" i="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 </m:t>
                    </m:r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2 </m:t>
                    </m:r>
                  </m:oMath>
                </a14:m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を含むかどうかで場合分けをする。</a:t>
                </a:r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6" name="字幕 2">
                <a:extLst>
                  <a:ext uri="{FF2B5EF4-FFF2-40B4-BE49-F238E27FC236}">
                    <a16:creationId xmlns:a16="http://schemas.microsoft.com/office/drawing/2014/main" id="{062C5A3D-141A-4578-A03A-F4BE30A943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704357" y="1030287"/>
                <a:ext cx="10972449" cy="3216987"/>
              </a:xfrm>
              <a:blipFill>
                <a:blip r:embed="rId3"/>
                <a:stretch>
                  <a:fillRect l="-1167" t="-227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タイトル 1">
            <a:extLst>
              <a:ext uri="{FF2B5EF4-FFF2-40B4-BE49-F238E27FC236}">
                <a16:creationId xmlns:a16="http://schemas.microsoft.com/office/drawing/2014/main" id="{5AA1175F-3C1E-4299-B547-7BD5AA021F4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>
              <a:spcAft>
                <a:spcPts val="0"/>
              </a:spcAft>
            </a:pPr>
            <a:r>
              <a:rPr lang="en-US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en-US" altLang="ja-JP" sz="3200" kern="100" dirty="0">
                <a:effectLst/>
                <a:latin typeface="ＭＳ Ｐゴシック" panose="020B0600070205080204" pitchFamily="50" charset="-128"/>
                <a:cs typeface="Times New Roman" panose="02020603050405020304" pitchFamily="18" charset="0"/>
              </a:rPr>
              <a:t>2</a:t>
            </a:r>
            <a:r>
              <a:rPr lang="ja-JP" altLang="ja-JP" sz="3200" kern="100" dirty="0">
                <a:effectLst/>
                <a:ea typeface="ＭＳ Ｐゴシック" panose="020B0600070205080204" pitchFamily="50" charset="-128"/>
                <a:cs typeface="Times New Roman" panose="02020603050405020304" pitchFamily="18" charset="0"/>
              </a:rPr>
              <a:t>次関数の最大と最小</a:t>
            </a:r>
            <a:r>
              <a:rPr lang="ja-JP" altLang="en-US" sz="32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  </a:t>
            </a:r>
            <a:r>
              <a:rPr lang="en-US" altLang="ja-JP" sz="2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B </a:t>
            </a:r>
            <a:r>
              <a:rPr lang="ja-JP" altLang="en-US" sz="2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定義域に制限がある場合の最大と最小</a:t>
            </a:r>
            <a:r>
              <a:rPr lang="ja-JP" altLang="en-US" sz="2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教科書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p.96)</a:t>
            </a:r>
            <a:endParaRPr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234520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字幕 2">
                <a:extLst>
                  <a:ext uri="{FF2B5EF4-FFF2-40B4-BE49-F238E27FC236}">
                    <a16:creationId xmlns:a16="http://schemas.microsoft.com/office/drawing/2014/main" id="{562B9BF0-BB5D-4183-8D01-FD8D91915C82}"/>
                  </a:ext>
                </a:extLst>
              </p:cNvPr>
              <p:cNvSpPr>
                <a:spLocks noGrp="1" noChangeArrowheads="1"/>
              </p:cNvSpPr>
              <p:nvPr>
                <p:ph type="subTitle" idx="1"/>
              </p:nvPr>
            </p:nvSpPr>
            <p:spPr>
              <a:xfrm>
                <a:off x="704358" y="1030288"/>
                <a:ext cx="10801350" cy="5064124"/>
              </a:xfrm>
            </p:spPr>
            <p:txBody>
              <a:bodyPr/>
              <a:lstStyle/>
              <a:p>
                <a:pPr algn="just">
                  <a:lnSpc>
                    <a:spcPct val="100000"/>
                  </a:lnSpc>
                </a:pP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解　</a:t>
                </a:r>
                <a:r>
                  <a:rPr lang="ja-JP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この関数の式を変形すると　　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ja-JP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ja-JP" sz="2800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2)</m:t>
                        </m:r>
                      </m:e>
                      <m:sup>
                        <m:r>
                          <a:rPr lang="en-US" altLang="ja-JP" sz="2800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ja-JP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ja-JP" sz="2800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0≦</m:t>
                        </m:r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ja-JP" sz="2800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≦</m:t>
                        </m:r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d>
                  </m:oMath>
                </a14:m>
                <a:endParaRPr lang="ja-JP" altLang="ja-JP" sz="2800" kern="100" dirty="0"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0000"/>
                  </a:lnSpc>
                </a:pPr>
                <a:r>
                  <a:rPr lang="ja-JP" altLang="en-US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 </a:t>
                </a:r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[1]</a:t>
                </a:r>
                <a:r>
                  <a:rPr lang="ja-JP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altLang="ja-JP" sz="2800" b="0" i="0" kern="10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のとき</a:t>
                </a:r>
              </a:p>
              <a:p>
                <a:pPr algn="just">
                  <a:lnSpc>
                    <a:spcPct val="100000"/>
                  </a:lnSpc>
                </a:pPr>
                <a:r>
                  <a:rPr lang="ja-JP" altLang="en-US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　</a:t>
                </a:r>
                <a:r>
                  <a:rPr lang="ja-JP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この関数のグラフは図</a:t>
                </a:r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[1]</a:t>
                </a:r>
                <a:r>
                  <a:rPr lang="ja-JP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</a:t>
                </a:r>
                <a:endParaRPr lang="en-US" altLang="ja-JP" sz="2800" kern="100" dirty="0"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0000"/>
                  </a:lnSpc>
                </a:pP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　</a:t>
                </a:r>
                <a:r>
                  <a:rPr lang="ja-JP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実線部分である。</a:t>
                </a:r>
                <a:endParaRPr lang="en-US" altLang="ja-JP" sz="2800" kern="100" dirty="0"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0000"/>
                  </a:lnSpc>
                </a:pP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　</a:t>
                </a:r>
                <a:r>
                  <a:rPr lang="ja-JP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よって，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sz="2800" b="0" i="1" kern="10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</a:t>
                </a:r>
                <a:endParaRPr lang="en-US" altLang="ja-JP" sz="2800" kern="100" dirty="0"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0000"/>
                  </a:lnSpc>
                </a:pP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　</a:t>
                </a:r>
                <a:r>
                  <a:rPr lang="ja-JP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最小値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ja-JP" sz="2800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+1</m:t>
                    </m:r>
                    <m:r>
                      <a:rPr lang="en-US" altLang="ja-JP" sz="2800" b="0" i="0" kern="10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をとる。</a:t>
                </a:r>
                <a:endParaRPr lang="en-US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字幕 2">
                <a:extLst>
                  <a:ext uri="{FF2B5EF4-FFF2-40B4-BE49-F238E27FC236}">
                    <a16:creationId xmlns:a16="http://schemas.microsoft.com/office/drawing/2014/main" id="{562B9BF0-BB5D-4183-8D01-FD8D91915C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704358" y="1030288"/>
                <a:ext cx="10801350" cy="5064124"/>
              </a:xfrm>
              <a:blipFill>
                <a:blip r:embed="rId3"/>
                <a:stretch>
                  <a:fillRect l="-1186" t="-144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7723AFF3-DCDD-4DA2-A82E-CA84C54E8F88}"/>
              </a:ext>
            </a:extLst>
          </p:cNvPr>
          <p:cNvSpPr/>
          <p:nvPr/>
        </p:nvSpPr>
        <p:spPr>
          <a:xfrm>
            <a:off x="1950915" y="1579336"/>
            <a:ext cx="1644047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66DCDF4-4356-4C46-9B7F-1BF620BEB5B5}"/>
              </a:ext>
            </a:extLst>
          </p:cNvPr>
          <p:cNvSpPr/>
          <p:nvPr/>
        </p:nvSpPr>
        <p:spPr>
          <a:xfrm>
            <a:off x="6485567" y="1031058"/>
            <a:ext cx="1856000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3C9AF1B0-3A01-45EC-AC26-8BCB0EA68D0E}"/>
              </a:ext>
            </a:extLst>
          </p:cNvPr>
          <p:cNvSpPr/>
          <p:nvPr/>
        </p:nvSpPr>
        <p:spPr>
          <a:xfrm>
            <a:off x="3752158" y="3219087"/>
            <a:ext cx="287998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19C901EC-AAFA-45F1-B098-0B4EA4DBD882}"/>
              </a:ext>
            </a:extLst>
          </p:cNvPr>
          <p:cNvSpPr/>
          <p:nvPr/>
        </p:nvSpPr>
        <p:spPr>
          <a:xfrm>
            <a:off x="3111456" y="3806107"/>
            <a:ext cx="1644046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13" name="タイトル 1">
            <a:extLst>
              <a:ext uri="{FF2B5EF4-FFF2-40B4-BE49-F238E27FC236}">
                <a16:creationId xmlns:a16="http://schemas.microsoft.com/office/drawing/2014/main" id="{2EBC5766-5790-49F3-8285-69AD87E6AD1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>
              <a:spcAft>
                <a:spcPts val="0"/>
              </a:spcAft>
            </a:pPr>
            <a:r>
              <a:rPr lang="en-US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en-US" altLang="ja-JP" sz="3200" kern="100" dirty="0">
                <a:effectLst/>
                <a:latin typeface="ＭＳ Ｐゴシック" panose="020B0600070205080204" pitchFamily="50" charset="-128"/>
                <a:cs typeface="Times New Roman" panose="02020603050405020304" pitchFamily="18" charset="0"/>
              </a:rPr>
              <a:t>2</a:t>
            </a:r>
            <a:r>
              <a:rPr lang="ja-JP" altLang="ja-JP" sz="3200" kern="100" dirty="0">
                <a:effectLst/>
                <a:ea typeface="ＭＳ Ｐゴシック" panose="020B0600070205080204" pitchFamily="50" charset="-128"/>
                <a:cs typeface="Times New Roman" panose="02020603050405020304" pitchFamily="18" charset="0"/>
              </a:rPr>
              <a:t>次関数の最大と最小</a:t>
            </a:r>
            <a:r>
              <a:rPr lang="ja-JP" altLang="en-US" sz="32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  </a:t>
            </a:r>
            <a:r>
              <a:rPr lang="en-US" altLang="ja-JP" sz="2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B </a:t>
            </a:r>
            <a:r>
              <a:rPr lang="ja-JP" altLang="en-US" sz="2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定義域に制限がある場合の最大と最小</a:t>
            </a:r>
            <a:r>
              <a:rPr lang="ja-JP" altLang="en-US" sz="2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教科書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p.96)</a:t>
            </a:r>
            <a:endParaRPr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9C0DB42D-A5D3-4872-BBAB-9429B7CE8E9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307263" y="1711325"/>
            <a:ext cx="4095750" cy="3702050"/>
            <a:chOff x="4603" y="1078"/>
            <a:chExt cx="2580" cy="2332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63D3B4A7-A3EB-401F-AB88-19E9F1D72172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603" y="1078"/>
              <a:ext cx="2580" cy="2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pic>
          <p:nvPicPr>
            <p:cNvPr id="18437" name="Picture 5">
              <a:extLst>
                <a:ext uri="{FF2B5EF4-FFF2-40B4-BE49-F238E27FC236}">
                  <a16:creationId xmlns:a16="http://schemas.microsoft.com/office/drawing/2014/main" id="{9A851A1C-41A1-4A17-88EE-06489AED86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3" y="1078"/>
              <a:ext cx="2584" cy="2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5628683B-4ED9-47E8-B517-03FD0780A71C}"/>
              </a:ext>
            </a:extLst>
          </p:cNvPr>
          <p:cNvSpPr/>
          <p:nvPr/>
        </p:nvSpPr>
        <p:spPr>
          <a:xfrm>
            <a:off x="7210918" y="1704974"/>
            <a:ext cx="4102100" cy="3929343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63314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字幕 2">
                <a:extLst>
                  <a:ext uri="{FF2B5EF4-FFF2-40B4-BE49-F238E27FC236}">
                    <a16:creationId xmlns:a16="http://schemas.microsoft.com/office/drawing/2014/main" id="{562B9BF0-BB5D-4183-8D01-FD8D91915C82}"/>
                  </a:ext>
                </a:extLst>
              </p:cNvPr>
              <p:cNvSpPr>
                <a:spLocks noGrp="1" noChangeArrowheads="1"/>
              </p:cNvSpPr>
              <p:nvPr>
                <p:ph type="subTitle" idx="1"/>
              </p:nvPr>
            </p:nvSpPr>
            <p:spPr>
              <a:xfrm>
                <a:off x="704358" y="1030288"/>
                <a:ext cx="10801350" cy="5064124"/>
              </a:xfrm>
            </p:spPr>
            <p:txBody>
              <a:bodyPr/>
              <a:lstStyle/>
              <a:p>
                <a:pPr algn="just">
                  <a:lnSpc>
                    <a:spcPct val="100000"/>
                  </a:lnSpc>
                </a:pPr>
                <a:r>
                  <a:rPr lang="ja-JP" altLang="en-US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 </a:t>
                </a:r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[2]</a:t>
                </a:r>
                <a:r>
                  <a:rPr lang="ja-JP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2≦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sz="2800" b="0" i="1" kern="10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のとき</a:t>
                </a:r>
              </a:p>
              <a:p>
                <a:pPr algn="just">
                  <a:lnSpc>
                    <a:spcPct val="100000"/>
                  </a:lnSpc>
                </a:pPr>
                <a:r>
                  <a:rPr lang="ja-JP" altLang="en-US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　</a:t>
                </a:r>
                <a:r>
                  <a:rPr lang="ja-JP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この関数のグラフは図</a:t>
                </a:r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[2]</a:t>
                </a:r>
                <a:r>
                  <a:rPr lang="ja-JP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</a:t>
                </a:r>
                <a:endParaRPr lang="en-US" altLang="ja-JP" sz="2800" kern="100" dirty="0"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0000"/>
                  </a:lnSpc>
                </a:pP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　</a:t>
                </a:r>
                <a:r>
                  <a:rPr lang="ja-JP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実線部分である。</a:t>
                </a:r>
              </a:p>
              <a:p>
                <a:pPr algn="just">
                  <a:lnSpc>
                    <a:spcPct val="100000"/>
                  </a:lnSpc>
                </a:pPr>
                <a:r>
                  <a:rPr lang="ja-JP" altLang="en-US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　</a:t>
                </a:r>
                <a:r>
                  <a:rPr lang="ja-JP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よって，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=2</m:t>
                    </m:r>
                    <m:r>
                      <a:rPr lang="en-US" altLang="ja-JP" sz="2800" b="0" i="0" kern="10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で最小値</a:t>
                </a:r>
                <a14:m>
                  <m:oMath xmlns:m="http://schemas.openxmlformats.org/officeDocument/2006/math">
                    <m:r>
                      <a:rPr lang="en-US" altLang="ja-JP" sz="2800" b="0" i="0" kern="10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altLang="ja-JP" sz="2800" b="0" i="0" kern="10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をとる。</a:t>
                </a:r>
              </a:p>
              <a:p>
                <a:pPr algn="just">
                  <a:lnSpc>
                    <a:spcPct val="100000"/>
                  </a:lnSpc>
                </a:pPr>
                <a:r>
                  <a:rPr lang="ja-JP" altLang="en-US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</a:t>
                </a:r>
                <a:r>
                  <a:rPr lang="ja-JP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ja-JP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のとき</a:t>
                </a:r>
                <a:endParaRPr lang="en-US" altLang="ja-JP" sz="2800" kern="100" dirty="0"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0000"/>
                  </a:lnSpc>
                </a:pP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　　　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sz="2800" b="0" i="1" kern="10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で最小値</a:t>
                </a:r>
                <a14:m>
                  <m:oMath xmlns:m="http://schemas.openxmlformats.org/officeDocument/2006/math">
                    <m:r>
                      <a:rPr lang="en-US" altLang="ja-JP" sz="2800" b="0" i="0" kern="10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ja-JP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ja-JP" sz="2800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+1</m:t>
                    </m:r>
                  </m:oMath>
                </a14:m>
                <a:endParaRPr lang="ja-JP" altLang="ja-JP" sz="2800" kern="100" dirty="0"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0000"/>
                  </a:lnSpc>
                </a:pP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　</a:t>
                </a:r>
                <a14:m>
                  <m:oMath xmlns:m="http://schemas.openxmlformats.org/officeDocument/2006/math"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2≦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sz="2800" b="0" i="1" kern="10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のとき</a:t>
                </a:r>
                <a:endParaRPr lang="en-US" altLang="ja-JP" sz="2800" kern="100" dirty="0"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0000"/>
                  </a:lnSpc>
                </a:pP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　</a:t>
                </a:r>
                <a:r>
                  <a:rPr lang="ja-JP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=2</m:t>
                    </m:r>
                    <m:r>
                      <a:rPr lang="en-US" altLang="ja-JP" sz="2800" b="0" i="1" kern="10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で最小値</a:t>
                </a:r>
                <a14:m>
                  <m:oMath xmlns:m="http://schemas.openxmlformats.org/officeDocument/2006/math">
                    <m:r>
                      <a:rPr lang="en-US" altLang="ja-JP" sz="2800" b="0" i="0" kern="10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endParaRPr lang="ja-JP" altLang="ja-JP" sz="2800" kern="100" dirty="0"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字幕 2">
                <a:extLst>
                  <a:ext uri="{FF2B5EF4-FFF2-40B4-BE49-F238E27FC236}">
                    <a16:creationId xmlns:a16="http://schemas.microsoft.com/office/drawing/2014/main" id="{562B9BF0-BB5D-4183-8D01-FD8D91915C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704358" y="1030288"/>
                <a:ext cx="10801350" cy="5064124"/>
              </a:xfrm>
              <a:blipFill>
                <a:blip r:embed="rId3"/>
                <a:stretch>
                  <a:fillRect t="-175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FCF7932A-CDB5-4751-8B33-8D3C4977C18C}"/>
              </a:ext>
            </a:extLst>
          </p:cNvPr>
          <p:cNvSpPr/>
          <p:nvPr/>
        </p:nvSpPr>
        <p:spPr>
          <a:xfrm>
            <a:off x="1968760" y="1030288"/>
            <a:ext cx="942392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B50B6814-2235-4063-B09C-294357F28628}"/>
              </a:ext>
            </a:extLst>
          </p:cNvPr>
          <p:cNvSpPr/>
          <p:nvPr/>
        </p:nvSpPr>
        <p:spPr>
          <a:xfrm>
            <a:off x="3754478" y="2677912"/>
            <a:ext cx="287998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1B4A8A4E-514B-46B8-ADB6-51210C880170}"/>
              </a:ext>
            </a:extLst>
          </p:cNvPr>
          <p:cNvSpPr/>
          <p:nvPr/>
        </p:nvSpPr>
        <p:spPr>
          <a:xfrm>
            <a:off x="5467739" y="2677912"/>
            <a:ext cx="550506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18DA0FE-38DD-4E8E-A2B4-116C38615D29}"/>
              </a:ext>
            </a:extLst>
          </p:cNvPr>
          <p:cNvSpPr txBox="1"/>
          <p:nvPr/>
        </p:nvSpPr>
        <p:spPr>
          <a:xfrm>
            <a:off x="1294623" y="3246952"/>
            <a:ext cx="4968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8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答</a:t>
            </a:r>
            <a:endParaRPr lang="ja-JP" altLang="en-US" sz="2800" dirty="0"/>
          </a:p>
        </p:txBody>
      </p:sp>
      <p:sp>
        <p:nvSpPr>
          <p:cNvPr id="13" name="タイトル 1">
            <a:extLst>
              <a:ext uri="{FF2B5EF4-FFF2-40B4-BE49-F238E27FC236}">
                <a16:creationId xmlns:a16="http://schemas.microsoft.com/office/drawing/2014/main" id="{2307D275-09A6-4C7E-85D2-89287232728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>
              <a:spcAft>
                <a:spcPts val="0"/>
              </a:spcAft>
            </a:pPr>
            <a:r>
              <a:rPr lang="en-US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en-US" altLang="ja-JP" sz="3200" kern="100" dirty="0">
                <a:effectLst/>
                <a:latin typeface="ＭＳ Ｐゴシック" panose="020B0600070205080204" pitchFamily="50" charset="-128"/>
                <a:cs typeface="Times New Roman" panose="02020603050405020304" pitchFamily="18" charset="0"/>
              </a:rPr>
              <a:t>2</a:t>
            </a:r>
            <a:r>
              <a:rPr lang="ja-JP" altLang="ja-JP" sz="3200" kern="100" dirty="0">
                <a:effectLst/>
                <a:ea typeface="ＭＳ Ｐゴシック" panose="020B0600070205080204" pitchFamily="50" charset="-128"/>
                <a:cs typeface="Times New Roman" panose="02020603050405020304" pitchFamily="18" charset="0"/>
              </a:rPr>
              <a:t>次関数の最大と最小</a:t>
            </a:r>
            <a:r>
              <a:rPr lang="ja-JP" altLang="en-US" sz="32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  </a:t>
            </a:r>
            <a:r>
              <a:rPr lang="en-US" altLang="ja-JP" sz="2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B </a:t>
            </a:r>
            <a:r>
              <a:rPr lang="ja-JP" altLang="en-US" sz="2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定義域に制限がある場合の最大と最小</a:t>
            </a:r>
            <a:r>
              <a:rPr lang="ja-JP" altLang="en-US" sz="2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教科書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p.96)</a:t>
            </a:r>
            <a:endParaRPr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A0C93434-9DCA-409D-A08A-7AEAC00BDA2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418388" y="1174750"/>
            <a:ext cx="4068762" cy="3781425"/>
            <a:chOff x="4673" y="740"/>
            <a:chExt cx="2563" cy="2382"/>
          </a:xfrm>
        </p:grpSpPr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D36FE579-DE02-4BD4-9962-8F6553FC49E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673" y="740"/>
              <a:ext cx="2563" cy="2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pic>
          <p:nvPicPr>
            <p:cNvPr id="19461" name="Picture 5">
              <a:extLst>
                <a:ext uri="{FF2B5EF4-FFF2-40B4-BE49-F238E27FC236}">
                  <a16:creationId xmlns:a16="http://schemas.microsoft.com/office/drawing/2014/main" id="{A1B5FE15-4E26-4B43-9FAA-428C5EF410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3" y="740"/>
              <a:ext cx="2567" cy="2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8772AB4C-BCBA-4934-94EF-72E6EA5439C8}"/>
              </a:ext>
            </a:extLst>
          </p:cNvPr>
          <p:cNvSpPr/>
          <p:nvPr/>
        </p:nvSpPr>
        <p:spPr>
          <a:xfrm>
            <a:off x="7406180" y="1179513"/>
            <a:ext cx="4099528" cy="3783012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447411D6-0509-402E-9037-C97F9E14448E}"/>
              </a:ext>
            </a:extLst>
          </p:cNvPr>
          <p:cNvSpPr/>
          <p:nvPr/>
        </p:nvSpPr>
        <p:spPr>
          <a:xfrm>
            <a:off x="1791478" y="3295649"/>
            <a:ext cx="5093416" cy="2231091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3D5B26CA-548E-5389-FE02-FF176FCBE2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6199" y="5802752"/>
            <a:ext cx="4327301" cy="512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289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4" grpId="0" animBg="1"/>
      <p:bldP spid="1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4D34596A-0558-4759-BFBB-3CF9E7EB709C}"/>
              </a:ext>
            </a:extLst>
          </p:cNvPr>
          <p:cNvSpPr/>
          <p:nvPr/>
        </p:nvSpPr>
        <p:spPr>
          <a:xfrm>
            <a:off x="695325" y="1071951"/>
            <a:ext cx="1242000" cy="427038"/>
          </a:xfrm>
          <a:prstGeom prst="rect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id="{D923A058-1429-486E-81EF-794857C5BDC5}"/>
                  </a:ext>
                </a:extLst>
              </p:cNvPr>
              <p:cNvSpPr>
                <a:spLocks noGrp="1" noChangeArrowheads="1"/>
              </p:cNvSpPr>
              <p:nvPr>
                <p:ph type="subTitle" idx="1"/>
              </p:nvPr>
            </p:nvSpPr>
            <p:spPr>
              <a:xfrm>
                <a:off x="695325" y="1030288"/>
                <a:ext cx="10801350" cy="998082"/>
              </a:xfrm>
            </p:spPr>
            <p:txBody>
              <a:bodyPr/>
              <a:lstStyle/>
              <a:p>
                <a:pPr marL="1314000" indent="-1314000" algn="l">
                  <a:lnSpc>
                    <a:spcPct val="100000"/>
                  </a:lnSpc>
                </a:pP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練習</a:t>
                </a:r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20</a:t>
                </a: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:r>
                  <a:rPr lang="en-US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sz="2800" b="0" i="1" kern="10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は正の定数とする。関数</a:t>
                </a:r>
                <a14:m>
                  <m:oMath xmlns:m="http://schemas.openxmlformats.org/officeDocument/2006/math">
                    <m:r>
                      <a:rPr lang="en-US" altLang="ja-JP" sz="2800" b="0" i="0" kern="10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800" i="1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800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sz="2800" i="1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kern="10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+2</m:t>
                    </m:r>
                    <m:r>
                      <a:rPr lang="en-US" altLang="ja-JP" sz="2800" i="1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+1</m:t>
                    </m:r>
                    <m:r>
                      <a:rPr lang="en-US" altLang="ja-JP" sz="2800" b="0" i="0" kern="10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en-US" altLang="ja-JP" sz="2800" i="1" kern="10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ja-JP" sz="2800" kern="10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0≦</m:t>
                        </m:r>
                        <m:r>
                          <a:rPr lang="en-US" altLang="ja-JP" sz="2800" i="1" kern="10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ja-JP" sz="2800" kern="10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≦</m:t>
                        </m:r>
                        <m:r>
                          <a:rPr lang="en-US" altLang="ja-JP" sz="2800" i="1" kern="10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d>
                    <m:r>
                      <a:rPr lang="en-US" altLang="ja-JP" sz="2800" b="0" i="1" kern="10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の最大値を求めよ。 </a:t>
                </a:r>
                <a:endParaRPr lang="en-US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id="{D923A058-1429-486E-81EF-794857C5BD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95325" y="1030288"/>
                <a:ext cx="10801350" cy="998082"/>
              </a:xfrm>
              <a:blipFill>
                <a:blip r:embed="rId3"/>
                <a:stretch>
                  <a:fillRect l="-1129" t="-7317" b="-1158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字幕 2">
                <a:extLst>
                  <a:ext uri="{FF2B5EF4-FFF2-40B4-BE49-F238E27FC236}">
                    <a16:creationId xmlns:a16="http://schemas.microsoft.com/office/drawing/2014/main" id="{FCD8E5F3-A872-4961-B7F8-02C4A1779E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43404" y="2039392"/>
                <a:ext cx="9453270" cy="37722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 algn="ctr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 fontAlgn="ctr">
                  <a:lnSpc>
                    <a:spcPct val="100000"/>
                  </a:lnSpc>
                </a:pPr>
                <a:r>
                  <a:rPr lang="ja-JP" altLang="ja-JP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この関数の式を変形すると</a:t>
                </a:r>
                <a:r>
                  <a:rPr lang="ja-JP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</a:p>
              <a:p>
                <a:pPr algn="just" fontAlgn="ctr">
                  <a:lnSpc>
                    <a:spcPct val="100000"/>
                  </a:lnSpc>
                </a:pPr>
                <a:r>
                  <a:rPr lang="ja-JP" altLang="ja-JP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=−</m:t>
                    </m:r>
                    <m:sSup>
                      <m:sSupPr>
                        <m:ctrlPr>
                          <a:rPr lang="ja-JP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ja-JP" altLang="ja-JP" sz="280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80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altLang="ja-JP" sz="280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+2</m:t>
                    </m:r>
                  </m:oMath>
                </a14:m>
                <a:r>
                  <a:rPr lang="ja-JP" altLang="ja-JP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ja-JP" sz="2800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0≦</m:t>
                        </m:r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≦</m:t>
                        </m:r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endParaRPr lang="ja-JP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just" fontAlgn="ctr">
                  <a:lnSpc>
                    <a:spcPct val="100000"/>
                  </a:lnSpc>
                </a:pPr>
                <a:r>
                  <a:rPr lang="en-US" altLang="ja-JP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[1]</a:t>
                </a:r>
                <a:r>
                  <a:rPr lang="ja-JP" altLang="ja-JP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0&lt;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sz="2800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&lt;1</m:t>
                    </m:r>
                  </m:oMath>
                </a14:m>
                <a:r>
                  <a:rPr lang="ja-JP" altLang="ja-JP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のとき</a:t>
                </a:r>
                <a:r>
                  <a:rPr lang="ja-JP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</a:p>
              <a:p>
                <a:pPr algn="just" fontAlgn="ctr">
                  <a:lnSpc>
                    <a:spcPct val="100000"/>
                  </a:lnSpc>
                </a:pPr>
                <a:r>
                  <a:rPr lang="ja-JP" altLang="en-US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</a:t>
                </a:r>
                <a:r>
                  <a:rPr lang="ja-JP" altLang="ja-JP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この関数のグラフは図</a:t>
                </a:r>
                <a:r>
                  <a:rPr lang="en-US" altLang="ja-JP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[1]</a:t>
                </a:r>
                <a:r>
                  <a:rPr lang="ja-JP" altLang="ja-JP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</a:t>
                </a:r>
                <a:endParaRPr lang="en-US" altLang="ja-JP" sz="2800" kern="100" dirty="0">
                  <a:solidFill>
                    <a:srgbClr val="000000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just" fontAlgn="ctr">
                  <a:lnSpc>
                    <a:spcPct val="100000"/>
                  </a:lnSpc>
                </a:pPr>
                <a:r>
                  <a:rPr lang="ja-JP" altLang="en-US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</a:t>
                </a:r>
                <a:r>
                  <a:rPr lang="ja-JP" altLang="ja-JP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実線部分である。</a:t>
                </a:r>
                <a:endParaRPr lang="en-US" altLang="ja-JP" sz="2800" kern="100" dirty="0">
                  <a:solidFill>
                    <a:srgbClr val="000000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just" fontAlgn="ctr">
                  <a:lnSpc>
                    <a:spcPct val="100000"/>
                  </a:lnSpc>
                </a:pPr>
                <a:r>
                  <a:rPr lang="ja-JP" altLang="en-US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</a:t>
                </a:r>
                <a:r>
                  <a:rPr lang="ja-JP" altLang="ja-JP" sz="28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よって，</a:t>
                </a:r>
                <a14:m>
                  <m:oMath xmlns:m="http://schemas.openxmlformats.org/officeDocument/2006/math">
                    <m:r>
                      <a:rPr lang="en-US" altLang="ja-JP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28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</a:t>
                </a:r>
                <a:endParaRPr lang="en-US" altLang="ja-JP" sz="2800" dirty="0">
                  <a:solidFill>
                    <a:srgbClr val="000000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just" fontAlgn="ctr">
                  <a:lnSpc>
                    <a:spcPct val="100000"/>
                  </a:lnSpc>
                </a:pPr>
                <a:r>
                  <a:rPr lang="ja-JP" altLang="en-US" sz="28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</a:t>
                </a:r>
                <a:r>
                  <a:rPr lang="ja-JP" altLang="ja-JP" sz="28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最大値</a:t>
                </a:r>
                <a14:m>
                  <m:oMath xmlns:m="http://schemas.openxmlformats.org/officeDocument/2006/math">
                    <m:r>
                      <a:rPr lang="en-US" altLang="ja-JP" sz="2800" b="0" i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+2</m:t>
                    </m:r>
                    <m:r>
                      <a:rPr lang="en-US" altLang="ja-JP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+1 </m:t>
                    </m:r>
                  </m:oMath>
                </a14:m>
                <a:r>
                  <a:rPr lang="ja-JP" altLang="ja-JP" sz="28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をとる。</a:t>
                </a:r>
                <a:endParaRPr lang="ja-JP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字幕 2">
                <a:extLst>
                  <a:ext uri="{FF2B5EF4-FFF2-40B4-BE49-F238E27FC236}">
                    <a16:creationId xmlns:a16="http://schemas.microsoft.com/office/drawing/2014/main" id="{FCD8E5F3-A872-4961-B7F8-02C4A1779E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43404" y="2039392"/>
                <a:ext cx="9453270" cy="3772246"/>
              </a:xfrm>
              <a:prstGeom prst="rect">
                <a:avLst/>
              </a:prstGeom>
              <a:blipFill>
                <a:blip r:embed="rId4"/>
                <a:stretch>
                  <a:fillRect l="-1289" t="-1780" b="-647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タイトル 1">
            <a:extLst>
              <a:ext uri="{FF2B5EF4-FFF2-40B4-BE49-F238E27FC236}">
                <a16:creationId xmlns:a16="http://schemas.microsoft.com/office/drawing/2014/main" id="{57C996EE-D3E4-4DD6-B20A-CC25AF5BA99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>
              <a:spcAft>
                <a:spcPts val="0"/>
              </a:spcAft>
            </a:pPr>
            <a:r>
              <a:rPr lang="en-US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en-US" altLang="ja-JP" sz="3200" kern="100" dirty="0">
                <a:effectLst/>
                <a:latin typeface="ＭＳ Ｐゴシック" panose="020B0600070205080204" pitchFamily="50" charset="-128"/>
                <a:cs typeface="Times New Roman" panose="02020603050405020304" pitchFamily="18" charset="0"/>
              </a:rPr>
              <a:t>2</a:t>
            </a:r>
            <a:r>
              <a:rPr lang="ja-JP" altLang="ja-JP" sz="3200" kern="100" dirty="0">
                <a:effectLst/>
                <a:ea typeface="ＭＳ Ｐゴシック" panose="020B0600070205080204" pitchFamily="50" charset="-128"/>
                <a:cs typeface="Times New Roman" panose="02020603050405020304" pitchFamily="18" charset="0"/>
              </a:rPr>
              <a:t>次関数の最大と最小</a:t>
            </a:r>
            <a:r>
              <a:rPr lang="ja-JP" altLang="en-US" sz="32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  </a:t>
            </a:r>
            <a:r>
              <a:rPr lang="en-US" altLang="ja-JP" sz="2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B </a:t>
            </a:r>
            <a:r>
              <a:rPr lang="ja-JP" altLang="en-US" sz="2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定義域に制限がある場合の最大と最小</a:t>
            </a:r>
            <a:r>
              <a:rPr lang="ja-JP" altLang="en-US" sz="2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教科書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p.96)</a:t>
            </a:r>
            <a:endParaRPr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54B6D393-571D-46DF-A2E0-A0B4EE0F035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856538" y="3171825"/>
            <a:ext cx="3640137" cy="3233738"/>
            <a:chOff x="4949" y="1998"/>
            <a:chExt cx="2293" cy="2037"/>
          </a:xfrm>
        </p:grpSpPr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FE68C458-7B61-477B-91F9-A53F4CC82AB9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949" y="1998"/>
              <a:ext cx="2293" cy="2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pic>
          <p:nvPicPr>
            <p:cNvPr id="20485" name="Picture 5">
              <a:extLst>
                <a:ext uri="{FF2B5EF4-FFF2-40B4-BE49-F238E27FC236}">
                  <a16:creationId xmlns:a16="http://schemas.microsoft.com/office/drawing/2014/main" id="{10CC4CCB-4FBB-4459-B2F3-125E7919CD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9" y="1998"/>
              <a:ext cx="2297" cy="20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91534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字幕 2">
                <a:extLst>
                  <a:ext uri="{FF2B5EF4-FFF2-40B4-BE49-F238E27FC236}">
                    <a16:creationId xmlns:a16="http://schemas.microsoft.com/office/drawing/2014/main" id="{FCD8E5F3-A872-4961-B7F8-02C4A1779E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43404" y="1030288"/>
                <a:ext cx="9453270" cy="4781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 algn="ctr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 fontAlgn="ctr">
                  <a:lnSpc>
                    <a:spcPct val="100000"/>
                  </a:lnSpc>
                </a:pPr>
                <a:r>
                  <a:rPr lang="en-US" altLang="ja-JP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[2]</a:t>
                </a:r>
                <a:r>
                  <a:rPr lang="ja-JP" altLang="en-US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 i="1" kern="10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1≦</m:t>
                    </m:r>
                    <m:r>
                      <a:rPr lang="en-US" altLang="ja-JP" sz="2800" i="1" kern="10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sz="2800" i="1" kern="10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en-US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のとき </a:t>
                </a:r>
              </a:p>
              <a:p>
                <a:pPr algn="just" fontAlgn="ctr">
                  <a:lnSpc>
                    <a:spcPct val="100000"/>
                  </a:lnSpc>
                </a:pPr>
                <a:r>
                  <a:rPr lang="ja-JP" altLang="en-US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この関数のグラフは図</a:t>
                </a:r>
                <a:r>
                  <a:rPr lang="en-US" altLang="ja-JP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[2]</a:t>
                </a:r>
                <a:r>
                  <a:rPr lang="ja-JP" altLang="en-US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</a:t>
                </a:r>
                <a:endParaRPr lang="en-US" altLang="ja-JP" sz="2800" kern="100" dirty="0">
                  <a:solidFill>
                    <a:srgbClr val="000000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just" fontAlgn="ctr">
                  <a:lnSpc>
                    <a:spcPct val="100000"/>
                  </a:lnSpc>
                </a:pPr>
                <a:r>
                  <a:rPr lang="ja-JP" altLang="en-US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実線部分である。 </a:t>
                </a:r>
              </a:p>
              <a:p>
                <a:pPr algn="just" fontAlgn="ctr">
                  <a:lnSpc>
                    <a:spcPct val="100000"/>
                  </a:lnSpc>
                </a:pPr>
                <a:r>
                  <a:rPr lang="ja-JP" altLang="en-US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よって，</a:t>
                </a:r>
                <a14:m>
                  <m:oMath xmlns:m="http://schemas.openxmlformats.org/officeDocument/2006/math">
                    <m:r>
                      <a:rPr lang="en-US" altLang="ja-JP" sz="2800" i="1" kern="10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=1 </m:t>
                    </m:r>
                  </m:oMath>
                </a14:m>
                <a:r>
                  <a:rPr lang="ja-JP" altLang="en-US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で最大値</a:t>
                </a:r>
                <a14:m>
                  <m:oMath xmlns:m="http://schemas.openxmlformats.org/officeDocument/2006/math">
                    <m:r>
                      <a:rPr lang="ja-JP" altLang="en-US" sz="2800" i="1" kern="10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800" i="1" kern="10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2 </m:t>
                    </m:r>
                  </m:oMath>
                </a14:m>
                <a:r>
                  <a:rPr lang="ja-JP" altLang="en-US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をとる。 </a:t>
                </a:r>
              </a:p>
              <a:p>
                <a:pPr algn="just" fontAlgn="ctr">
                  <a:lnSpc>
                    <a:spcPct val="100000"/>
                  </a:lnSpc>
                </a:pPr>
                <a:r>
                  <a:rPr lang="ja-JP" altLang="en-US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答 　</a:t>
                </a:r>
                <a14:m>
                  <m:oMath xmlns:m="http://schemas.openxmlformats.org/officeDocument/2006/math">
                    <m:r>
                      <a:rPr lang="en-US" altLang="ja-JP" sz="2800" i="1" kern="10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0&lt;</m:t>
                    </m:r>
                    <m:r>
                      <a:rPr lang="en-US" altLang="ja-JP" sz="2800" i="1" kern="10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sz="2800" i="1" kern="10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&lt;1 </m:t>
                    </m:r>
                  </m:oMath>
                </a14:m>
                <a:r>
                  <a:rPr lang="ja-JP" altLang="en-US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のとき</a:t>
                </a:r>
                <a:endParaRPr lang="en-US" altLang="ja-JP" sz="2800" kern="100" dirty="0">
                  <a:solidFill>
                    <a:srgbClr val="000000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just" fontAlgn="ctr">
                  <a:lnSpc>
                    <a:spcPct val="100000"/>
                  </a:lnSpc>
                </a:pPr>
                <a:r>
                  <a:rPr lang="ja-JP" altLang="en-US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　</a:t>
                </a:r>
                <a14:m>
                  <m:oMath xmlns:m="http://schemas.openxmlformats.org/officeDocument/2006/math">
                    <m:r>
                      <a:rPr lang="en-US" altLang="ja-JP" sz="2800" i="1" kern="10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sz="2800" i="1" kern="10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sz="2800" i="1" kern="10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en-US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で最大値</a:t>
                </a:r>
                <a14:m>
                  <m:oMath xmlns:m="http://schemas.openxmlformats.org/officeDocument/2006/math">
                    <m:r>
                      <a:rPr lang="ja-JP" altLang="en-US" sz="2800" i="1" kern="10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800" i="1" kern="10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altLang="ja-JP" sz="2800" i="1" kern="100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ja-JP" sz="2800" i="1" kern="100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+2</m:t>
                    </m:r>
                    <m:r>
                      <a:rPr lang="en-US" altLang="ja-JP" sz="2800" i="1" kern="10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sz="2800" i="1" kern="10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+1</m:t>
                    </m:r>
                  </m:oMath>
                </a14:m>
                <a:endParaRPr lang="en-US" altLang="ja-JP" sz="2800" kern="100" dirty="0">
                  <a:solidFill>
                    <a:srgbClr val="000000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just" fontAlgn="ctr">
                  <a:lnSpc>
                    <a:spcPct val="100000"/>
                  </a:lnSpc>
                </a:pPr>
                <a:r>
                  <a:rPr lang="ja-JP" altLang="en-US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</a:t>
                </a:r>
                <a14:m>
                  <m:oMath xmlns:m="http://schemas.openxmlformats.org/officeDocument/2006/math">
                    <m:r>
                      <a:rPr lang="en-US" altLang="ja-JP" sz="2800" i="1" kern="10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1≦</m:t>
                    </m:r>
                    <m:r>
                      <a:rPr lang="en-US" altLang="ja-JP" sz="2800" i="1" kern="10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sz="2800" i="1" kern="10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en-US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のとき　　</a:t>
                </a:r>
                <a14:m>
                  <m:oMath xmlns:m="http://schemas.openxmlformats.org/officeDocument/2006/math">
                    <m:r>
                      <a:rPr lang="en-US" altLang="ja-JP" sz="2800" i="1" kern="10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=1 </m:t>
                    </m:r>
                  </m:oMath>
                </a14:m>
                <a:r>
                  <a:rPr lang="ja-JP" altLang="en-US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で最大値</a:t>
                </a:r>
                <a14:m>
                  <m:oMath xmlns:m="http://schemas.openxmlformats.org/officeDocument/2006/math">
                    <m:r>
                      <a:rPr lang="ja-JP" altLang="en-US" sz="2800" i="1" kern="10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800" i="1" kern="10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endParaRPr lang="ja-JP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字幕 2">
                <a:extLst>
                  <a:ext uri="{FF2B5EF4-FFF2-40B4-BE49-F238E27FC236}">
                    <a16:creationId xmlns:a16="http://schemas.microsoft.com/office/drawing/2014/main" id="{FCD8E5F3-A872-4961-B7F8-02C4A1779E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43404" y="1030288"/>
                <a:ext cx="9453270" cy="4781350"/>
              </a:xfrm>
              <a:prstGeom prst="rect">
                <a:avLst/>
              </a:prstGeom>
              <a:blipFill>
                <a:blip r:embed="rId3"/>
                <a:stretch>
                  <a:fillRect l="-1289" t="-127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タイトル 1">
            <a:extLst>
              <a:ext uri="{FF2B5EF4-FFF2-40B4-BE49-F238E27FC236}">
                <a16:creationId xmlns:a16="http://schemas.microsoft.com/office/drawing/2014/main" id="{A3B6E439-B047-4DCA-B633-14888612FDB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>
              <a:spcAft>
                <a:spcPts val="0"/>
              </a:spcAft>
            </a:pPr>
            <a:r>
              <a:rPr lang="en-US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en-US" altLang="ja-JP" sz="3200" kern="100" dirty="0">
                <a:effectLst/>
                <a:latin typeface="ＭＳ Ｐゴシック" panose="020B0600070205080204" pitchFamily="50" charset="-128"/>
                <a:cs typeface="Times New Roman" panose="02020603050405020304" pitchFamily="18" charset="0"/>
              </a:rPr>
              <a:t>2</a:t>
            </a:r>
            <a:r>
              <a:rPr lang="ja-JP" altLang="ja-JP" sz="3200" kern="100" dirty="0">
                <a:effectLst/>
                <a:ea typeface="ＭＳ Ｐゴシック" panose="020B0600070205080204" pitchFamily="50" charset="-128"/>
                <a:cs typeface="Times New Roman" panose="02020603050405020304" pitchFamily="18" charset="0"/>
              </a:rPr>
              <a:t>次関数の最大と最小</a:t>
            </a:r>
            <a:r>
              <a:rPr lang="ja-JP" altLang="en-US" sz="32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  </a:t>
            </a:r>
            <a:r>
              <a:rPr lang="en-US" altLang="ja-JP" sz="2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B </a:t>
            </a:r>
            <a:r>
              <a:rPr lang="ja-JP" altLang="en-US" sz="2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定義域に制限がある場合の最大と最小</a:t>
            </a:r>
            <a:r>
              <a:rPr lang="ja-JP" altLang="en-US" sz="2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教科書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p.96)</a:t>
            </a:r>
            <a:endParaRPr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CF74AE72-EDF1-4F57-9ED0-DB618C26AAC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951788" y="1131888"/>
            <a:ext cx="3662362" cy="3240087"/>
            <a:chOff x="5009" y="713"/>
            <a:chExt cx="2307" cy="2041"/>
          </a:xfrm>
        </p:grpSpPr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DCCABFD5-60C9-492C-B459-A5DECF94EAA9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009" y="713"/>
              <a:ext cx="2307" cy="20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pic>
          <p:nvPicPr>
            <p:cNvPr id="21509" name="Picture 5">
              <a:extLst>
                <a:ext uri="{FF2B5EF4-FFF2-40B4-BE49-F238E27FC236}">
                  <a16:creationId xmlns:a16="http://schemas.microsoft.com/office/drawing/2014/main" id="{662A85D1-7BF4-4D23-8F13-9143C150A4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9" y="713"/>
              <a:ext cx="2311" cy="2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56086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05CB5DF2-B346-4606-BA60-6070BC4885EA}"/>
              </a:ext>
            </a:extLst>
          </p:cNvPr>
          <p:cNvSpPr/>
          <p:nvPr/>
        </p:nvSpPr>
        <p:spPr>
          <a:xfrm>
            <a:off x="695325" y="1090380"/>
            <a:ext cx="734230" cy="4270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字幕 2">
                <a:extLst>
                  <a:ext uri="{FF2B5EF4-FFF2-40B4-BE49-F238E27FC236}">
                    <a16:creationId xmlns:a16="http://schemas.microsoft.com/office/drawing/2014/main" id="{4F832341-316B-4938-8FB0-9B9A6BEE14BD}"/>
                  </a:ext>
                </a:extLst>
              </p:cNvPr>
              <p:cNvSpPr>
                <a:spLocks noGrp="1" noChangeArrowheads="1"/>
              </p:cNvSpPr>
              <p:nvPr>
                <p:ph type="subTitle" idx="1"/>
              </p:nvPr>
            </p:nvSpPr>
            <p:spPr>
              <a:xfrm>
                <a:off x="695325" y="1030288"/>
                <a:ext cx="10801350" cy="1613362"/>
              </a:xfrm>
            </p:spPr>
            <p:txBody>
              <a:bodyPr/>
              <a:lstStyle/>
              <a:p>
                <a:pPr marL="810000" indent="-810000" algn="just">
                  <a:lnSpc>
                    <a:spcPct val="100000"/>
                  </a:lnSpc>
                </a:pP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問</a:t>
                </a:r>
                <a:r>
                  <a:rPr lang="en-US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5</a:t>
                </a:r>
                <a:r>
                  <a:rPr lang="ja-JP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次の問いに答えよ。</a:t>
                </a:r>
                <a:endParaRPr lang="en-US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marL="810000" indent="-810000" algn="just">
                  <a:lnSpc>
                    <a:spcPct val="100000"/>
                  </a:lnSpc>
                </a:pPr>
                <a:r>
                  <a:rPr lang="en-US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(1)</a:t>
                </a: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応用例題</a:t>
                </a:r>
                <a:r>
                  <a:rPr lang="en-US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3</a:t>
                </a: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の関数について，定義域の両端</a:t>
                </a:r>
                <a:r>
                  <a:rPr lang="en-US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における</a:t>
                </a:r>
                <a:endParaRPr lang="en-US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marL="810000" indent="-810000" algn="just">
                  <a:lnSpc>
                    <a:spcPct val="100000"/>
                  </a:lnSpc>
                </a:pP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 </a:t>
                </a:r>
                <a14:m>
                  <m:oMath xmlns:m="http://schemas.openxmlformats.org/officeDocument/2006/math"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の値が一致するときの，定数</a:t>
                </a:r>
                <a14:m>
                  <m:oMath xmlns:m="http://schemas.openxmlformats.org/officeDocument/2006/math">
                    <m:r>
                      <a:rPr lang="ja-JP" altLang="en-US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の値を求めよ。</a:t>
                </a:r>
                <a:endParaRPr lang="ja-JP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字幕 2">
                <a:extLst>
                  <a:ext uri="{FF2B5EF4-FFF2-40B4-BE49-F238E27FC236}">
                    <a16:creationId xmlns:a16="http://schemas.microsoft.com/office/drawing/2014/main" id="{4F832341-316B-4938-8FB0-9B9A6BEE14B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95325" y="1030288"/>
                <a:ext cx="10801350" cy="1613362"/>
              </a:xfrm>
              <a:blipFill>
                <a:blip r:embed="rId3"/>
                <a:stretch>
                  <a:fillRect l="-1174" t="-4688" b="-1015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字幕 2">
                <a:extLst>
                  <a:ext uri="{FF2B5EF4-FFF2-40B4-BE49-F238E27FC236}">
                    <a16:creationId xmlns:a16="http://schemas.microsoft.com/office/drawing/2014/main" id="{778E1AEA-E6EB-4D8B-BFAA-19DEC2C2141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35699" y="2703741"/>
                <a:ext cx="10460976" cy="35570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 algn="ctr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 fontAlgn="ctr"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1=</m:t>
                    </m:r>
                    <m:sSup>
                      <m:sSupPr>
                        <m:ctrlPr>
                          <a:rPr lang="en-US" altLang="ja-JP" sz="2800" i="1" kern="100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ja-JP" sz="2800" i="1" kern="100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−4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+1 </m:t>
                    </m:r>
                  </m:oMath>
                </a14:m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から　</a:t>
                </a:r>
                <a14:m>
                  <m:oMath xmlns:m="http://schemas.openxmlformats.org/officeDocument/2006/math"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𝑎</m:t>
                    </m:r>
                    <m:d>
                      <m:dPr>
                        <m:ctrlPr>
                          <a:rPr lang="en-US" altLang="ja-JP" sz="2800" i="1" kern="100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ja-JP" sz="2800" i="1" kern="100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altLang="ja-JP" sz="2800" i="1" kern="100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−4</m:t>
                        </m:r>
                      </m:e>
                    </m:d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=0 </m:t>
                    </m:r>
                  </m:oMath>
                </a14:m>
                <a:endParaRPr lang="en-US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just" fontAlgn="ctr"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&gt;0 </m:t>
                    </m:r>
                  </m:oMath>
                </a14:m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であるから　</a:t>
                </a:r>
                <a14:m>
                  <m:oMath xmlns:m="http://schemas.openxmlformats.org/officeDocument/2006/math"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=4</m:t>
                    </m:r>
                  </m:oMath>
                </a14:m>
                <a:endParaRPr lang="en-US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just" fontAlgn="ctr">
                  <a:lnSpc>
                    <a:spcPct val="100000"/>
                  </a:lnSpc>
                </a:pP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別解 　放物線は軸に関して対称であるから，定義域の中央の値が</a:t>
                </a:r>
                <a:endParaRPr lang="en-US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just" fontAlgn="ctr">
                  <a:lnSpc>
                    <a:spcPct val="100000"/>
                  </a:lnSpc>
                </a:pP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 </a:t>
                </a:r>
                <a14:m>
                  <m:oMath xmlns:m="http://schemas.openxmlformats.org/officeDocument/2006/math"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2 </m:t>
                    </m:r>
                  </m:oMath>
                </a14:m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になるとき，定義域の両端における</a:t>
                </a:r>
                <a14:m>
                  <m:oMath xmlns:m="http://schemas.openxmlformats.org/officeDocument/2006/math">
                    <m:r>
                      <a:rPr lang="ja-JP" altLang="en-US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の値が一致する。</a:t>
                </a:r>
                <a:endParaRPr lang="en-US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just" fontAlgn="ctr">
                  <a:lnSpc>
                    <a:spcPct val="100000"/>
                  </a:lnSpc>
                </a:pP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 よって　</a:t>
                </a:r>
                <a14:m>
                  <m:oMath xmlns:m="http://schemas.openxmlformats.org/officeDocument/2006/math"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=4</m:t>
                    </m:r>
                  </m:oMath>
                </a14:m>
                <a:endParaRPr lang="en-US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字幕 2">
                <a:extLst>
                  <a:ext uri="{FF2B5EF4-FFF2-40B4-BE49-F238E27FC236}">
                    <a16:creationId xmlns:a16="http://schemas.microsoft.com/office/drawing/2014/main" id="{778E1AEA-E6EB-4D8B-BFAA-19DEC2C214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35699" y="2703741"/>
                <a:ext cx="10460976" cy="3557099"/>
              </a:xfrm>
              <a:prstGeom prst="rect">
                <a:avLst/>
              </a:prstGeom>
              <a:blipFill>
                <a:blip r:embed="rId4"/>
                <a:stretch>
                  <a:fillRect l="-1224" t="-188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タイトル 1">
            <a:extLst>
              <a:ext uri="{FF2B5EF4-FFF2-40B4-BE49-F238E27FC236}">
                <a16:creationId xmlns:a16="http://schemas.microsoft.com/office/drawing/2014/main" id="{01B26BCC-F8F1-4422-87DD-F1C63282F2B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>
              <a:spcAft>
                <a:spcPts val="0"/>
              </a:spcAft>
            </a:pPr>
            <a:r>
              <a:rPr lang="en-US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en-US" altLang="ja-JP" sz="3200" kern="100" dirty="0">
                <a:effectLst/>
                <a:latin typeface="ＭＳ Ｐゴシック" panose="020B0600070205080204" pitchFamily="50" charset="-128"/>
                <a:cs typeface="Times New Roman" panose="02020603050405020304" pitchFamily="18" charset="0"/>
              </a:rPr>
              <a:t>2</a:t>
            </a:r>
            <a:r>
              <a:rPr lang="ja-JP" altLang="ja-JP" sz="3200" kern="100" dirty="0">
                <a:effectLst/>
                <a:ea typeface="ＭＳ Ｐゴシック" panose="020B0600070205080204" pitchFamily="50" charset="-128"/>
                <a:cs typeface="Times New Roman" panose="02020603050405020304" pitchFamily="18" charset="0"/>
              </a:rPr>
              <a:t>次関数の最大と最小</a:t>
            </a:r>
            <a:r>
              <a:rPr lang="ja-JP" altLang="en-US" sz="32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  </a:t>
            </a:r>
            <a:r>
              <a:rPr lang="en-US" altLang="ja-JP" sz="2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B </a:t>
            </a:r>
            <a:r>
              <a:rPr lang="ja-JP" altLang="en-US" sz="2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定義域に制限がある場合の最大と最小</a:t>
            </a:r>
            <a:r>
              <a:rPr lang="ja-JP" altLang="en-US" sz="2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教科書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p.96)</a:t>
            </a:r>
            <a:endParaRPr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48450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CC8B8C9E-0162-4359-B091-D71C0BAE1445}"/>
              </a:ext>
            </a:extLst>
          </p:cNvPr>
          <p:cNvSpPr/>
          <p:nvPr/>
        </p:nvSpPr>
        <p:spPr>
          <a:xfrm>
            <a:off x="695325" y="1241470"/>
            <a:ext cx="734230" cy="4270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字幕 2">
                <a:extLst>
                  <a:ext uri="{FF2B5EF4-FFF2-40B4-BE49-F238E27FC236}">
                    <a16:creationId xmlns:a16="http://schemas.microsoft.com/office/drawing/2014/main" id="{4F832341-316B-4938-8FB0-9B9A6BEE14BD}"/>
                  </a:ext>
                </a:extLst>
              </p:cNvPr>
              <p:cNvSpPr>
                <a:spLocks noGrp="1" noChangeArrowheads="1"/>
              </p:cNvSpPr>
              <p:nvPr>
                <p:ph type="subTitle" idx="1"/>
              </p:nvPr>
            </p:nvSpPr>
            <p:spPr>
              <a:xfrm>
                <a:off x="695325" y="1030288"/>
                <a:ext cx="10801350" cy="5294312"/>
              </a:xfrm>
            </p:spPr>
            <p:txBody>
              <a:bodyPr/>
              <a:lstStyle/>
              <a:p>
                <a:pPr marL="810000" indent="-810000"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ja-JP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例</a:t>
                </a:r>
                <a:r>
                  <a:rPr lang="en-US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9</a:t>
                </a:r>
                <a:r>
                  <a:rPr lang="ja-JP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 b="1" i="1" kern="100" dirty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altLang="ja-JP" sz="2800" b="1" i="1" kern="100" dirty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2800" b="1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次関数</a:t>
                </a:r>
                <a14:m>
                  <m:oMath xmlns:m="http://schemas.openxmlformats.org/officeDocument/2006/math">
                    <m:r>
                      <a:rPr lang="en-US" altLang="ja-JP" sz="2800" b="1" i="0" kern="10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800" b="1" i="1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altLang="ja-JP" sz="2800" b="1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sz="2800" b="1" i="1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𝟐</m:t>
                    </m:r>
                    <m:sSup>
                      <m:sSupPr>
                        <m:ctrlPr>
                          <a:rPr lang="ja-JP" altLang="ja-JP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b="1" i="1" kern="10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altLang="ja-JP" sz="2800" b="1" i="1" kern="10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ja-JP" sz="2800" b="1" i="1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2800" b="1" i="1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𝟖</m:t>
                    </m:r>
                    <m:r>
                      <a:rPr lang="en-US" altLang="ja-JP" sz="2800" b="1" i="1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altLang="ja-JP" sz="2800" b="1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ja-JP" sz="2800" b="1" i="1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𝟓</m:t>
                    </m:r>
                    <m:r>
                      <a:rPr lang="en-US" altLang="ja-JP" sz="2800" b="1" i="1" kern="10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2800" b="1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の最大値，最小値</a:t>
                </a:r>
                <a:endParaRPr lang="en-US" altLang="ja-JP" sz="2800" b="1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marL="810000" algn="l"/>
                <a:r>
                  <a:rPr lang="ja-JP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この関数の式は</a:t>
                </a:r>
              </a:p>
              <a:p>
                <a:pPr marL="810000" algn="l"/>
                <a:r>
                  <a:rPr lang="ja-JP" altLang="en-US" sz="2800" kern="100" dirty="0"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　　　　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=2(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2</m:t>
                    </m:r>
                    <m:sSup>
                      <m:sSupPr>
                        <m:ctrlPr>
                          <a:rPr lang="ja-JP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ja-JP" sz="2800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endParaRPr lang="ja-JP" altLang="ja-JP" sz="2800" kern="100" dirty="0"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marL="810000" algn="l"/>
                <a:r>
                  <a:rPr lang="ja-JP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と変形される。そのグラフは下に凸で，</a:t>
                </a:r>
                <a:endParaRPr lang="en-US" altLang="ja-JP" sz="2800" kern="100" dirty="0"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marL="810000" algn="l"/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800" b="0" i="1" kern="10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の値は頂点で最小となる。</a:t>
                </a:r>
              </a:p>
              <a:p>
                <a:pPr marL="810000" algn="l"/>
                <a:r>
                  <a:rPr lang="ja-JP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よって，この関数は</a:t>
                </a:r>
              </a:p>
              <a:p>
                <a:pPr marL="810000" algn="l"/>
                <a:r>
                  <a:rPr lang="ja-JP" altLang="en-US" sz="2800" kern="100" dirty="0">
                    <a:effectLst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　　　　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=2</m:t>
                    </m:r>
                    <m:r>
                      <a:rPr lang="en-US" altLang="ja-JP" sz="2800" b="0" i="0" kern="10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で最小値</a:t>
                </a:r>
                <a14:m>
                  <m:oMath xmlns:m="http://schemas.openxmlformats.org/officeDocument/2006/math">
                    <m:r>
                      <a:rPr lang="en-US" altLang="ja-JP" sz="2800" b="0" i="0" kern="10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endParaRPr lang="ja-JP" altLang="ja-JP" sz="2800" kern="100" dirty="0"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marL="810000" algn="l"/>
                <a:r>
                  <a:rPr lang="ja-JP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をとる。</a:t>
                </a:r>
              </a:p>
              <a:p>
                <a:pPr marL="810000" algn="l"/>
                <a:r>
                  <a:rPr lang="ja-JP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また，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800" b="0" i="1" kern="10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は</a:t>
                </a:r>
                <a:r>
                  <a:rPr lang="ja-JP" altLang="ja-JP" sz="2800" u="dash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いくらでも大きな値をとる</a:t>
                </a:r>
                <a:r>
                  <a:rPr lang="ja-JP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から，最大値は</a:t>
                </a:r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ない</a:t>
                </a:r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。</a:t>
                </a:r>
                <a:endParaRPr lang="ja-JP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字幕 2">
                <a:extLst>
                  <a:ext uri="{FF2B5EF4-FFF2-40B4-BE49-F238E27FC236}">
                    <a16:creationId xmlns:a16="http://schemas.microsoft.com/office/drawing/2014/main" id="{4F832341-316B-4938-8FB0-9B9A6BEE14B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95325" y="1030288"/>
                <a:ext cx="10801350" cy="5294312"/>
              </a:xfrm>
              <a:blipFill>
                <a:blip r:embed="rId3"/>
                <a:stretch>
                  <a:fillRect l="-112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D72C15F0-D265-4CA0-AAA4-0798AB7DCEB1}"/>
              </a:ext>
            </a:extLst>
          </p:cNvPr>
          <p:cNvSpPr txBox="1"/>
          <p:nvPr/>
        </p:nvSpPr>
        <p:spPr>
          <a:xfrm>
            <a:off x="10952936" y="5317540"/>
            <a:ext cx="543739" cy="523220"/>
          </a:xfrm>
          <a:prstGeom prst="rect">
            <a:avLst/>
          </a:prstGeom>
          <a:noFill/>
          <a:ln w="34925" cap="sq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solidFill>
                  <a:schemeClr val="accent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終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DF1725BF-0E3B-4874-B80F-AA3DCB28CE2D}"/>
              </a:ext>
            </a:extLst>
          </p:cNvPr>
          <p:cNvSpPr/>
          <p:nvPr/>
        </p:nvSpPr>
        <p:spPr>
          <a:xfrm>
            <a:off x="4071986" y="2277392"/>
            <a:ext cx="2261492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BDB04099-09E2-4837-911C-F61D10A64C08}"/>
              </a:ext>
            </a:extLst>
          </p:cNvPr>
          <p:cNvSpPr/>
          <p:nvPr/>
        </p:nvSpPr>
        <p:spPr>
          <a:xfrm>
            <a:off x="4108092" y="4328582"/>
            <a:ext cx="294226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9792FAA6-3AB5-411B-84D0-CABD31483800}"/>
              </a:ext>
            </a:extLst>
          </p:cNvPr>
          <p:cNvSpPr/>
          <p:nvPr/>
        </p:nvSpPr>
        <p:spPr>
          <a:xfrm>
            <a:off x="5830054" y="4328582"/>
            <a:ext cx="570745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8EC094DE-5D68-4EC9-B16A-A7A4295F6EC9}"/>
              </a:ext>
            </a:extLst>
          </p:cNvPr>
          <p:cNvSpPr/>
          <p:nvPr/>
        </p:nvSpPr>
        <p:spPr>
          <a:xfrm>
            <a:off x="9140433" y="5312450"/>
            <a:ext cx="757711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16" name="タイトル 1">
            <a:extLst>
              <a:ext uri="{FF2B5EF4-FFF2-40B4-BE49-F238E27FC236}">
                <a16:creationId xmlns:a16="http://schemas.microsoft.com/office/drawing/2014/main" id="{C96B3A6D-E108-4CCD-ADA3-467D1867B58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>
              <a:spcAft>
                <a:spcPts val="0"/>
              </a:spcAft>
            </a:pPr>
            <a:r>
              <a:rPr lang="en-US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en-US" altLang="ja-JP" sz="3200" kern="100" dirty="0">
                <a:effectLst/>
                <a:latin typeface="ＭＳ Ｐゴシック" panose="020B0600070205080204" pitchFamily="50" charset="-128"/>
                <a:cs typeface="Times New Roman" panose="02020603050405020304" pitchFamily="18" charset="0"/>
              </a:rPr>
              <a:t>2</a:t>
            </a:r>
            <a:r>
              <a:rPr lang="ja-JP" altLang="ja-JP" sz="3200" kern="100" dirty="0">
                <a:effectLst/>
                <a:ea typeface="ＭＳ Ｐゴシック" panose="020B0600070205080204" pitchFamily="50" charset="-128"/>
                <a:cs typeface="Times New Roman" panose="02020603050405020304" pitchFamily="18" charset="0"/>
              </a:rPr>
              <a:t>次関数の最大と最小</a:t>
            </a:r>
            <a:r>
              <a:rPr lang="ja-JP" altLang="en-US" sz="32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　　　　　　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A 2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次関数の最大と最小　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教科書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p.92)</a:t>
            </a:r>
            <a:endParaRPr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71F984EC-4898-447C-B6E6-3E1A0EEC78C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104188" y="1892300"/>
            <a:ext cx="3268662" cy="3309938"/>
            <a:chOff x="5105" y="1192"/>
            <a:chExt cx="2059" cy="2085"/>
          </a:xfrm>
        </p:grpSpPr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9C88D2BF-50C4-41CC-AFF8-F0E93456D4B2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105" y="1192"/>
              <a:ext cx="2059" cy="20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pic>
          <p:nvPicPr>
            <p:cNvPr id="37893" name="Picture 5">
              <a:extLst>
                <a:ext uri="{FF2B5EF4-FFF2-40B4-BE49-F238E27FC236}">
                  <a16:creationId xmlns:a16="http://schemas.microsoft.com/office/drawing/2014/main" id="{D0E60568-7B12-4D24-8095-B1EC0F11D8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5" y="1192"/>
              <a:ext cx="2063" cy="2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AF9F9034-37A7-4AB5-84E2-47E42745F344}"/>
              </a:ext>
            </a:extLst>
          </p:cNvPr>
          <p:cNvSpPr/>
          <p:nvPr/>
        </p:nvSpPr>
        <p:spPr>
          <a:xfrm>
            <a:off x="7983787" y="1892299"/>
            <a:ext cx="3512888" cy="3309937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79071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6" name="字幕 2">
            <a:extLst>
              <a:ext uri="{FF2B5EF4-FFF2-40B4-BE49-F238E27FC236}">
                <a16:creationId xmlns:a16="http://schemas.microsoft.com/office/drawing/2014/main" id="{4F832341-316B-4938-8FB0-9B9A6BEE14B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95325" y="1030288"/>
            <a:ext cx="10801350" cy="578274"/>
          </a:xfrm>
        </p:spPr>
        <p:txBody>
          <a:bodyPr/>
          <a:lstStyle/>
          <a:p>
            <a:pPr marL="810000" indent="-810000" algn="just">
              <a:lnSpc>
                <a:spcPct val="100000"/>
              </a:lnSpc>
            </a:pPr>
            <a:r>
              <a:rPr lang="en-US" altLang="ja-JP" sz="28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(2)</a:t>
            </a:r>
            <a:r>
              <a:rPr lang="ja-JP" altLang="en-US" sz="28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　応用例題</a:t>
            </a:r>
            <a:r>
              <a:rPr lang="en-US" altLang="ja-JP" sz="28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3</a:t>
            </a:r>
            <a:r>
              <a:rPr lang="ja-JP" altLang="en-US" sz="28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の関数の最大値を求めよ。</a:t>
            </a:r>
            <a:endParaRPr lang="ja-JP" altLang="ja-JP" sz="2800" kern="100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字幕 2">
                <a:extLst>
                  <a:ext uri="{FF2B5EF4-FFF2-40B4-BE49-F238E27FC236}">
                    <a16:creationId xmlns:a16="http://schemas.microsoft.com/office/drawing/2014/main" id="{778E1AEA-E6EB-4D8B-BFAA-19DEC2C2141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35699" y="1608563"/>
                <a:ext cx="10460976" cy="46522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 algn="ctr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 font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0&lt;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&lt;4 </m:t>
                    </m:r>
                  </m:oMath>
                </a14:m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のとき　</a:t>
                </a:r>
                <a14:m>
                  <m:oMath xmlns:m="http://schemas.openxmlformats.org/officeDocument/2006/math"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=0 </m:t>
                    </m:r>
                  </m:oMath>
                </a14:m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で最大値</a:t>
                </a:r>
                <a14:m>
                  <m:oMath xmlns:m="http://schemas.openxmlformats.org/officeDocument/2006/math">
                    <m:r>
                      <a:rPr lang="ja-JP" altLang="en-US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800" i="1" kern="100" dirty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1 </m:t>
                    </m:r>
                  </m:oMath>
                </a14:m>
                <a:endParaRPr lang="en-US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just" font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sz="2800" i="1" kern="100" dirty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=4 </m:t>
                    </m:r>
                  </m:oMath>
                </a14:m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のとき　</a:t>
                </a:r>
                <a14:m>
                  <m:oMath xmlns:m="http://schemas.openxmlformats.org/officeDocument/2006/math"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， </a:t>
                </a:r>
                <a14:m>
                  <m:oMath xmlns:m="http://schemas.openxmlformats.org/officeDocument/2006/math"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4 </m:t>
                    </m:r>
                  </m:oMath>
                </a14:m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で最大値</a:t>
                </a:r>
                <a14:m>
                  <m:oMath xmlns:m="http://schemas.openxmlformats.org/officeDocument/2006/math">
                    <m:r>
                      <a:rPr lang="ja-JP" altLang="en-US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800" i="1" kern="100" dirty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1 </m:t>
                    </m:r>
                  </m:oMath>
                </a14:m>
                <a:endParaRPr lang="en-US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just" font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altLang="ja-JP" sz="2800" i="1" kern="100" dirty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altLang="ja-JP" sz="2800" i="1" kern="100" dirty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sz="2800" i="1" kern="100" dirty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のとき　</a:t>
                </a:r>
                <a14:m>
                  <m:oMath xmlns:m="http://schemas.openxmlformats.org/officeDocument/2006/math"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で最大値</a:t>
                </a:r>
                <a14:m>
                  <m:oMath xmlns:m="http://schemas.openxmlformats.org/officeDocument/2006/math">
                    <m:r>
                      <a:rPr lang="ja-JP" altLang="en-US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ja-JP" sz="2800" i="1" kern="100" dirty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 dirty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ja-JP" sz="2800" i="1" kern="100" dirty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 dirty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−4</m:t>
                    </m:r>
                    <m:r>
                      <a:rPr lang="en-US" altLang="ja-JP" sz="2800" i="1" kern="100" dirty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sz="2800" i="1" kern="100" dirty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+1</m:t>
                    </m:r>
                  </m:oMath>
                </a14:m>
                <a:endParaRPr lang="en-US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字幕 2">
                <a:extLst>
                  <a:ext uri="{FF2B5EF4-FFF2-40B4-BE49-F238E27FC236}">
                    <a16:creationId xmlns:a16="http://schemas.microsoft.com/office/drawing/2014/main" id="{778E1AEA-E6EB-4D8B-BFAA-19DEC2C214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35699" y="1608563"/>
                <a:ext cx="10460976" cy="465227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タイトル 1">
            <a:extLst>
              <a:ext uri="{FF2B5EF4-FFF2-40B4-BE49-F238E27FC236}">
                <a16:creationId xmlns:a16="http://schemas.microsoft.com/office/drawing/2014/main" id="{ECFD63B7-51CE-4F10-865D-E2777CA0D3E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>
              <a:spcAft>
                <a:spcPts val="0"/>
              </a:spcAft>
            </a:pPr>
            <a:r>
              <a:rPr lang="en-US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en-US" altLang="ja-JP" sz="3200" kern="100" dirty="0">
                <a:effectLst/>
                <a:latin typeface="ＭＳ Ｐゴシック" panose="020B0600070205080204" pitchFamily="50" charset="-128"/>
                <a:cs typeface="Times New Roman" panose="02020603050405020304" pitchFamily="18" charset="0"/>
              </a:rPr>
              <a:t>2</a:t>
            </a:r>
            <a:r>
              <a:rPr lang="ja-JP" altLang="ja-JP" sz="3200" kern="100" dirty="0">
                <a:effectLst/>
                <a:ea typeface="ＭＳ Ｐゴシック" panose="020B0600070205080204" pitchFamily="50" charset="-128"/>
                <a:cs typeface="Times New Roman" panose="02020603050405020304" pitchFamily="18" charset="0"/>
              </a:rPr>
              <a:t>次関数の最大と最小</a:t>
            </a:r>
            <a:r>
              <a:rPr lang="ja-JP" altLang="en-US" sz="32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  </a:t>
            </a:r>
            <a:r>
              <a:rPr lang="en-US" altLang="ja-JP" sz="2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B </a:t>
            </a:r>
            <a:r>
              <a:rPr lang="ja-JP" altLang="en-US" sz="2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定義域に制限がある場合の最大と最小</a:t>
            </a:r>
            <a:r>
              <a:rPr lang="ja-JP" altLang="en-US" sz="2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教科書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p.96)</a:t>
            </a:r>
            <a:endParaRPr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4196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9697D435-B95E-49FD-996F-AFD3F8F4939E}"/>
              </a:ext>
            </a:extLst>
          </p:cNvPr>
          <p:cNvSpPr/>
          <p:nvPr/>
        </p:nvSpPr>
        <p:spPr>
          <a:xfrm>
            <a:off x="744601" y="1086529"/>
            <a:ext cx="1723022" cy="42703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DAA4DDEE-B593-8348-9D65-D8648103ECDE}"/>
              </a:ext>
            </a:extLst>
          </p:cNvPr>
          <p:cNvSpPr/>
          <p:nvPr/>
        </p:nvSpPr>
        <p:spPr>
          <a:xfrm>
            <a:off x="2339807" y="2940681"/>
            <a:ext cx="360000" cy="450000"/>
          </a:xfrm>
          <a:prstGeom prst="rect">
            <a:avLst/>
          </a:prstGeom>
          <a:solidFill>
            <a:srgbClr val="CCECFF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A31848F-7626-D54C-A4DD-A071AD9F754B}"/>
              </a:ext>
            </a:extLst>
          </p:cNvPr>
          <p:cNvSpPr/>
          <p:nvPr/>
        </p:nvSpPr>
        <p:spPr>
          <a:xfrm>
            <a:off x="3902428" y="2940681"/>
            <a:ext cx="360000" cy="450000"/>
          </a:xfrm>
          <a:prstGeom prst="rect">
            <a:avLst/>
          </a:prstGeom>
          <a:solidFill>
            <a:srgbClr val="CCECFF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字幕 2">
                <a:extLst>
                  <a:ext uri="{FF2B5EF4-FFF2-40B4-BE49-F238E27FC236}">
                    <a16:creationId xmlns:a16="http://schemas.microsoft.com/office/drawing/2014/main" id="{062C5A3D-141A-4578-A03A-F4BE30A943CC}"/>
                  </a:ext>
                </a:extLst>
              </p:cNvPr>
              <p:cNvSpPr>
                <a:spLocks noGrp="1" noChangeArrowheads="1"/>
              </p:cNvSpPr>
              <p:nvPr>
                <p:ph type="subTitle" idx="1"/>
              </p:nvPr>
            </p:nvSpPr>
            <p:spPr>
              <a:xfrm>
                <a:off x="704358" y="1030287"/>
                <a:ext cx="10801350" cy="3216987"/>
              </a:xfrm>
            </p:spPr>
            <p:txBody>
              <a:bodyPr/>
              <a:lstStyle/>
              <a:p>
                <a:pPr marL="810000" indent="-810000" algn="just"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応用例題</a:t>
                </a:r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4</a:t>
                </a: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𝑎</m:t>
                    </m:r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 </m:t>
                    </m:r>
                  </m:oMath>
                </a14:m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は定数とする。次の関数の最小値を求めよ。</a:t>
                </a:r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marL="810000" indent="-810000" algn="l">
                  <a:lnSpc>
                    <a:spcPct val="10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altLang="ja-JP" sz="2800" i="1" dirty="0" smtClean="0">
                          <a:latin typeface="Cambria Math" panose="02040503050406030204" pitchFamily="18" charset="0"/>
                          <a:ea typeface="ＭＳ Ｐゴシック" panose="020B0600070205080204" pitchFamily="50" charset="-128"/>
                        </a:rPr>
                        <m:t>𝑦</m:t>
                      </m:r>
                      <m:r>
                        <a:rPr lang="es-ES" altLang="ja-JP" sz="2800" i="1" dirty="0" smtClean="0">
                          <a:latin typeface="Cambria Math" panose="02040503050406030204" pitchFamily="18" charset="0"/>
                          <a:ea typeface="ＭＳ Ｐゴシック" panose="020B0600070205080204" pitchFamily="50" charset="-128"/>
                        </a:rPr>
                        <m:t>=</m:t>
                      </m:r>
                      <m:sSup>
                        <m:sSupPr>
                          <m:ctrlPr>
                            <a:rPr lang="es-ES" altLang="ja-JP" sz="2800" i="1" dirty="0" smtClean="0"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</a:rPr>
                          </m:ctrlPr>
                        </m:sSupPr>
                        <m:e>
                          <m:r>
                            <a:rPr lang="es-ES" altLang="ja-JP" sz="2800" i="1" dirty="0" smtClean="0"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</a:rPr>
                            <m:t>𝑥</m:t>
                          </m:r>
                        </m:e>
                        <m:sup>
                          <m:r>
                            <a:rPr lang="es-ES" altLang="ja-JP" sz="2800" i="1" dirty="0" smtClean="0"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</a:rPr>
                            <m:t>2</m:t>
                          </m:r>
                        </m:sup>
                      </m:sSup>
                      <m:r>
                        <a:rPr lang="es-ES" altLang="ja-JP" sz="2800" i="1" dirty="0" smtClean="0">
                          <a:latin typeface="Cambria Math" panose="02040503050406030204" pitchFamily="18" charset="0"/>
                          <a:ea typeface="ＭＳ Ｐゴシック" panose="020B0600070205080204" pitchFamily="50" charset="-128"/>
                        </a:rPr>
                        <m:t>−2</m:t>
                      </m:r>
                      <m:r>
                        <a:rPr lang="es-ES" altLang="ja-JP" sz="2800" i="1" dirty="0" smtClean="0">
                          <a:latin typeface="Cambria Math" panose="02040503050406030204" pitchFamily="18" charset="0"/>
                          <a:ea typeface="ＭＳ Ｐゴシック" panose="020B0600070205080204" pitchFamily="50" charset="-128"/>
                        </a:rPr>
                        <m:t>𝑎𝑥</m:t>
                      </m:r>
                      <m:r>
                        <a:rPr lang="es-ES" altLang="ja-JP" sz="2800" i="1" dirty="0" smtClean="0">
                          <a:latin typeface="Cambria Math" panose="02040503050406030204" pitchFamily="18" charset="0"/>
                          <a:ea typeface="ＭＳ Ｐゴシック" panose="020B0600070205080204" pitchFamily="50" charset="-128"/>
                        </a:rPr>
                        <m:t>+</m:t>
                      </m:r>
                      <m:sSup>
                        <m:sSupPr>
                          <m:ctrlPr>
                            <a:rPr lang="es-ES" altLang="ja-JP" sz="2800" i="1" dirty="0" smtClean="0"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</a:rPr>
                          </m:ctrlPr>
                        </m:sSupPr>
                        <m:e>
                          <m:r>
                            <a:rPr lang="es-ES" altLang="ja-JP" sz="2800" i="1" dirty="0" smtClean="0"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</a:rPr>
                            <m:t>𝑎</m:t>
                          </m:r>
                        </m:e>
                        <m:sup>
                          <m:r>
                            <a:rPr lang="es-ES" altLang="ja-JP" sz="2800" i="1" dirty="0" smtClean="0"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</a:rPr>
                            <m:t>2</m:t>
                          </m:r>
                        </m:sup>
                      </m:sSup>
                      <m:r>
                        <a:rPr lang="es-ES" altLang="ja-JP" sz="2800" i="1" dirty="0" smtClean="0">
                          <a:latin typeface="Cambria Math" panose="02040503050406030204" pitchFamily="18" charset="0"/>
                          <a:ea typeface="ＭＳ Ｐゴシック" panose="020B0600070205080204" pitchFamily="50" charset="-128"/>
                        </a:rPr>
                        <m:t>+1</m:t>
                      </m:r>
                      <m:r>
                        <a:rPr lang="ja-JP" altLang="es-ES" sz="2800" i="1" dirty="0" smtClean="0">
                          <a:latin typeface="Cambria Math" panose="02040503050406030204" pitchFamily="18" charset="0"/>
                          <a:ea typeface="ＭＳ Ｐゴシック" panose="020B0600070205080204" pitchFamily="50" charset="-128"/>
                        </a:rPr>
                        <m:t>　</m:t>
                      </m:r>
                      <m:d>
                        <m:dPr>
                          <m:ctrlPr>
                            <a:rPr lang="es-ES" altLang="ja-JP" sz="2800" i="1" dirty="0" smtClean="0"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</a:rPr>
                          </m:ctrlPr>
                        </m:dPr>
                        <m:e>
                          <m:r>
                            <a:rPr lang="es-ES" altLang="ja-JP" sz="2800" i="1" dirty="0" smtClean="0"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</a:rPr>
                            <m:t>0≦</m:t>
                          </m:r>
                          <m:r>
                            <a:rPr lang="es-ES" altLang="ja-JP" sz="2800" i="1" dirty="0" smtClean="0"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</a:rPr>
                            <m:t>𝑥</m:t>
                          </m:r>
                          <m:r>
                            <a:rPr lang="es-ES" altLang="ja-JP" sz="2800" i="1" dirty="0" smtClean="0"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</a:rPr>
                            <m:t>≦2</m:t>
                          </m:r>
                        </m:e>
                      </m:d>
                    </m:oMath>
                  </m:oMathPara>
                </a14:m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marL="810000" indent="-810000" algn="l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解説　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𝑦</m:t>
                    </m:r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=</m:t>
                    </m:r>
                    <m:sSup>
                      <m:sSupPr>
                        <m:ctrlPr>
                          <a:rPr lang="en-US" altLang="ja-JP" sz="2800" i="1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</m:ctrlPr>
                      </m:sSupPr>
                      <m:e>
                        <m:r>
                          <a:rPr lang="en-US" altLang="ja-JP" sz="2800" i="1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𝑥</m:t>
                        </m:r>
                      </m:e>
                      <m:sup>
                        <m:r>
                          <a:rPr lang="en-US" altLang="ja-JP" sz="2800" i="1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2</m:t>
                        </m:r>
                      </m:sup>
                    </m:sSup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−2</m:t>
                    </m:r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𝑎𝑥</m:t>
                    </m:r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+</m:t>
                    </m:r>
                    <m:sSup>
                      <m:sSupPr>
                        <m:ctrlPr>
                          <a:rPr lang="en-US" altLang="ja-JP" sz="2800" i="1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</m:ctrlPr>
                      </m:sSupPr>
                      <m:e>
                        <m:r>
                          <a:rPr lang="en-US" altLang="ja-JP" sz="2800" i="1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𝑎</m:t>
                        </m:r>
                      </m:e>
                      <m:sup>
                        <m:r>
                          <a:rPr lang="en-US" altLang="ja-JP" sz="2800" i="1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2</m:t>
                        </m:r>
                      </m:sup>
                    </m:sSup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+1 </m:t>
                    </m:r>
                  </m:oMath>
                </a14:m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のグラフは下に凸の放物線で，軸は直線</a:t>
                </a:r>
                <a14:m>
                  <m:oMath xmlns:m="http://schemas.openxmlformats.org/officeDocument/2006/math">
                    <m:r>
                      <a:rPr lang="ja-JP" altLang="en-US" sz="2800" i="1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 </m:t>
                    </m:r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𝑥</m:t>
                    </m:r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= </m:t>
                    </m:r>
                    <m:r>
                      <a:rPr lang="en-US" altLang="ja-JP" sz="2800" b="0" i="1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𝑎</m:t>
                    </m:r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 </m:t>
                    </m:r>
                  </m:oMath>
                </a14:m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である。</a:t>
                </a:r>
                <a14:m>
                  <m:oMath xmlns:m="http://schemas.openxmlformats.org/officeDocument/2006/math">
                    <m:r>
                      <a:rPr lang="en-US" altLang="ja-JP" sz="2800" b="0" i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 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𝑎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 </m:t>
                    </m:r>
                  </m:oMath>
                </a14:m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が定義域</a:t>
                </a:r>
                <a14:m>
                  <m:oMath xmlns:m="http://schemas.openxmlformats.org/officeDocument/2006/math">
                    <m:r>
                      <a:rPr lang="ja-JP" altLang="en-US" sz="2800" i="1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 </m:t>
                    </m:r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0≦</m:t>
                    </m:r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𝑥</m:t>
                    </m:r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≦2 </m:t>
                    </m:r>
                  </m:oMath>
                </a14:m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の左外，内，右外のいずれにあるかで場合分けをする。 </a:t>
                </a:r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6" name="字幕 2">
                <a:extLst>
                  <a:ext uri="{FF2B5EF4-FFF2-40B4-BE49-F238E27FC236}">
                    <a16:creationId xmlns:a16="http://schemas.microsoft.com/office/drawing/2014/main" id="{062C5A3D-141A-4578-A03A-F4BE30A943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704358" y="1030287"/>
                <a:ext cx="10801350" cy="3216987"/>
              </a:xfrm>
              <a:blipFill>
                <a:blip r:embed="rId3"/>
                <a:stretch>
                  <a:fillRect l="-1186" t="-2273" r="-56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タイトル 1">
            <a:extLst>
              <a:ext uri="{FF2B5EF4-FFF2-40B4-BE49-F238E27FC236}">
                <a16:creationId xmlns:a16="http://schemas.microsoft.com/office/drawing/2014/main" id="{8D2FD844-727F-4EF9-BCA0-B0D7E916B81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>
              <a:spcAft>
                <a:spcPts val="0"/>
              </a:spcAft>
            </a:pPr>
            <a:r>
              <a:rPr lang="en-US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en-US" altLang="ja-JP" sz="3200" kern="100" dirty="0">
                <a:effectLst/>
                <a:latin typeface="ＭＳ Ｐゴシック" panose="020B0600070205080204" pitchFamily="50" charset="-128"/>
                <a:cs typeface="Times New Roman" panose="02020603050405020304" pitchFamily="18" charset="0"/>
              </a:rPr>
              <a:t>2</a:t>
            </a:r>
            <a:r>
              <a:rPr lang="ja-JP" altLang="ja-JP" sz="3200" kern="100" dirty="0">
                <a:effectLst/>
                <a:ea typeface="ＭＳ Ｐゴシック" panose="020B0600070205080204" pitchFamily="50" charset="-128"/>
                <a:cs typeface="Times New Roman" panose="02020603050405020304" pitchFamily="18" charset="0"/>
              </a:rPr>
              <a:t>次関数の最大と最小</a:t>
            </a:r>
            <a:r>
              <a:rPr lang="ja-JP" altLang="en-US" sz="32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  </a:t>
            </a:r>
            <a:r>
              <a:rPr lang="en-US" altLang="ja-JP" sz="2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B </a:t>
            </a:r>
            <a:r>
              <a:rPr lang="ja-JP" altLang="en-US" sz="2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定義域に制限がある場合の最大と最小</a:t>
            </a:r>
            <a:r>
              <a:rPr lang="ja-JP" altLang="en-US" sz="2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教科書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p.97)</a:t>
            </a:r>
            <a:endParaRPr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458708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字幕 2">
                <a:extLst>
                  <a:ext uri="{FF2B5EF4-FFF2-40B4-BE49-F238E27FC236}">
                    <a16:creationId xmlns:a16="http://schemas.microsoft.com/office/drawing/2014/main" id="{562B9BF0-BB5D-4183-8D01-FD8D91915C82}"/>
                  </a:ext>
                </a:extLst>
              </p:cNvPr>
              <p:cNvSpPr>
                <a:spLocks noGrp="1" noChangeArrowheads="1"/>
              </p:cNvSpPr>
              <p:nvPr>
                <p:ph type="subTitle" idx="1"/>
              </p:nvPr>
            </p:nvSpPr>
            <p:spPr>
              <a:xfrm>
                <a:off x="704358" y="1030288"/>
                <a:ext cx="10801350" cy="5064124"/>
              </a:xfrm>
            </p:spPr>
            <p:txBody>
              <a:bodyPr/>
              <a:lstStyle/>
              <a:p>
                <a:pPr algn="just">
                  <a:lnSpc>
                    <a:spcPct val="100000"/>
                  </a:lnSpc>
                </a:pP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解　この関数の式を変形すると　　</a:t>
                </a:r>
                <a14:m>
                  <m:oMath xmlns:m="http://schemas.openxmlformats.org/officeDocument/2006/math"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ja-JP" sz="2800" i="1" kern="100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sz="2800" i="1" kern="100" dirty="0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800" i="1" kern="100" dirty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altLang="ja-JP" sz="2800" i="1" kern="100" dirty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ja-JP" sz="2800" i="1" kern="100" dirty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d>
                      </m:e>
                      <m:sup>
                        <m:r>
                          <a:rPr lang="en-US" altLang="ja-JP" sz="2800" i="1" kern="100" dirty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 dirty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+1</m:t>
                    </m:r>
                    <m:r>
                      <a:rPr lang="ja-JP" altLang="en-US" sz="2800" i="1" kern="100" dirty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　</m:t>
                    </m:r>
                    <m:d>
                      <m:dPr>
                        <m:ctrlPr>
                          <a:rPr lang="en-US" altLang="ja-JP" sz="2800" i="1" kern="100" dirty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ja-JP" sz="2800" i="1" kern="100" dirty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0≦</m:t>
                        </m:r>
                        <m:r>
                          <a:rPr lang="en-US" altLang="ja-JP" sz="2800" i="1" kern="100" dirty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ja-JP" sz="2800" i="1" kern="100" dirty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≦2</m:t>
                        </m:r>
                      </m:e>
                    </m:d>
                  </m:oMath>
                </a14:m>
                <a:endParaRPr lang="ja-JP" altLang="ja-JP" sz="2800" kern="100" dirty="0"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0000"/>
                  </a:lnSpc>
                </a:pPr>
                <a:r>
                  <a:rPr lang="ja-JP" altLang="en-US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 </a:t>
                </a:r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[1]</a:t>
                </a:r>
                <a:r>
                  <a:rPr lang="ja-JP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 i="1" kern="100" dirty="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sz="2800" i="1" kern="100" dirty="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&lt;0 </m:t>
                    </m:r>
                  </m:oMath>
                </a14:m>
                <a:r>
                  <a:rPr lang="ja-JP" altLang="en-US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のとき</a:t>
                </a:r>
              </a:p>
              <a:p>
                <a:pPr algn="just">
                  <a:lnSpc>
                    <a:spcPct val="100000"/>
                  </a:lnSpc>
                </a:pPr>
                <a:r>
                  <a:rPr lang="ja-JP" altLang="en-US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　この関数のグラフは図</a:t>
                </a:r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[1]</a:t>
                </a:r>
                <a:r>
                  <a:rPr lang="ja-JP" altLang="en-US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の実線部分である。</a:t>
                </a:r>
              </a:p>
              <a:p>
                <a:pPr algn="just">
                  <a:lnSpc>
                    <a:spcPct val="100000"/>
                  </a:lnSpc>
                </a:pPr>
                <a:r>
                  <a:rPr lang="ja-JP" altLang="en-US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　よって，</a:t>
                </a:r>
                <a14:m>
                  <m:oMath xmlns:m="http://schemas.openxmlformats.org/officeDocument/2006/math">
                    <m:r>
                      <a:rPr lang="en-US" altLang="ja-JP" sz="2800" i="1" kern="100" dirty="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 dirty="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=0 </m:t>
                    </m:r>
                  </m:oMath>
                </a14:m>
                <a:r>
                  <a:rPr lang="ja-JP" altLang="en-US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で最小値</a:t>
                </a:r>
                <a14:m>
                  <m:oMath xmlns:m="http://schemas.openxmlformats.org/officeDocument/2006/math">
                    <m:r>
                      <a:rPr lang="ja-JP" altLang="en-US" sz="2800" i="1" kern="100" dirty="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ja-JP" sz="2800" i="1" kern="100" dirty="0" smtClean="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 dirty="0" smtClean="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ja-JP" sz="2800" i="1" kern="100" dirty="0" smtClean="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 dirty="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+1 </m:t>
                    </m:r>
                  </m:oMath>
                </a14:m>
                <a:r>
                  <a:rPr lang="ja-JP" altLang="en-US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をとる。</a:t>
                </a:r>
              </a:p>
              <a:p>
                <a:pPr algn="just">
                  <a:lnSpc>
                    <a:spcPct val="100000"/>
                  </a:lnSpc>
                </a:pPr>
                <a:endParaRPr lang="en-US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字幕 2">
                <a:extLst>
                  <a:ext uri="{FF2B5EF4-FFF2-40B4-BE49-F238E27FC236}">
                    <a16:creationId xmlns:a16="http://schemas.microsoft.com/office/drawing/2014/main" id="{562B9BF0-BB5D-4183-8D01-FD8D91915C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704358" y="1030288"/>
                <a:ext cx="10801350" cy="5064124"/>
              </a:xfrm>
              <a:blipFill>
                <a:blip r:embed="rId3"/>
                <a:stretch>
                  <a:fillRect l="-1186" t="-12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DB740FFD-DB36-4A22-84D1-70BB7B9AB1A5}"/>
              </a:ext>
            </a:extLst>
          </p:cNvPr>
          <p:cNvSpPr/>
          <p:nvPr/>
        </p:nvSpPr>
        <p:spPr>
          <a:xfrm>
            <a:off x="6469697" y="1105703"/>
            <a:ext cx="2021159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1FB030A1-EADD-4426-B7B3-589822DA82BA}"/>
              </a:ext>
            </a:extLst>
          </p:cNvPr>
          <p:cNvSpPr/>
          <p:nvPr/>
        </p:nvSpPr>
        <p:spPr>
          <a:xfrm>
            <a:off x="2003445" y="1639103"/>
            <a:ext cx="954360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5AD5253F-71C8-4831-A3EE-07A853C89F08}"/>
              </a:ext>
            </a:extLst>
          </p:cNvPr>
          <p:cNvSpPr/>
          <p:nvPr/>
        </p:nvSpPr>
        <p:spPr>
          <a:xfrm>
            <a:off x="3714057" y="2752556"/>
            <a:ext cx="324000" cy="5328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9BC592E4-759D-4805-80BE-426A4B3D05F5}"/>
              </a:ext>
            </a:extLst>
          </p:cNvPr>
          <p:cNvSpPr/>
          <p:nvPr/>
        </p:nvSpPr>
        <p:spPr>
          <a:xfrm>
            <a:off x="5496282" y="2752556"/>
            <a:ext cx="1053808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16" name="タイトル 1">
            <a:extLst>
              <a:ext uri="{FF2B5EF4-FFF2-40B4-BE49-F238E27FC236}">
                <a16:creationId xmlns:a16="http://schemas.microsoft.com/office/drawing/2014/main" id="{8E3284B5-6988-4AA1-8DE7-1157C50FA5C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>
              <a:spcAft>
                <a:spcPts val="0"/>
              </a:spcAft>
            </a:pPr>
            <a:r>
              <a:rPr lang="en-US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en-US" altLang="ja-JP" sz="3200" kern="100" dirty="0">
                <a:effectLst/>
                <a:latin typeface="ＭＳ Ｐゴシック" panose="020B0600070205080204" pitchFamily="50" charset="-128"/>
                <a:cs typeface="Times New Roman" panose="02020603050405020304" pitchFamily="18" charset="0"/>
              </a:rPr>
              <a:t>2</a:t>
            </a:r>
            <a:r>
              <a:rPr lang="ja-JP" altLang="ja-JP" sz="3200" kern="100" dirty="0">
                <a:effectLst/>
                <a:ea typeface="ＭＳ Ｐゴシック" panose="020B0600070205080204" pitchFamily="50" charset="-128"/>
                <a:cs typeface="Times New Roman" panose="02020603050405020304" pitchFamily="18" charset="0"/>
              </a:rPr>
              <a:t>次関数の最大と最小</a:t>
            </a:r>
            <a:r>
              <a:rPr lang="ja-JP" altLang="en-US" sz="32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  </a:t>
            </a:r>
            <a:r>
              <a:rPr lang="en-US" altLang="ja-JP" sz="2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B </a:t>
            </a:r>
            <a:r>
              <a:rPr lang="ja-JP" altLang="en-US" sz="2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定義域に制限がある場合の最大と最小</a:t>
            </a:r>
            <a:r>
              <a:rPr lang="ja-JP" altLang="en-US" sz="2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教科書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p.97)</a:t>
            </a:r>
            <a:endParaRPr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6AEF7724-A13D-4CC9-A13D-1BBDFEDFF63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923338" y="1862138"/>
            <a:ext cx="2735262" cy="2667000"/>
            <a:chOff x="5621" y="1173"/>
            <a:chExt cx="1723" cy="1680"/>
          </a:xfrm>
        </p:grpSpPr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C9E46EF2-5AE1-40CF-8BDB-E7512C0DFED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621" y="1173"/>
              <a:ext cx="1723" cy="1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pic>
          <p:nvPicPr>
            <p:cNvPr id="22533" name="Picture 5">
              <a:extLst>
                <a:ext uri="{FF2B5EF4-FFF2-40B4-BE49-F238E27FC236}">
                  <a16:creationId xmlns:a16="http://schemas.microsoft.com/office/drawing/2014/main" id="{280EF988-8053-4085-AED0-9D31E118EB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1" y="1173"/>
              <a:ext cx="1727" cy="1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07B08ECC-5BA6-4A0E-AC1E-BDB27E17012F}"/>
              </a:ext>
            </a:extLst>
          </p:cNvPr>
          <p:cNvSpPr/>
          <p:nvPr/>
        </p:nvSpPr>
        <p:spPr>
          <a:xfrm>
            <a:off x="8800521" y="1651112"/>
            <a:ext cx="2858079" cy="2884376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99155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字幕 2">
                <a:extLst>
                  <a:ext uri="{FF2B5EF4-FFF2-40B4-BE49-F238E27FC236}">
                    <a16:creationId xmlns:a16="http://schemas.microsoft.com/office/drawing/2014/main" id="{562B9BF0-BB5D-4183-8D01-FD8D91915C82}"/>
                  </a:ext>
                </a:extLst>
              </p:cNvPr>
              <p:cNvSpPr>
                <a:spLocks noGrp="1" noChangeArrowheads="1"/>
              </p:cNvSpPr>
              <p:nvPr>
                <p:ph type="subTitle" idx="1"/>
              </p:nvPr>
            </p:nvSpPr>
            <p:spPr>
              <a:xfrm>
                <a:off x="704358" y="1030288"/>
                <a:ext cx="10801350" cy="5064124"/>
              </a:xfrm>
            </p:spPr>
            <p:txBody>
              <a:bodyPr/>
              <a:lstStyle/>
              <a:p>
                <a:pPr algn="just">
                  <a:lnSpc>
                    <a:spcPct val="100000"/>
                  </a:lnSpc>
                </a:pPr>
                <a:r>
                  <a:rPr lang="ja-JP" altLang="en-US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 </a:t>
                </a:r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[2]</a:t>
                </a:r>
                <a:r>
                  <a:rPr lang="ja-JP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 i="1" kern="100" dirty="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0≦</m:t>
                    </m:r>
                    <m:r>
                      <a:rPr lang="en-US" altLang="ja-JP" sz="2800" i="1" kern="100" dirty="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sz="2800" i="1" kern="100" dirty="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≦2 </m:t>
                    </m:r>
                  </m:oMath>
                </a14:m>
                <a:r>
                  <a:rPr lang="ja-JP" altLang="en-US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のとき</a:t>
                </a:r>
              </a:p>
              <a:p>
                <a:pPr algn="just">
                  <a:lnSpc>
                    <a:spcPct val="100000"/>
                  </a:lnSpc>
                </a:pPr>
                <a:r>
                  <a:rPr lang="ja-JP" altLang="en-US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　この関数のグラフは図</a:t>
                </a:r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[2]</a:t>
                </a:r>
                <a:r>
                  <a:rPr lang="ja-JP" altLang="en-US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の実線部分である。</a:t>
                </a:r>
              </a:p>
              <a:p>
                <a:pPr algn="just">
                  <a:lnSpc>
                    <a:spcPct val="100000"/>
                  </a:lnSpc>
                </a:pPr>
                <a:r>
                  <a:rPr lang="ja-JP" altLang="en-US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　よって，</a:t>
                </a:r>
                <a14:m>
                  <m:oMath xmlns:m="http://schemas.openxmlformats.org/officeDocument/2006/math">
                    <m:r>
                      <a:rPr lang="en-US" altLang="ja-JP" sz="2800" i="1" kern="100" dirty="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 dirty="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sz="2800" i="1" kern="100" dirty="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sz="2800" i="1" kern="100" dirty="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en-US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で最小値</a:t>
                </a:r>
                <a14:m>
                  <m:oMath xmlns:m="http://schemas.openxmlformats.org/officeDocument/2006/math">
                    <m:r>
                      <a:rPr lang="ja-JP" altLang="en-US" sz="2800" i="1" kern="100" dirty="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800" i="1" kern="100" dirty="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1 </m:t>
                    </m:r>
                  </m:oMath>
                </a14:m>
                <a:r>
                  <a:rPr lang="ja-JP" altLang="en-US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をとる。</a:t>
                </a:r>
              </a:p>
              <a:p>
                <a:pPr algn="just">
                  <a:lnSpc>
                    <a:spcPct val="100000"/>
                  </a:lnSpc>
                </a:pPr>
                <a:r>
                  <a:rPr lang="ja-JP" altLang="en-US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 </a:t>
                </a:r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[3]</a:t>
                </a:r>
                <a:r>
                  <a:rPr lang="ja-JP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 i="1" kern="100" dirty="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2&lt;</m:t>
                    </m:r>
                    <m:r>
                      <a:rPr lang="en-US" altLang="ja-JP" sz="2800" i="1" kern="100" dirty="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sz="2800" i="1" kern="100" dirty="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en-US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のとき</a:t>
                </a:r>
              </a:p>
              <a:p>
                <a:pPr algn="just">
                  <a:lnSpc>
                    <a:spcPct val="100000"/>
                  </a:lnSpc>
                </a:pPr>
                <a:r>
                  <a:rPr lang="ja-JP" altLang="en-US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　この関数のグラフは図</a:t>
                </a:r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[3]</a:t>
                </a:r>
                <a:r>
                  <a:rPr lang="ja-JP" altLang="en-US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の実線部分である。</a:t>
                </a:r>
              </a:p>
              <a:p>
                <a:pPr algn="just">
                  <a:lnSpc>
                    <a:spcPct val="100000"/>
                  </a:lnSpc>
                </a:pPr>
                <a:r>
                  <a:rPr lang="ja-JP" altLang="en-US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　よって，</a:t>
                </a:r>
                <a14:m>
                  <m:oMath xmlns:m="http://schemas.openxmlformats.org/officeDocument/2006/math">
                    <m:r>
                      <a:rPr lang="en-US" altLang="ja-JP" sz="2800" i="1" kern="100" dirty="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 dirty="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=2 </m:t>
                    </m:r>
                  </m:oMath>
                </a14:m>
                <a:r>
                  <a:rPr lang="ja-JP" altLang="en-US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で最小値</a:t>
                </a:r>
                <a14:m>
                  <m:oMath xmlns:m="http://schemas.openxmlformats.org/officeDocument/2006/math">
                    <m:r>
                      <a:rPr lang="ja-JP" altLang="en-US" sz="2800" i="1" kern="100" dirty="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ja-JP" sz="2800" i="1" kern="100" dirty="0" smtClean="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 dirty="0" smtClean="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ja-JP" sz="2800" i="1" kern="100" dirty="0" smtClean="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 dirty="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−4</m:t>
                    </m:r>
                    <m:r>
                      <a:rPr lang="en-US" altLang="ja-JP" sz="2800" i="1" kern="100" dirty="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sz="2800" i="1" kern="100" dirty="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+5 </m:t>
                    </m:r>
                  </m:oMath>
                </a14:m>
                <a:r>
                  <a:rPr lang="ja-JP" altLang="en-US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をとる。</a:t>
                </a:r>
              </a:p>
              <a:p>
                <a:pPr algn="just">
                  <a:lnSpc>
                    <a:spcPct val="100000"/>
                  </a:lnSpc>
                  <a:tabLst>
                    <a:tab pos="3549650" algn="l"/>
                  </a:tabLst>
                </a:pP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 </a:t>
                </a:r>
                <a14:m>
                  <m:oMath xmlns:m="http://schemas.openxmlformats.org/officeDocument/2006/math"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&lt;0 </m:t>
                    </m:r>
                  </m:oMath>
                </a14:m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のとき　　　</a:t>
                </a:r>
                <a:r>
                  <a:rPr lang="en-US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=0 </m:t>
                    </m:r>
                  </m:oMath>
                </a14:m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で最小値</a:t>
                </a:r>
                <a14:m>
                  <m:oMath xmlns:m="http://schemas.openxmlformats.org/officeDocument/2006/math">
                    <m:r>
                      <a:rPr lang="ja-JP" altLang="en-US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ja-JP" sz="2800" i="1" kern="100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ja-JP" sz="2800" i="1" kern="100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+1</m:t>
                    </m:r>
                  </m:oMath>
                </a14:m>
                <a:endParaRPr lang="en-US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0000"/>
                  </a:lnSpc>
                  <a:tabLst>
                    <a:tab pos="3549650" algn="l"/>
                  </a:tabLst>
                </a:pP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 </a:t>
                </a:r>
                <a14:m>
                  <m:oMath xmlns:m="http://schemas.openxmlformats.org/officeDocument/2006/math"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0≦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≦2 </m:t>
                    </m:r>
                  </m:oMath>
                </a14:m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のとき</a:t>
                </a:r>
                <a:r>
                  <a:rPr lang="en-US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で最小値</a:t>
                </a:r>
                <a14:m>
                  <m:oMath xmlns:m="http://schemas.openxmlformats.org/officeDocument/2006/math">
                    <m:r>
                      <a:rPr lang="ja-JP" altLang="en-US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endParaRPr lang="en-US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0000"/>
                  </a:lnSpc>
                  <a:tabLst>
                    <a:tab pos="3549650" algn="l"/>
                  </a:tabLst>
                </a:pP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 </a:t>
                </a:r>
                <a14:m>
                  <m:oMath xmlns:m="http://schemas.openxmlformats.org/officeDocument/2006/math"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2&lt;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のとき</a:t>
                </a:r>
                <a:r>
                  <a:rPr lang="en-US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=2 </m:t>
                    </m:r>
                  </m:oMath>
                </a14:m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で最小値</a:t>
                </a:r>
                <a14:m>
                  <m:oMath xmlns:m="http://schemas.openxmlformats.org/officeDocument/2006/math">
                    <m:r>
                      <a:rPr lang="ja-JP" altLang="en-US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ja-JP" sz="2800" i="1" kern="100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ja-JP" sz="2800" i="1" kern="100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−4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+5</m:t>
                    </m:r>
                  </m:oMath>
                </a14:m>
                <a:endParaRPr lang="en-US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字幕 2">
                <a:extLst>
                  <a:ext uri="{FF2B5EF4-FFF2-40B4-BE49-F238E27FC236}">
                    <a16:creationId xmlns:a16="http://schemas.microsoft.com/office/drawing/2014/main" id="{562B9BF0-BB5D-4183-8D01-FD8D91915C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704358" y="1030288"/>
                <a:ext cx="10801350" cy="5064124"/>
              </a:xfrm>
              <a:blipFill>
                <a:blip r:embed="rId3"/>
                <a:stretch>
                  <a:fillRect t="-1750" b="-5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C6B0060-2718-496A-BF79-244134D8CA99}"/>
              </a:ext>
            </a:extLst>
          </p:cNvPr>
          <p:cNvSpPr txBox="1"/>
          <p:nvPr/>
        </p:nvSpPr>
        <p:spPr>
          <a:xfrm>
            <a:off x="704358" y="4371877"/>
            <a:ext cx="4968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8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答</a:t>
            </a:r>
            <a:endParaRPr lang="ja-JP" altLang="en-US" sz="2800" dirty="0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3C11AF9E-40FD-46CB-BE2F-CA3B5CE6ADE0}"/>
              </a:ext>
            </a:extLst>
          </p:cNvPr>
          <p:cNvSpPr/>
          <p:nvPr/>
        </p:nvSpPr>
        <p:spPr>
          <a:xfrm>
            <a:off x="1997224" y="1030288"/>
            <a:ext cx="1595062" cy="5328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CE330ABB-F69B-4400-9148-44BC1AC9F5E5}"/>
              </a:ext>
            </a:extLst>
          </p:cNvPr>
          <p:cNvSpPr/>
          <p:nvPr/>
        </p:nvSpPr>
        <p:spPr>
          <a:xfrm>
            <a:off x="3714057" y="2127403"/>
            <a:ext cx="324000" cy="5328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C73569B3-C6A1-4A9C-AA57-CECF1A308DDE}"/>
              </a:ext>
            </a:extLst>
          </p:cNvPr>
          <p:cNvSpPr/>
          <p:nvPr/>
        </p:nvSpPr>
        <p:spPr>
          <a:xfrm>
            <a:off x="5471322" y="2127403"/>
            <a:ext cx="324000" cy="5328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CEDC2006-623C-4DAA-8422-B25A70B25C3D}"/>
              </a:ext>
            </a:extLst>
          </p:cNvPr>
          <p:cNvSpPr/>
          <p:nvPr/>
        </p:nvSpPr>
        <p:spPr>
          <a:xfrm>
            <a:off x="1997224" y="2688196"/>
            <a:ext cx="954360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FDFF14B3-AA15-47AE-A2EC-5890E2CD321D}"/>
              </a:ext>
            </a:extLst>
          </p:cNvPr>
          <p:cNvSpPr/>
          <p:nvPr/>
        </p:nvSpPr>
        <p:spPr>
          <a:xfrm>
            <a:off x="3714057" y="3806010"/>
            <a:ext cx="324000" cy="5328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91AA0694-01A0-4E45-B8A9-EC47D2043594}"/>
              </a:ext>
            </a:extLst>
          </p:cNvPr>
          <p:cNvSpPr/>
          <p:nvPr/>
        </p:nvSpPr>
        <p:spPr>
          <a:xfrm>
            <a:off x="5471322" y="3806010"/>
            <a:ext cx="1909192" cy="5328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16" name="タイトル 1">
            <a:extLst>
              <a:ext uri="{FF2B5EF4-FFF2-40B4-BE49-F238E27FC236}">
                <a16:creationId xmlns:a16="http://schemas.microsoft.com/office/drawing/2014/main" id="{629552BD-8FFD-4DB1-9F77-90630CE608B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>
              <a:spcAft>
                <a:spcPts val="0"/>
              </a:spcAft>
            </a:pPr>
            <a:r>
              <a:rPr lang="en-US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en-US" altLang="ja-JP" sz="3200" kern="100" dirty="0">
                <a:effectLst/>
                <a:latin typeface="ＭＳ Ｐゴシック" panose="020B0600070205080204" pitchFamily="50" charset="-128"/>
                <a:cs typeface="Times New Roman" panose="02020603050405020304" pitchFamily="18" charset="0"/>
              </a:rPr>
              <a:t>2</a:t>
            </a:r>
            <a:r>
              <a:rPr lang="ja-JP" altLang="ja-JP" sz="3200" kern="100" dirty="0">
                <a:effectLst/>
                <a:ea typeface="ＭＳ Ｐゴシック" panose="020B0600070205080204" pitchFamily="50" charset="-128"/>
                <a:cs typeface="Times New Roman" panose="02020603050405020304" pitchFamily="18" charset="0"/>
              </a:rPr>
              <a:t>次関数の最大と最小</a:t>
            </a:r>
            <a:r>
              <a:rPr lang="ja-JP" altLang="en-US" sz="32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  </a:t>
            </a:r>
            <a:r>
              <a:rPr lang="en-US" altLang="ja-JP" sz="2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B </a:t>
            </a:r>
            <a:r>
              <a:rPr lang="ja-JP" altLang="en-US" sz="2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定義域に制限がある場合の最大と最小</a:t>
            </a:r>
            <a:r>
              <a:rPr lang="ja-JP" altLang="en-US" sz="2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教科書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p.97)</a:t>
            </a:r>
            <a:endParaRPr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AC507603-0D94-4F4F-AB79-6946FC8005C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863013" y="1030288"/>
            <a:ext cx="2643187" cy="2638425"/>
            <a:chOff x="5583" y="649"/>
            <a:chExt cx="1665" cy="1662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CAAA66A1-64CE-4EE7-8BD8-B5D4C797C84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583" y="649"/>
              <a:ext cx="1665" cy="1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pic>
          <p:nvPicPr>
            <p:cNvPr id="23557" name="Picture 5">
              <a:extLst>
                <a:ext uri="{FF2B5EF4-FFF2-40B4-BE49-F238E27FC236}">
                  <a16:creationId xmlns:a16="http://schemas.microsoft.com/office/drawing/2014/main" id="{2A5AE188-B61D-407C-9848-8DC55B2513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3" y="649"/>
              <a:ext cx="1669" cy="1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Group 8">
            <a:extLst>
              <a:ext uri="{FF2B5EF4-FFF2-40B4-BE49-F238E27FC236}">
                <a16:creationId xmlns:a16="http://schemas.microsoft.com/office/drawing/2014/main" id="{188AB712-2B28-4217-AF6A-D0C3EB41B02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886825" y="3767138"/>
            <a:ext cx="2619375" cy="2660650"/>
            <a:chOff x="5598" y="2373"/>
            <a:chExt cx="1650" cy="1676"/>
          </a:xfrm>
        </p:grpSpPr>
        <p:sp>
          <p:nvSpPr>
            <p:cNvPr id="17" name="AutoShape 7">
              <a:extLst>
                <a:ext uri="{FF2B5EF4-FFF2-40B4-BE49-F238E27FC236}">
                  <a16:creationId xmlns:a16="http://schemas.microsoft.com/office/drawing/2014/main" id="{10F58AA2-F711-461C-B481-F68087829FB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598" y="2373"/>
              <a:ext cx="1650" cy="1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pic>
          <p:nvPicPr>
            <p:cNvPr id="23561" name="Picture 9">
              <a:extLst>
                <a:ext uri="{FF2B5EF4-FFF2-40B4-BE49-F238E27FC236}">
                  <a16:creationId xmlns:a16="http://schemas.microsoft.com/office/drawing/2014/main" id="{D2D45573-76FD-4D10-B18B-86E463AC82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8" y="2373"/>
              <a:ext cx="1654" cy="1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E45799C7-FDC3-4B4A-B788-C90148175865}"/>
              </a:ext>
            </a:extLst>
          </p:cNvPr>
          <p:cNvSpPr/>
          <p:nvPr/>
        </p:nvSpPr>
        <p:spPr>
          <a:xfrm>
            <a:off x="8706184" y="997324"/>
            <a:ext cx="2781458" cy="2638425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4AD65316-C6B5-4398-9B56-9EB8B7B83829}"/>
              </a:ext>
            </a:extLst>
          </p:cNvPr>
          <p:cNvSpPr/>
          <p:nvPr/>
        </p:nvSpPr>
        <p:spPr>
          <a:xfrm>
            <a:off x="8706184" y="3760788"/>
            <a:ext cx="2781458" cy="2638425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A163F9A0-764D-4D4B-8D30-CEBC33BDB588}"/>
              </a:ext>
            </a:extLst>
          </p:cNvPr>
          <p:cNvSpPr/>
          <p:nvPr/>
        </p:nvSpPr>
        <p:spPr>
          <a:xfrm>
            <a:off x="1201212" y="4371877"/>
            <a:ext cx="7378011" cy="1722535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064A488-90D3-03FB-2EB3-60EF49D17F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69833" y="6315075"/>
            <a:ext cx="4404575" cy="44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988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20" grpId="0" animBg="1"/>
      <p:bldP spid="21" grpId="0" animBg="1"/>
      <p:bldP spid="2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4D34596A-0558-4759-BFBB-3CF9E7EB709C}"/>
              </a:ext>
            </a:extLst>
          </p:cNvPr>
          <p:cNvSpPr/>
          <p:nvPr/>
        </p:nvSpPr>
        <p:spPr>
          <a:xfrm>
            <a:off x="695325" y="1071951"/>
            <a:ext cx="1242000" cy="427038"/>
          </a:xfrm>
          <a:prstGeom prst="rect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id="{D923A058-1429-486E-81EF-794857C5BDC5}"/>
                  </a:ext>
                </a:extLst>
              </p:cNvPr>
              <p:cNvSpPr>
                <a:spLocks noGrp="1" noChangeArrowheads="1"/>
              </p:cNvSpPr>
              <p:nvPr>
                <p:ph type="subTitle" idx="1"/>
              </p:nvPr>
            </p:nvSpPr>
            <p:spPr>
              <a:xfrm>
                <a:off x="695325" y="1030288"/>
                <a:ext cx="10801350" cy="998082"/>
              </a:xfrm>
            </p:spPr>
            <p:txBody>
              <a:bodyPr/>
              <a:lstStyle/>
              <a:p>
                <a:pPr marL="1314000" indent="-1314000" algn="l">
                  <a:lnSpc>
                    <a:spcPct val="100000"/>
                  </a:lnSpc>
                </a:pP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練習</a:t>
                </a:r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21</a:t>
                </a: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:r>
                  <a:rPr lang="en-US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は定数とする。 関数</a:t>
                </a:r>
                <a14:m>
                  <m:oMath xmlns:m="http://schemas.openxmlformats.org/officeDocument/2006/math">
                    <m:r>
                      <a:rPr lang="ja-JP" altLang="en-US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800" i="1" kern="100" dirty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=2</m:t>
                    </m:r>
                    <m:sSup>
                      <m:sSupPr>
                        <m:ctrlPr>
                          <a:rPr lang="en-US" altLang="ja-JP" sz="2800" i="1" kern="100" dirty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 dirty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 kern="100" dirty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 dirty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−4</m:t>
                    </m:r>
                    <m:r>
                      <a:rPr lang="en-US" altLang="ja-JP" sz="2800" i="1" kern="100" dirty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𝑎𝑥</m:t>
                    </m:r>
                    <m:r>
                      <a:rPr lang="en-US" altLang="ja-JP" sz="2800" i="1" kern="100" dirty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+2</m:t>
                    </m:r>
                    <m:sSup>
                      <m:sSupPr>
                        <m:ctrlPr>
                          <a:rPr lang="en-US" altLang="ja-JP" sz="2800" i="1" kern="100" dirty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 dirty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ja-JP" sz="2800" i="1" kern="100" dirty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 dirty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en-US" altLang="ja-JP" sz="2800" i="1" kern="100" dirty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ja-JP" sz="2800" i="1" kern="100" dirty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0≦</m:t>
                        </m:r>
                        <m:r>
                          <a:rPr lang="en-US" altLang="ja-JP" sz="2800" i="1" kern="100" dirty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ja-JP" sz="2800" i="1" kern="100" dirty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≦1</m:t>
                        </m:r>
                      </m:e>
                    </m:d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の最小値を求めよ。</a:t>
                </a:r>
                <a:endParaRPr lang="en-US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id="{D923A058-1429-486E-81EF-794857C5BD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95325" y="1030288"/>
                <a:ext cx="10801350" cy="998082"/>
              </a:xfrm>
              <a:blipFill>
                <a:blip r:embed="rId3"/>
                <a:stretch>
                  <a:fillRect l="-1129" t="-7317" b="-1158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字幕 2">
                <a:extLst>
                  <a:ext uri="{FF2B5EF4-FFF2-40B4-BE49-F238E27FC236}">
                    <a16:creationId xmlns:a16="http://schemas.microsoft.com/office/drawing/2014/main" id="{FCD8E5F3-A872-4961-B7F8-02C4A1779E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48256" y="2039392"/>
                <a:ext cx="9448418" cy="37722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 algn="ctr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 fontAlgn="ctr">
                  <a:lnSpc>
                    <a:spcPct val="100000"/>
                  </a:lnSpc>
                </a:pPr>
                <a:r>
                  <a:rPr lang="ja-JP" altLang="en-US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この関数の式を変形すると　</a:t>
                </a:r>
                <a14:m>
                  <m:oMath xmlns:m="http://schemas.openxmlformats.org/officeDocument/2006/math">
                    <m:r>
                      <a:rPr lang="en-US" altLang="ja-JP" sz="2800" i="1" kern="10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800" i="1" kern="10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=2</m:t>
                    </m:r>
                    <m:sSup>
                      <m:sSupPr>
                        <m:ctrlPr>
                          <a:rPr lang="en-US" altLang="ja-JP" sz="2800" i="1" kern="100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sz="2800" i="1" kern="100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800" i="1" kern="100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altLang="ja-JP" sz="2800" i="1" kern="100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ja-JP" sz="2800" i="1" kern="100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d>
                      </m:e>
                      <m:sup>
                        <m:r>
                          <a:rPr lang="en-US" altLang="ja-JP" sz="2800" i="1" kern="100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b="0" i="1" kern="10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en-US" altLang="ja-JP" sz="2800" i="1" kern="100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ja-JP" sz="2800" i="1" kern="100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0≦</m:t>
                        </m:r>
                        <m:r>
                          <a:rPr lang="en-US" altLang="ja-JP" sz="2800" i="1" kern="100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ja-JP" sz="2800" i="1" kern="100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≦1</m:t>
                        </m:r>
                      </m:e>
                    </m:d>
                  </m:oMath>
                </a14:m>
                <a:endParaRPr lang="ja-JP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just" fontAlgn="ctr">
                  <a:lnSpc>
                    <a:spcPct val="100000"/>
                  </a:lnSpc>
                </a:pPr>
                <a:r>
                  <a:rPr lang="en-US" altLang="ja-JP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[1]</a:t>
                </a:r>
                <a:r>
                  <a:rPr lang="ja-JP" altLang="en-US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 i="1" kern="10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sz="2800" i="1" kern="10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&lt;0 </m:t>
                    </m:r>
                  </m:oMath>
                </a14:m>
                <a:r>
                  <a:rPr lang="ja-JP" altLang="en-US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のとき </a:t>
                </a:r>
              </a:p>
              <a:p>
                <a:pPr algn="just" fontAlgn="ctr">
                  <a:lnSpc>
                    <a:spcPct val="100000"/>
                  </a:lnSpc>
                </a:pPr>
                <a:r>
                  <a:rPr lang="ja-JP" altLang="en-US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この関数のグラフは図</a:t>
                </a:r>
                <a:r>
                  <a:rPr lang="en-US" altLang="ja-JP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[1]</a:t>
                </a:r>
                <a:r>
                  <a:rPr lang="ja-JP" altLang="en-US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</a:t>
                </a:r>
                <a:endParaRPr lang="en-US" altLang="ja-JP" sz="2800" kern="100" dirty="0">
                  <a:solidFill>
                    <a:srgbClr val="000000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just" fontAlgn="ctr">
                  <a:lnSpc>
                    <a:spcPct val="100000"/>
                  </a:lnSpc>
                </a:pPr>
                <a:r>
                  <a:rPr lang="ja-JP" altLang="en-US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実線部分である。 </a:t>
                </a:r>
              </a:p>
              <a:p>
                <a:pPr algn="just" fontAlgn="ctr">
                  <a:lnSpc>
                    <a:spcPct val="100000"/>
                  </a:lnSpc>
                </a:pPr>
                <a:r>
                  <a:rPr lang="ja-JP" altLang="en-US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よって，</a:t>
                </a:r>
                <a14:m>
                  <m:oMath xmlns:m="http://schemas.openxmlformats.org/officeDocument/2006/math">
                    <m:r>
                      <a:rPr lang="en-US" altLang="ja-JP" sz="2800" i="1" kern="10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=0 </m:t>
                    </m:r>
                  </m:oMath>
                </a14:m>
                <a:r>
                  <a:rPr lang="ja-JP" altLang="en-US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で最小値</a:t>
                </a:r>
                <a14:m>
                  <m:oMath xmlns:m="http://schemas.openxmlformats.org/officeDocument/2006/math">
                    <m:r>
                      <a:rPr lang="ja-JP" altLang="en-US" sz="2800" i="1" kern="10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800" i="1" kern="1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2</m:t>
                    </m:r>
                    <m:sSup>
                      <m:sSupPr>
                        <m:ctrlPr>
                          <a:rPr lang="en-US" altLang="ja-JP" sz="2800" i="1" kern="1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ja-JP" sz="2800" i="1" kern="100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ja-JP" altLang="en-US" sz="2800" i="1" kern="1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en-US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をとる。</a:t>
                </a:r>
              </a:p>
              <a:p>
                <a:pPr algn="just" fontAlgn="ctr">
                  <a:lnSpc>
                    <a:spcPct val="100000"/>
                  </a:lnSpc>
                </a:pPr>
                <a:endParaRPr lang="ja-JP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字幕 2">
                <a:extLst>
                  <a:ext uri="{FF2B5EF4-FFF2-40B4-BE49-F238E27FC236}">
                    <a16:creationId xmlns:a16="http://schemas.microsoft.com/office/drawing/2014/main" id="{FCD8E5F3-A872-4961-B7F8-02C4A1779E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48256" y="2039392"/>
                <a:ext cx="9448418" cy="3772246"/>
              </a:xfrm>
              <a:prstGeom prst="rect">
                <a:avLst/>
              </a:prstGeom>
              <a:blipFill>
                <a:blip r:embed="rId4"/>
                <a:stretch>
                  <a:fillRect l="-1290" t="-178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タイトル 1">
            <a:extLst>
              <a:ext uri="{FF2B5EF4-FFF2-40B4-BE49-F238E27FC236}">
                <a16:creationId xmlns:a16="http://schemas.microsoft.com/office/drawing/2014/main" id="{EA7DCB17-64B8-4551-AC99-97B7605BE38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>
              <a:spcAft>
                <a:spcPts val="0"/>
              </a:spcAft>
            </a:pPr>
            <a:r>
              <a:rPr lang="en-US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en-US" altLang="ja-JP" sz="3200" kern="100" dirty="0">
                <a:effectLst/>
                <a:latin typeface="ＭＳ Ｐゴシック" panose="020B0600070205080204" pitchFamily="50" charset="-128"/>
                <a:cs typeface="Times New Roman" panose="02020603050405020304" pitchFamily="18" charset="0"/>
              </a:rPr>
              <a:t>2</a:t>
            </a:r>
            <a:r>
              <a:rPr lang="ja-JP" altLang="ja-JP" sz="3200" kern="100" dirty="0">
                <a:effectLst/>
                <a:ea typeface="ＭＳ Ｐゴシック" panose="020B0600070205080204" pitchFamily="50" charset="-128"/>
                <a:cs typeface="Times New Roman" panose="02020603050405020304" pitchFamily="18" charset="0"/>
              </a:rPr>
              <a:t>次関数の最大と最小</a:t>
            </a:r>
            <a:r>
              <a:rPr lang="ja-JP" altLang="en-US" sz="32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  </a:t>
            </a:r>
            <a:r>
              <a:rPr lang="en-US" altLang="ja-JP" sz="2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B </a:t>
            </a:r>
            <a:r>
              <a:rPr lang="ja-JP" altLang="en-US" sz="2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定義域に制限がある場合の最大と最小</a:t>
            </a:r>
            <a:r>
              <a:rPr lang="ja-JP" altLang="en-US" sz="2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教科書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p.97)</a:t>
            </a:r>
            <a:endParaRPr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6" name="図 5" descr="写真, 異なる, グループ, ボート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9A0DDB54-F629-475B-8918-9E6F4885BE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6922" y="2828822"/>
            <a:ext cx="3229752" cy="317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854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字幕 2">
                <a:extLst>
                  <a:ext uri="{FF2B5EF4-FFF2-40B4-BE49-F238E27FC236}">
                    <a16:creationId xmlns:a16="http://schemas.microsoft.com/office/drawing/2014/main" id="{FCD8E5F3-A872-4961-B7F8-02C4A1779E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48256" y="1030288"/>
                <a:ext cx="9448418" cy="52242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 algn="ctr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 fontAlgn="ctr">
                  <a:lnSpc>
                    <a:spcPct val="100000"/>
                  </a:lnSpc>
                </a:pPr>
                <a:r>
                  <a:rPr lang="en-US" altLang="ja-JP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[2]</a:t>
                </a:r>
                <a:r>
                  <a:rPr lang="ja-JP" altLang="en-US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 i="1" kern="10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0≦</m:t>
                    </m:r>
                    <m:r>
                      <a:rPr lang="en-US" altLang="ja-JP" sz="2800" i="1" kern="10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sz="2800" i="1" kern="10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≦1 </m:t>
                    </m:r>
                  </m:oMath>
                </a14:m>
                <a:r>
                  <a:rPr lang="ja-JP" altLang="en-US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のとき </a:t>
                </a:r>
              </a:p>
              <a:p>
                <a:pPr algn="just" fontAlgn="ctr">
                  <a:lnSpc>
                    <a:spcPct val="100000"/>
                  </a:lnSpc>
                </a:pPr>
                <a:r>
                  <a:rPr lang="ja-JP" altLang="en-US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この関数のグラフは図</a:t>
                </a:r>
                <a:r>
                  <a:rPr lang="en-US" altLang="ja-JP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[2]</a:t>
                </a:r>
                <a:r>
                  <a:rPr lang="ja-JP" altLang="en-US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</a:t>
                </a:r>
                <a:endParaRPr lang="en-US" altLang="ja-JP" sz="2800" kern="100" dirty="0">
                  <a:solidFill>
                    <a:srgbClr val="000000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just" fontAlgn="ctr">
                  <a:lnSpc>
                    <a:spcPct val="100000"/>
                  </a:lnSpc>
                </a:pPr>
                <a:r>
                  <a:rPr lang="ja-JP" altLang="en-US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実線部分である。 </a:t>
                </a:r>
              </a:p>
              <a:p>
                <a:pPr algn="just" fontAlgn="ctr">
                  <a:lnSpc>
                    <a:spcPct val="100000"/>
                  </a:lnSpc>
                </a:pPr>
                <a:r>
                  <a:rPr lang="ja-JP" altLang="en-US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よって，</a:t>
                </a:r>
                <a14:m>
                  <m:oMath xmlns:m="http://schemas.openxmlformats.org/officeDocument/2006/math">
                    <m:r>
                      <a:rPr lang="en-US" altLang="ja-JP" sz="2800" i="1" kern="10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sz="2800" i="1" kern="10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sz="2800" i="1" kern="10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en-US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で最小値 </a:t>
                </a:r>
                <a14:m>
                  <m:oMath xmlns:m="http://schemas.openxmlformats.org/officeDocument/2006/math">
                    <m:r>
                      <a:rPr lang="en-US" altLang="ja-JP" sz="2800" i="1" kern="10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altLang="ja-JP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en-US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をとる。 </a:t>
                </a:r>
              </a:p>
            </p:txBody>
          </p:sp>
        </mc:Choice>
        <mc:Fallback xmlns="">
          <p:sp>
            <p:nvSpPr>
              <p:cNvPr id="12" name="字幕 2">
                <a:extLst>
                  <a:ext uri="{FF2B5EF4-FFF2-40B4-BE49-F238E27FC236}">
                    <a16:creationId xmlns:a16="http://schemas.microsoft.com/office/drawing/2014/main" id="{FCD8E5F3-A872-4961-B7F8-02C4A1779E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48256" y="1030288"/>
                <a:ext cx="9448418" cy="5224208"/>
              </a:xfrm>
              <a:prstGeom prst="rect">
                <a:avLst/>
              </a:prstGeom>
              <a:blipFill>
                <a:blip r:embed="rId3"/>
                <a:stretch>
                  <a:fillRect l="-1342" t="-145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タイトル 1">
            <a:extLst>
              <a:ext uri="{FF2B5EF4-FFF2-40B4-BE49-F238E27FC236}">
                <a16:creationId xmlns:a16="http://schemas.microsoft.com/office/drawing/2014/main" id="{8B6AD3F4-BC19-4261-9EDF-761C27786E4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>
              <a:spcAft>
                <a:spcPts val="0"/>
              </a:spcAft>
            </a:pPr>
            <a:r>
              <a:rPr lang="en-US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en-US" altLang="ja-JP" sz="3200" kern="100" dirty="0">
                <a:effectLst/>
                <a:latin typeface="ＭＳ Ｐゴシック" panose="020B0600070205080204" pitchFamily="50" charset="-128"/>
                <a:cs typeface="Times New Roman" panose="02020603050405020304" pitchFamily="18" charset="0"/>
              </a:rPr>
              <a:t>2</a:t>
            </a:r>
            <a:r>
              <a:rPr lang="ja-JP" altLang="ja-JP" sz="3200" kern="100" dirty="0">
                <a:effectLst/>
                <a:ea typeface="ＭＳ Ｐゴシック" panose="020B0600070205080204" pitchFamily="50" charset="-128"/>
                <a:cs typeface="Times New Roman" panose="02020603050405020304" pitchFamily="18" charset="0"/>
              </a:rPr>
              <a:t>次関数の最大と最小</a:t>
            </a:r>
            <a:r>
              <a:rPr lang="ja-JP" altLang="en-US" sz="32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  </a:t>
            </a:r>
            <a:r>
              <a:rPr lang="en-US" altLang="ja-JP" sz="2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B </a:t>
            </a:r>
            <a:r>
              <a:rPr lang="ja-JP" altLang="en-US" sz="2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定義域に制限がある場合の最大と最小</a:t>
            </a:r>
            <a:r>
              <a:rPr lang="ja-JP" altLang="en-US" sz="2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教科書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p.97)</a:t>
            </a:r>
            <a:endParaRPr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6" name="図 5" descr="異なる, 写真, 光, 小さい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C35D7830-2D86-65DF-F194-F7B2E92E8A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6922" y="1030288"/>
            <a:ext cx="3229752" cy="3177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760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字幕 2">
                <a:extLst>
                  <a:ext uri="{FF2B5EF4-FFF2-40B4-BE49-F238E27FC236}">
                    <a16:creationId xmlns:a16="http://schemas.microsoft.com/office/drawing/2014/main" id="{FCD8E5F3-A872-4961-B7F8-02C4A1779E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48256" y="1030288"/>
                <a:ext cx="9448418" cy="52242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 algn="ctr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 fontAlgn="ctr">
                  <a:lnSpc>
                    <a:spcPct val="100000"/>
                  </a:lnSpc>
                </a:pPr>
                <a:r>
                  <a:rPr lang="en-US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[3]</a:t>
                </a: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1&lt;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のとき </a:t>
                </a:r>
              </a:p>
              <a:p>
                <a:pPr algn="just" fontAlgn="ctr">
                  <a:lnSpc>
                    <a:spcPct val="100000"/>
                  </a:lnSpc>
                </a:pP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この関数のグラフは図</a:t>
                </a:r>
                <a:r>
                  <a:rPr lang="en-US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[3]</a:t>
                </a: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</a:t>
                </a:r>
                <a:endParaRPr lang="en-US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just" fontAlgn="ctr">
                  <a:lnSpc>
                    <a:spcPct val="100000"/>
                  </a:lnSpc>
                </a:pP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実線部分である。 </a:t>
                </a:r>
              </a:p>
              <a:p>
                <a:pPr algn="just" fontAlgn="ctr">
                  <a:lnSpc>
                    <a:spcPct val="100000"/>
                  </a:lnSpc>
                </a:pP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よって，</a:t>
                </a:r>
                <a14:m>
                  <m:oMath xmlns:m="http://schemas.openxmlformats.org/officeDocument/2006/math"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=1 </m:t>
                    </m:r>
                  </m:oMath>
                </a14:m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</a:t>
                </a:r>
                <a:endParaRPr lang="en-US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just" fontAlgn="ctr">
                  <a:lnSpc>
                    <a:spcPct val="100000"/>
                  </a:lnSpc>
                </a:pP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最小値</a:t>
                </a:r>
                <a14:m>
                  <m:oMath xmlns:m="http://schemas.openxmlformats.org/officeDocument/2006/math">
                    <m:r>
                      <a:rPr lang="ja-JP" altLang="en-US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2</m:t>
                    </m:r>
                    <m:sSup>
                      <m:sSupPr>
                        <m:ctrlPr>
                          <a:rPr lang="en-US" altLang="ja-JP" sz="2800" i="1" kern="100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ja-JP" sz="2800" i="1" kern="100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−4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+2 </m:t>
                    </m:r>
                  </m:oMath>
                </a14:m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をとる。 </a:t>
                </a:r>
                <a:endParaRPr lang="en-US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just" fontAlgn="ctr">
                  <a:lnSpc>
                    <a:spcPct val="100000"/>
                  </a:lnSpc>
                </a:pPr>
                <a:endParaRPr lang="en-US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just" fontAlgn="ctr">
                  <a:lnSpc>
                    <a:spcPct val="100000"/>
                  </a:lnSpc>
                  <a:tabLst>
                    <a:tab pos="3598863" algn="l"/>
                  </a:tabLst>
                </a:pPr>
                <a:r>
                  <a:rPr lang="ja-JP" altLang="en-US" sz="2800" kern="10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答 　</a:t>
                </a:r>
                <a14:m>
                  <m:oMath xmlns:m="http://schemas.openxmlformats.org/officeDocument/2006/math"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&lt;0 </m:t>
                    </m:r>
                  </m:oMath>
                </a14:m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のとき</a:t>
                </a:r>
                <a:r>
                  <a:rPr lang="en-US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=0 </m:t>
                    </m:r>
                  </m:oMath>
                </a14:m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で最小値</a:t>
                </a:r>
                <a14:m>
                  <m:oMath xmlns:m="http://schemas.openxmlformats.org/officeDocument/2006/math">
                    <m:r>
                      <a:rPr lang="ja-JP" altLang="en-US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2</m:t>
                    </m:r>
                    <m:sSup>
                      <m:sSupPr>
                        <m:ctrlPr>
                          <a:rPr lang="en-US" altLang="ja-JP" sz="2800" i="1" kern="100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ja-JP" sz="2800" i="1" kern="100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just" fontAlgn="ctr">
                  <a:lnSpc>
                    <a:spcPct val="100000"/>
                  </a:lnSpc>
                  <a:tabLst>
                    <a:tab pos="3598863" algn="l"/>
                  </a:tabLst>
                </a:pP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</a:t>
                </a:r>
                <a14:m>
                  <m:oMath xmlns:m="http://schemas.openxmlformats.org/officeDocument/2006/math"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0≦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≦1 </m:t>
                    </m:r>
                  </m:oMath>
                </a14:m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のとき</a:t>
                </a:r>
                <a:r>
                  <a:rPr lang="en-US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で最小値</a:t>
                </a:r>
                <a14:m>
                  <m:oMath xmlns:m="http://schemas.openxmlformats.org/officeDocument/2006/math">
                    <m:r>
                      <a:rPr lang="ja-JP" altLang="en-US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</a:p>
              <a:p>
                <a:pPr algn="just" fontAlgn="ctr">
                  <a:lnSpc>
                    <a:spcPct val="100000"/>
                  </a:lnSpc>
                  <a:tabLst>
                    <a:tab pos="3598863" algn="l"/>
                  </a:tabLst>
                </a:pP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</a:t>
                </a:r>
                <a14:m>
                  <m:oMath xmlns:m="http://schemas.openxmlformats.org/officeDocument/2006/math"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1&lt;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のとき</a:t>
                </a:r>
                <a:r>
                  <a:rPr lang="en-US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=1 </m:t>
                    </m:r>
                  </m:oMath>
                </a14:m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で最小値</a:t>
                </a:r>
                <a14:m>
                  <m:oMath xmlns:m="http://schemas.openxmlformats.org/officeDocument/2006/math">
                    <m:r>
                      <a:rPr lang="ja-JP" altLang="en-US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2</m:t>
                    </m:r>
                    <m:sSup>
                      <m:sSupPr>
                        <m:ctrlPr>
                          <a:rPr lang="en-US" altLang="ja-JP" sz="2800" i="1" kern="100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ja-JP" sz="2800" i="1" kern="100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−4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+2</m:t>
                    </m:r>
                  </m:oMath>
                </a14:m>
                <a:endParaRPr lang="ja-JP" altLang="en-US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just" fontAlgn="ctr">
                  <a:lnSpc>
                    <a:spcPct val="100000"/>
                  </a:lnSpc>
                </a:pPr>
                <a:endParaRPr lang="ja-JP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字幕 2">
                <a:extLst>
                  <a:ext uri="{FF2B5EF4-FFF2-40B4-BE49-F238E27FC236}">
                    <a16:creationId xmlns:a16="http://schemas.microsoft.com/office/drawing/2014/main" id="{FCD8E5F3-A872-4961-B7F8-02C4A1779E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48256" y="1030288"/>
                <a:ext cx="9448418" cy="5224208"/>
              </a:xfrm>
              <a:prstGeom prst="rect">
                <a:avLst/>
              </a:prstGeom>
              <a:blipFill>
                <a:blip r:embed="rId3"/>
                <a:stretch>
                  <a:fillRect l="-1342" t="-145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タイトル 1">
            <a:extLst>
              <a:ext uri="{FF2B5EF4-FFF2-40B4-BE49-F238E27FC236}">
                <a16:creationId xmlns:a16="http://schemas.microsoft.com/office/drawing/2014/main" id="{834476BB-4B61-44FC-9F8F-AFF0729A7CB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>
              <a:spcAft>
                <a:spcPts val="0"/>
              </a:spcAft>
            </a:pPr>
            <a:r>
              <a:rPr lang="en-US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en-US" altLang="ja-JP" sz="3200" kern="100" dirty="0">
                <a:effectLst/>
                <a:latin typeface="ＭＳ Ｐゴシック" panose="020B0600070205080204" pitchFamily="50" charset="-128"/>
                <a:cs typeface="Times New Roman" panose="02020603050405020304" pitchFamily="18" charset="0"/>
              </a:rPr>
              <a:t>2</a:t>
            </a:r>
            <a:r>
              <a:rPr lang="ja-JP" altLang="ja-JP" sz="3200" kern="100" dirty="0">
                <a:effectLst/>
                <a:ea typeface="ＭＳ Ｐゴシック" panose="020B0600070205080204" pitchFamily="50" charset="-128"/>
                <a:cs typeface="Times New Roman" panose="02020603050405020304" pitchFamily="18" charset="0"/>
              </a:rPr>
              <a:t>次関数の最大と最小</a:t>
            </a:r>
            <a:r>
              <a:rPr lang="ja-JP" altLang="en-US" sz="32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  </a:t>
            </a:r>
            <a:r>
              <a:rPr lang="en-US" altLang="ja-JP" sz="2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B </a:t>
            </a:r>
            <a:r>
              <a:rPr lang="ja-JP" altLang="en-US" sz="2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定義域に制限がある場合の最大と最小</a:t>
            </a:r>
            <a:r>
              <a:rPr lang="ja-JP" altLang="en-US" sz="2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教科書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p.97)</a:t>
            </a:r>
            <a:endParaRPr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4" name="図 3" descr="ダイアグラム&#10;&#10;AI 生成コンテンツは誤りを含む可能性があります。">
            <a:extLst>
              <a:ext uri="{FF2B5EF4-FFF2-40B4-BE49-F238E27FC236}">
                <a16:creationId xmlns:a16="http://schemas.microsoft.com/office/drawing/2014/main" id="{409F3B27-CB21-4680-DA97-DA3A2930E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9636" y="1030288"/>
            <a:ext cx="3437038" cy="3177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496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05CB5DF2-B346-4606-BA60-6070BC4885EA}"/>
              </a:ext>
            </a:extLst>
          </p:cNvPr>
          <p:cNvSpPr/>
          <p:nvPr/>
        </p:nvSpPr>
        <p:spPr>
          <a:xfrm>
            <a:off x="695325" y="1090380"/>
            <a:ext cx="734230" cy="4270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6" name="字幕 2">
            <a:extLst>
              <a:ext uri="{FF2B5EF4-FFF2-40B4-BE49-F238E27FC236}">
                <a16:creationId xmlns:a16="http://schemas.microsoft.com/office/drawing/2014/main" id="{4F832341-316B-4938-8FB0-9B9A6BEE14B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95325" y="1030288"/>
            <a:ext cx="10801350" cy="1613362"/>
          </a:xfrm>
        </p:spPr>
        <p:txBody>
          <a:bodyPr/>
          <a:lstStyle/>
          <a:p>
            <a:pPr marL="810000" indent="-810000" algn="just">
              <a:lnSpc>
                <a:spcPct val="100000"/>
              </a:lnSpc>
            </a:pPr>
            <a:r>
              <a:rPr lang="ja-JP" altLang="en-US" sz="28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問</a:t>
            </a:r>
            <a:r>
              <a:rPr lang="en-US" altLang="ja-JP" sz="28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6</a:t>
            </a:r>
            <a:r>
              <a:rPr lang="ja-JP" altLang="ja-JP" sz="28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　</a:t>
            </a:r>
            <a:r>
              <a:rPr lang="ja-JP" altLang="en-US" sz="28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応用例題</a:t>
            </a:r>
            <a:r>
              <a:rPr lang="en-US" altLang="ja-JP" sz="28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4</a:t>
            </a:r>
            <a:r>
              <a:rPr lang="ja-JP" altLang="en-US" sz="28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の関数の最大値を求めよ。 </a:t>
            </a:r>
            <a:endParaRPr lang="en-US" altLang="ja-JP" sz="2800" kern="100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字幕 2">
                <a:extLst>
                  <a:ext uri="{FF2B5EF4-FFF2-40B4-BE49-F238E27FC236}">
                    <a16:creationId xmlns:a16="http://schemas.microsoft.com/office/drawing/2014/main" id="{778E1AEA-E6EB-4D8B-BFAA-19DEC2C2141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29555" y="1682495"/>
                <a:ext cx="10067120" cy="45783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 algn="ctr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 fontAlgn="ctr">
                  <a:lnSpc>
                    <a:spcPct val="100000"/>
                  </a:lnSpc>
                </a:pP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定義域</a:t>
                </a:r>
                <a14:m>
                  <m:oMath xmlns:m="http://schemas.openxmlformats.org/officeDocument/2006/math">
                    <m:r>
                      <a:rPr lang="ja-JP" altLang="en-US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800" i="1" kern="100" dirty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0≦</m:t>
                    </m:r>
                    <m:r>
                      <a:rPr lang="en-US" altLang="ja-JP" sz="2800" i="1" kern="100" dirty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 dirty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≦2 </m:t>
                    </m:r>
                  </m:oMath>
                </a14:m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の中央の値は</a:t>
                </a:r>
                <a14:m>
                  <m:oMath xmlns:m="http://schemas.openxmlformats.org/officeDocument/2006/math">
                    <m:r>
                      <a:rPr lang="ja-JP" altLang="en-US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1 </m:t>
                    </m:r>
                  </m:oMath>
                </a14:m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である。 </a:t>
                </a:r>
              </a:p>
              <a:p>
                <a:pPr algn="just" fontAlgn="ctr">
                  <a:lnSpc>
                    <a:spcPct val="100000"/>
                  </a:lnSpc>
                </a:pP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放物線は軸に関して対称であるから，</a:t>
                </a:r>
                <a14:m>
                  <m:oMath xmlns:m="http://schemas.openxmlformats.org/officeDocument/2006/math"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=1 </m:t>
                    </m:r>
                  </m:oMath>
                </a14:m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のとき，定義域の</a:t>
                </a:r>
                <a:endParaRPr lang="en-US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just" fontAlgn="ctr">
                  <a:lnSpc>
                    <a:spcPct val="100000"/>
                  </a:lnSpc>
                </a:pP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両端における</a:t>
                </a:r>
                <a14:m>
                  <m:oMath xmlns:m="http://schemas.openxmlformats.org/officeDocument/2006/math">
                    <m:r>
                      <a:rPr lang="ja-JP" altLang="en-US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の値が一致する。 </a:t>
                </a:r>
              </a:p>
              <a:p>
                <a:pPr algn="just" fontAlgn="ctr">
                  <a:lnSpc>
                    <a:spcPct val="100000"/>
                  </a:lnSpc>
                </a:pP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よって，この関数の最大値は次のようになる。 </a:t>
                </a:r>
              </a:p>
              <a:p>
                <a:pPr algn="just" fontAlgn="ctr">
                  <a:lnSpc>
                    <a:spcPct val="100000"/>
                  </a:lnSpc>
                </a:pP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</a:t>
                </a:r>
                <a14:m>
                  <m:oMath xmlns:m="http://schemas.openxmlformats.org/officeDocument/2006/math"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&lt;1 </m:t>
                    </m:r>
                  </m:oMath>
                </a14:m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のとき　</a:t>
                </a:r>
                <a14:m>
                  <m:oMath xmlns:m="http://schemas.openxmlformats.org/officeDocument/2006/math"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=2 </m:t>
                    </m:r>
                  </m:oMath>
                </a14:m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で最大値</a:t>
                </a:r>
                <a14:m>
                  <m:oMath xmlns:m="http://schemas.openxmlformats.org/officeDocument/2006/math">
                    <m:r>
                      <a:rPr lang="ja-JP" altLang="en-US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ja-JP" sz="2800" i="1" kern="100" dirty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 dirty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ja-JP" sz="2800" i="1" kern="100" dirty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 dirty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−4</m:t>
                    </m:r>
                    <m:r>
                      <a:rPr lang="en-US" altLang="ja-JP" sz="2800" i="1" kern="100" dirty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sz="2800" i="1" kern="100" dirty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+5</m:t>
                    </m:r>
                  </m:oMath>
                </a14:m>
                <a:endParaRPr lang="en-US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just" fontAlgn="ctr">
                  <a:lnSpc>
                    <a:spcPct val="100000"/>
                  </a:lnSpc>
                </a:pP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</a:t>
                </a:r>
                <a14:m>
                  <m:oMath xmlns:m="http://schemas.openxmlformats.org/officeDocument/2006/math"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=1 </m:t>
                    </m:r>
                  </m:oMath>
                </a14:m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のとき　</a:t>
                </a:r>
                <a14:m>
                  <m:oMath xmlns:m="http://schemas.openxmlformats.org/officeDocument/2006/math"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2 </m:t>
                    </m:r>
                  </m:oMath>
                </a14:m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で最大値</a:t>
                </a:r>
                <a14:m>
                  <m:oMath xmlns:m="http://schemas.openxmlformats.org/officeDocument/2006/math">
                    <m:r>
                      <a:rPr lang="ja-JP" altLang="en-US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800" i="1" kern="100" dirty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</a:p>
              <a:p>
                <a:pPr algn="just" fontAlgn="ctr">
                  <a:lnSpc>
                    <a:spcPct val="100000"/>
                  </a:lnSpc>
                </a:pP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</a:t>
                </a:r>
                <a14:m>
                  <m:oMath xmlns:m="http://schemas.openxmlformats.org/officeDocument/2006/math"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1&lt;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のとき　</a:t>
                </a:r>
                <a14:m>
                  <m:oMath xmlns:m="http://schemas.openxmlformats.org/officeDocument/2006/math"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=0 </m:t>
                    </m:r>
                  </m:oMath>
                </a14:m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で最大値</a:t>
                </a:r>
                <a14:m>
                  <m:oMath xmlns:m="http://schemas.openxmlformats.org/officeDocument/2006/math">
                    <m:r>
                      <a:rPr lang="ja-JP" altLang="en-US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ja-JP" sz="2800" i="1" kern="100" dirty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 dirty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ja-JP" sz="2800" i="1" kern="100" dirty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 dirty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+1</m:t>
                    </m:r>
                  </m:oMath>
                </a14:m>
                <a:endParaRPr lang="en-US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字幕 2">
                <a:extLst>
                  <a:ext uri="{FF2B5EF4-FFF2-40B4-BE49-F238E27FC236}">
                    <a16:creationId xmlns:a16="http://schemas.microsoft.com/office/drawing/2014/main" id="{778E1AEA-E6EB-4D8B-BFAA-19DEC2C214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29555" y="1682495"/>
                <a:ext cx="10067120" cy="4578345"/>
              </a:xfrm>
              <a:prstGeom prst="rect">
                <a:avLst/>
              </a:prstGeom>
              <a:blipFill>
                <a:blip r:embed="rId3"/>
                <a:stretch>
                  <a:fillRect l="-1272" t="-133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タイトル 1">
            <a:extLst>
              <a:ext uri="{FF2B5EF4-FFF2-40B4-BE49-F238E27FC236}">
                <a16:creationId xmlns:a16="http://schemas.microsoft.com/office/drawing/2014/main" id="{F5D282A4-014A-4320-977E-8E91495AABE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>
              <a:spcAft>
                <a:spcPts val="0"/>
              </a:spcAft>
            </a:pPr>
            <a:r>
              <a:rPr lang="en-US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en-US" altLang="ja-JP" sz="3200" kern="100" dirty="0">
                <a:effectLst/>
                <a:latin typeface="ＭＳ Ｐゴシック" panose="020B0600070205080204" pitchFamily="50" charset="-128"/>
                <a:cs typeface="Times New Roman" panose="02020603050405020304" pitchFamily="18" charset="0"/>
              </a:rPr>
              <a:t>2</a:t>
            </a:r>
            <a:r>
              <a:rPr lang="ja-JP" altLang="ja-JP" sz="3200" kern="100" dirty="0">
                <a:effectLst/>
                <a:ea typeface="ＭＳ Ｐゴシック" panose="020B0600070205080204" pitchFamily="50" charset="-128"/>
                <a:cs typeface="Times New Roman" panose="02020603050405020304" pitchFamily="18" charset="0"/>
              </a:rPr>
              <a:t>次関数の最大と最小</a:t>
            </a:r>
            <a:r>
              <a:rPr lang="ja-JP" altLang="en-US" sz="32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  </a:t>
            </a:r>
            <a:r>
              <a:rPr lang="en-US" altLang="ja-JP" sz="2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B </a:t>
            </a:r>
            <a:r>
              <a:rPr lang="ja-JP" altLang="en-US" sz="2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定義域に制限がある場合の最大と最小</a:t>
            </a:r>
            <a:r>
              <a:rPr lang="ja-JP" altLang="en-US" sz="2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教科書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p.97)</a:t>
            </a:r>
            <a:endParaRPr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7147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9697D435-B95E-49FD-996F-AFD3F8F4939E}"/>
              </a:ext>
            </a:extLst>
          </p:cNvPr>
          <p:cNvSpPr/>
          <p:nvPr/>
        </p:nvSpPr>
        <p:spPr>
          <a:xfrm>
            <a:off x="744601" y="1086529"/>
            <a:ext cx="1723022" cy="42703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字幕 2">
                <a:extLst>
                  <a:ext uri="{FF2B5EF4-FFF2-40B4-BE49-F238E27FC236}">
                    <a16:creationId xmlns:a16="http://schemas.microsoft.com/office/drawing/2014/main" id="{062C5A3D-141A-4578-A03A-F4BE30A943CC}"/>
                  </a:ext>
                </a:extLst>
              </p:cNvPr>
              <p:cNvSpPr>
                <a:spLocks noGrp="1" noChangeArrowheads="1"/>
              </p:cNvSpPr>
              <p:nvPr>
                <p:ph type="subTitle" idx="1"/>
              </p:nvPr>
            </p:nvSpPr>
            <p:spPr>
              <a:xfrm>
                <a:off x="704358" y="1030287"/>
                <a:ext cx="10801350" cy="5064125"/>
              </a:xfrm>
            </p:spPr>
            <p:txBody>
              <a:bodyPr/>
              <a:lstStyle/>
              <a:p>
                <a:pPr marL="810000" indent="-810000" algn="just"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応用例題</a:t>
                </a:r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5</a:t>
                </a: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:r>
                  <a:rPr lang="ja-JP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幅</a:t>
                </a:r>
                <a14:m>
                  <m:oMath xmlns:m="http://schemas.openxmlformats.org/officeDocument/2006/math">
                    <m:r>
                      <a:rPr lang="en-US" altLang="ja-JP" sz="2800" b="0" i="0" kern="10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altLang="ja-JP" sz="2800" kern="10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0</m:t>
                    </m:r>
                    <m:r>
                      <m:rPr>
                        <m:sty m:val="p"/>
                      </m:rP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cm</m:t>
                    </m:r>
                    <m:r>
                      <a:rPr lang="en-US" altLang="ja-JP" sz="2800" b="0" i="0" kern="10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の金属板を，右の図のよう</a:t>
                </a:r>
                <a:endParaRPr lang="en-US" altLang="ja-JP" sz="2800" kern="100" dirty="0"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marL="1800000" algn="just"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ja-JP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に，両端から等しい長さだけ直角に</a:t>
                </a:r>
                <a:endParaRPr lang="en-US" altLang="ja-JP" sz="2800" kern="100" dirty="0"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marL="1800000" algn="just"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ja-JP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折り曲げて，断面が長方形状の水路</a:t>
                </a:r>
                <a:endParaRPr lang="en-US" altLang="ja-JP" sz="2800" kern="100" dirty="0"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marL="1800000" algn="just"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ja-JP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を作る。このとき，断面積が最大にな</a:t>
                </a:r>
                <a:endParaRPr lang="en-US" altLang="ja-JP" sz="2800" kern="100" dirty="0"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marL="1800000" algn="just"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ja-JP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るようにするためには，端から何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cm</m:t>
                    </m:r>
                    <m:r>
                      <a:rPr lang="en-US" altLang="ja-JP" sz="2800" b="0" i="0" kern="10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altLang="ja-JP" sz="2800" b="0" kern="100" dirty="0"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marL="1800000" algn="just"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ja-JP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のところで折り曲げればよいか。また，</a:t>
                </a:r>
                <a:endParaRPr lang="en-US" altLang="ja-JP" sz="2800" kern="100" dirty="0"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marL="1800000" algn="just"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ja-JP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その断面積の最大値を求めよ。</a:t>
                </a:r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marL="810000" indent="-810000" algn="l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解説　まず，変数を適当に定め，その変数を用いて断面積を表す。</a:t>
                </a:r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6" name="字幕 2">
                <a:extLst>
                  <a:ext uri="{FF2B5EF4-FFF2-40B4-BE49-F238E27FC236}">
                    <a16:creationId xmlns:a16="http://schemas.microsoft.com/office/drawing/2014/main" id="{062C5A3D-141A-4578-A03A-F4BE30A943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704358" y="1030287"/>
                <a:ext cx="10801350" cy="5064125"/>
              </a:xfrm>
              <a:blipFill>
                <a:blip r:embed="rId3"/>
                <a:stretch>
                  <a:fillRect l="-1186" t="-144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タイトル 1">
            <a:extLst>
              <a:ext uri="{FF2B5EF4-FFF2-40B4-BE49-F238E27FC236}">
                <a16:creationId xmlns:a16="http://schemas.microsoft.com/office/drawing/2014/main" id="{3F978994-814B-4556-AD32-FBF1EB3802A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>
              <a:spcAft>
                <a:spcPts val="0"/>
              </a:spcAft>
            </a:pPr>
            <a:r>
              <a:rPr lang="en-US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en-US" altLang="ja-JP" sz="3200" kern="100" dirty="0">
                <a:effectLst/>
                <a:latin typeface="ＭＳ Ｐゴシック" panose="020B0600070205080204" pitchFamily="50" charset="-128"/>
                <a:cs typeface="Times New Roman" panose="02020603050405020304" pitchFamily="18" charset="0"/>
              </a:rPr>
              <a:t>2</a:t>
            </a:r>
            <a:r>
              <a:rPr lang="ja-JP" altLang="ja-JP" sz="3200" kern="100" dirty="0">
                <a:effectLst/>
                <a:ea typeface="ＭＳ Ｐゴシック" panose="020B0600070205080204" pitchFamily="50" charset="-128"/>
                <a:cs typeface="Times New Roman" panose="02020603050405020304" pitchFamily="18" charset="0"/>
              </a:rPr>
              <a:t>次関数の最大と最小</a:t>
            </a:r>
            <a:r>
              <a:rPr lang="ja-JP" altLang="en-US" sz="32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　　　　　　　　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C 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最大・最小の応用　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教科書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p.98)</a:t>
            </a:r>
            <a:endParaRPr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A2F51759-FD27-4956-9E88-3855CC39D9A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396288" y="1085850"/>
            <a:ext cx="3090862" cy="2705100"/>
            <a:chOff x="5289" y="684"/>
            <a:chExt cx="1947" cy="1704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279A9BB1-D56B-47EF-82AC-F7FE12CED8BB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289" y="684"/>
              <a:ext cx="1947" cy="1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pic>
          <p:nvPicPr>
            <p:cNvPr id="27653" name="Picture 5">
              <a:extLst>
                <a:ext uri="{FF2B5EF4-FFF2-40B4-BE49-F238E27FC236}">
                  <a16:creationId xmlns:a16="http://schemas.microsoft.com/office/drawing/2014/main" id="{020C1157-37F5-4E2F-8970-0093FAEF7C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684"/>
              <a:ext cx="1951" cy="1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114577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字幕 2">
                <a:extLst>
                  <a:ext uri="{FF2B5EF4-FFF2-40B4-BE49-F238E27FC236}">
                    <a16:creationId xmlns:a16="http://schemas.microsoft.com/office/drawing/2014/main" id="{562B9BF0-BB5D-4183-8D01-FD8D91915C82}"/>
                  </a:ext>
                </a:extLst>
              </p:cNvPr>
              <p:cNvSpPr>
                <a:spLocks noGrp="1" noChangeArrowheads="1"/>
              </p:cNvSpPr>
              <p:nvPr>
                <p:ph type="subTitle" idx="1"/>
              </p:nvPr>
            </p:nvSpPr>
            <p:spPr>
              <a:xfrm>
                <a:off x="704358" y="1030288"/>
                <a:ext cx="10801350" cy="5064124"/>
              </a:xfrm>
            </p:spPr>
            <p:txBody>
              <a:bodyPr/>
              <a:lstStyle/>
              <a:p>
                <a:pPr algn="just">
                  <a:lnSpc>
                    <a:spcPct val="150000"/>
                  </a:lnSpc>
                </a:pP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解　折り曲げる部分の長さを</a:t>
                </a:r>
                <a14:m>
                  <m:oMath xmlns:m="http://schemas.openxmlformats.org/officeDocument/2006/math">
                    <m:r>
                      <a:rPr lang="ja-JP" altLang="en-US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800" i="1" kern="100" dirty="0" err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b="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ja-JP" sz="2800" i="0" kern="100" dirty="0" err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cm</m:t>
                    </m:r>
                  </m:oMath>
                </a14:m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，</a:t>
                </a:r>
                <a:endParaRPr lang="en-US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 断面積を</a:t>
                </a:r>
                <a14:m>
                  <m:oMath xmlns:m="http://schemas.openxmlformats.org/officeDocument/2006/math">
                    <m:r>
                      <a:rPr lang="en-US" altLang="ja-JP" sz="2800" b="0" i="0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800" b="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ja-JP" sz="2800" i="0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c</m:t>
                    </m:r>
                    <m:sSup>
                      <m:sSupPr>
                        <m:ctrlPr>
                          <a:rPr lang="en-US" altLang="ja-JP" sz="2800" i="1" kern="100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ja-JP" sz="2800" i="0" kern="100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m</m:t>
                        </m:r>
                      </m:e>
                      <m:sup>
                        <m:r>
                          <a:rPr lang="en-US" altLang="ja-JP" sz="2800" i="0" kern="100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b="0" i="0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とする。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 底の幅は</a:t>
                </a:r>
                <a14:m>
                  <m:oMath xmlns:m="http://schemas.openxmlformats.org/officeDocument/2006/math">
                    <m:r>
                      <a:rPr lang="ja-JP" altLang="en-US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en-US" altLang="ja-JP" sz="2800" i="1" kern="100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ja-JP" sz="2800" i="1" kern="100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20−2</m:t>
                        </m:r>
                        <m:r>
                          <a:rPr lang="en-US" altLang="ja-JP" sz="2800" i="1" kern="100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m:rPr>
                        <m:sty m:val="p"/>
                      </m:rPr>
                      <a:rPr lang="en-US" altLang="ja-JP" sz="2800" i="0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cm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で，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 　　　</a:t>
                </a:r>
                <a14:m>
                  <m:oMath xmlns:m="http://schemas.openxmlformats.org/officeDocument/2006/math"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&gt;0</m:t>
                    </m:r>
                  </m:oMath>
                </a14:m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20−2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&gt;0</m:t>
                    </m:r>
                  </m:oMath>
                </a14:m>
                <a:endParaRPr lang="en-US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 であるから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 　　　</a:t>
                </a:r>
                <a14:m>
                  <m:oMath xmlns:m="http://schemas.openxmlformats.org/officeDocument/2006/math"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0&lt;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&lt;10</m:t>
                    </m:r>
                  </m:oMath>
                </a14:m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:r>
                  <a:rPr lang="en-US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……①</a:t>
                </a:r>
              </a:p>
            </p:txBody>
          </p:sp>
        </mc:Choice>
        <mc:Fallback xmlns="">
          <p:sp>
            <p:nvSpPr>
              <p:cNvPr id="4" name="字幕 2">
                <a:extLst>
                  <a:ext uri="{FF2B5EF4-FFF2-40B4-BE49-F238E27FC236}">
                    <a16:creationId xmlns:a16="http://schemas.microsoft.com/office/drawing/2014/main" id="{562B9BF0-BB5D-4183-8D01-FD8D91915C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704358" y="1030288"/>
                <a:ext cx="10801350" cy="5064124"/>
              </a:xfrm>
              <a:blipFill>
                <a:blip r:embed="rId3"/>
                <a:stretch>
                  <a:fillRect l="-118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タイトル 1">
            <a:extLst>
              <a:ext uri="{FF2B5EF4-FFF2-40B4-BE49-F238E27FC236}">
                <a16:creationId xmlns:a16="http://schemas.microsoft.com/office/drawing/2014/main" id="{E3884169-DEBC-4503-8B85-FB77CE47597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>
              <a:spcAft>
                <a:spcPts val="0"/>
              </a:spcAft>
            </a:pPr>
            <a:r>
              <a:rPr lang="en-US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en-US" altLang="ja-JP" sz="3200" kern="100" dirty="0">
                <a:effectLst/>
                <a:latin typeface="ＭＳ Ｐゴシック" panose="020B0600070205080204" pitchFamily="50" charset="-128"/>
                <a:cs typeface="Times New Roman" panose="02020603050405020304" pitchFamily="18" charset="0"/>
              </a:rPr>
              <a:t>2</a:t>
            </a:r>
            <a:r>
              <a:rPr lang="ja-JP" altLang="ja-JP" sz="3200" kern="100" dirty="0">
                <a:effectLst/>
                <a:ea typeface="ＭＳ Ｐゴシック" panose="020B0600070205080204" pitchFamily="50" charset="-128"/>
                <a:cs typeface="Times New Roman" panose="02020603050405020304" pitchFamily="18" charset="0"/>
              </a:rPr>
              <a:t>次関数の最大と最小</a:t>
            </a:r>
            <a:r>
              <a:rPr lang="ja-JP" altLang="en-US" sz="32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　　　　　　　　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C 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最大・最小の応用　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教科書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p.98)</a:t>
            </a:r>
            <a:endParaRPr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9C2BC259-C14F-4F3B-95F0-272806CAD328}"/>
              </a:ext>
            </a:extLst>
          </p:cNvPr>
          <p:cNvSpPr/>
          <p:nvPr/>
        </p:nvSpPr>
        <p:spPr>
          <a:xfrm>
            <a:off x="2021608" y="4980496"/>
            <a:ext cx="1843256" cy="5328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BA8543F5-4C4C-471A-8E5D-0B1C271AEBF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708900" y="1235075"/>
            <a:ext cx="3503613" cy="1828800"/>
            <a:chOff x="4856" y="778"/>
            <a:chExt cx="2207" cy="1152"/>
          </a:xfrm>
        </p:grpSpPr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2F2D9709-65B1-4ABA-B4BE-DEF66B66992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856" y="778"/>
              <a:ext cx="2207" cy="1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pic>
          <p:nvPicPr>
            <p:cNvPr id="28677" name="Picture 5">
              <a:extLst>
                <a:ext uri="{FF2B5EF4-FFF2-40B4-BE49-F238E27FC236}">
                  <a16:creationId xmlns:a16="http://schemas.microsoft.com/office/drawing/2014/main" id="{9B71721D-C30B-4B61-B1CE-42310F0F04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6" y="778"/>
              <a:ext cx="2211" cy="1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76586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6" name="タイトル 1">
            <a:extLst>
              <a:ext uri="{FF2B5EF4-FFF2-40B4-BE49-F238E27FC236}">
                <a16:creationId xmlns:a16="http://schemas.microsoft.com/office/drawing/2014/main" id="{C96B3A6D-E108-4CCD-ADA3-467D1867B58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>
              <a:spcAft>
                <a:spcPts val="0"/>
              </a:spcAft>
            </a:pPr>
            <a:r>
              <a:rPr lang="en-US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en-US" altLang="ja-JP" sz="3200" kern="100" dirty="0">
                <a:effectLst/>
                <a:latin typeface="ＭＳ Ｐゴシック" panose="020B0600070205080204" pitchFamily="50" charset="-128"/>
                <a:cs typeface="Times New Roman" panose="02020603050405020304" pitchFamily="18" charset="0"/>
              </a:rPr>
              <a:t>2</a:t>
            </a:r>
            <a:r>
              <a:rPr lang="ja-JP" altLang="ja-JP" sz="3200" kern="100" dirty="0">
                <a:effectLst/>
                <a:ea typeface="ＭＳ Ｐゴシック" panose="020B0600070205080204" pitchFamily="50" charset="-128"/>
                <a:cs typeface="Times New Roman" panose="02020603050405020304" pitchFamily="18" charset="0"/>
              </a:rPr>
              <a:t>次関数の最大と最小</a:t>
            </a:r>
            <a:r>
              <a:rPr lang="ja-JP" altLang="en-US" sz="32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　　　　　　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A 2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次関数の最大と最小　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教科書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p.92)</a:t>
            </a:r>
            <a:endParaRPr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05CB5DF2-B346-4606-BA60-6070BC4885EA}"/>
              </a:ext>
            </a:extLst>
          </p:cNvPr>
          <p:cNvSpPr/>
          <p:nvPr/>
        </p:nvSpPr>
        <p:spPr>
          <a:xfrm>
            <a:off x="695325" y="1217590"/>
            <a:ext cx="734230" cy="4270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字幕 2">
                <a:extLst>
                  <a:ext uri="{FF2B5EF4-FFF2-40B4-BE49-F238E27FC236}">
                    <a16:creationId xmlns:a16="http://schemas.microsoft.com/office/drawing/2014/main" id="{4F832341-316B-4938-8FB0-9B9A6BEE14BD}"/>
                  </a:ext>
                </a:extLst>
              </p:cNvPr>
              <p:cNvSpPr>
                <a:spLocks noGrp="1" noChangeArrowheads="1"/>
              </p:cNvSpPr>
              <p:nvPr>
                <p:ph type="subTitle" idx="1"/>
              </p:nvPr>
            </p:nvSpPr>
            <p:spPr>
              <a:xfrm>
                <a:off x="695325" y="1030288"/>
                <a:ext cx="10801350" cy="1340422"/>
              </a:xfrm>
            </p:spPr>
            <p:txBody>
              <a:bodyPr/>
              <a:lstStyle/>
              <a:p>
                <a:pPr marL="810000" indent="-810000" algn="just">
                  <a:lnSpc>
                    <a:spcPct val="150000"/>
                  </a:lnSpc>
                </a:pP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問</a:t>
                </a:r>
                <a:r>
                  <a:rPr lang="en-US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4</a:t>
                </a:r>
                <a:r>
                  <a:rPr lang="ja-JP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altLang="ja-JP" sz="2800" b="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次関数</a:t>
                </a:r>
                <a14:m>
                  <m:oMath xmlns:m="http://schemas.openxmlformats.org/officeDocument/2006/math">
                    <m:r>
                      <a:rPr lang="en-US" altLang="ja-JP" sz="2800" b="0" i="0" kern="10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800" i="1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800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sz="2800" i="1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2800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2(</m:t>
                    </m:r>
                    <m:r>
                      <a:rPr lang="en-US" altLang="ja-JP" sz="2800" i="1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2800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2</m:t>
                    </m:r>
                    <m:sSup>
                      <m:sSupPr>
                        <m:ctrlPr>
                          <a:rPr lang="ja-JP" altLang="ja-JP" sz="2800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kern="10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ja-JP" sz="2800" kern="10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+3</m:t>
                    </m:r>
                    <m:r>
                      <a:rPr lang="en-US" altLang="ja-JP" sz="2800" b="0" i="0" kern="10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に最大値，最小値があれば，それを求めよ。</a:t>
                </a:r>
              </a:p>
            </p:txBody>
          </p:sp>
        </mc:Choice>
        <mc:Fallback xmlns="">
          <p:sp>
            <p:nvSpPr>
              <p:cNvPr id="6" name="字幕 2">
                <a:extLst>
                  <a:ext uri="{FF2B5EF4-FFF2-40B4-BE49-F238E27FC236}">
                    <a16:creationId xmlns:a16="http://schemas.microsoft.com/office/drawing/2014/main" id="{4F832341-316B-4938-8FB0-9B9A6BEE14B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95325" y="1030288"/>
                <a:ext cx="10801350" cy="1340422"/>
              </a:xfrm>
              <a:blipFill>
                <a:blip r:embed="rId3"/>
                <a:stretch>
                  <a:fillRect l="-1129" r="-1185" b="-772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字幕 2">
                <a:extLst>
                  <a:ext uri="{FF2B5EF4-FFF2-40B4-BE49-F238E27FC236}">
                    <a16:creationId xmlns:a16="http://schemas.microsoft.com/office/drawing/2014/main" id="{A08DA8E4-1C6E-4A7A-91A8-71A2B0A5491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60575" y="2370710"/>
                <a:ext cx="9936099" cy="40422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 algn="ctr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fontAlgn="ctr"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-US" altLang="ja-JP" sz="2800" i="1" kern="10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2 </m:t>
                    </m:r>
                  </m:oMath>
                </a14:m>
                <a:r>
                  <a:rPr lang="ja-JP" altLang="ja-JP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次関数</a:t>
                </a:r>
                <a14:m>
                  <m:oMath xmlns:m="http://schemas.openxmlformats.org/officeDocument/2006/math">
                    <m:r>
                      <a:rPr lang="en-US" altLang="ja-JP" sz="2800" b="0" i="0" kern="1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800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2800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2</m:t>
                    </m:r>
                    <m:sSup>
                      <m:sSupPr>
                        <m:ctrlPr>
                          <a:rPr lang="ja-JP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ja-JP" altLang="ja-JP" sz="280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80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altLang="ja-JP" sz="280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ja-JP" sz="2800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d>
                      </m:e>
                      <m:sup>
                        <m:r>
                          <a:rPr lang="en-US" altLang="ja-JP" sz="2800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+3</m:t>
                    </m:r>
                  </m:oMath>
                </a14:m>
                <a:r>
                  <a:rPr lang="en-US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endParaRPr lang="ja-JP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l" fontAlgn="ctr">
                  <a:lnSpc>
                    <a:spcPct val="100000"/>
                  </a:lnSpc>
                </a:pPr>
                <a:r>
                  <a:rPr lang="ja-JP" altLang="ja-JP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のグラフは上に凸で，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800" b="0" i="1" kern="1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</a:t>
                </a:r>
                <a:r>
                  <a:rPr lang="ja-JP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</a:p>
              <a:p>
                <a:pPr algn="l" fontAlgn="ctr">
                  <a:lnSpc>
                    <a:spcPct val="100000"/>
                  </a:lnSpc>
                </a:pPr>
                <a:r>
                  <a:rPr lang="ja-JP" altLang="ja-JP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値は頂点で最大となる。</a:t>
                </a:r>
                <a:r>
                  <a:rPr lang="ja-JP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</a:p>
              <a:p>
                <a:pPr algn="l" fontAlgn="ctr">
                  <a:lnSpc>
                    <a:spcPct val="100000"/>
                  </a:lnSpc>
                </a:pPr>
                <a:r>
                  <a:rPr lang="ja-JP" altLang="ja-JP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よって，この関数は</a:t>
                </a:r>
                <a:r>
                  <a:rPr lang="ja-JP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</a:p>
              <a:p>
                <a:pPr algn="l" fontAlgn="ctr">
                  <a:lnSpc>
                    <a:spcPct val="100000"/>
                  </a:lnSpc>
                </a:pPr>
                <a:r>
                  <a:rPr lang="ja-JP" altLang="ja-JP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=2</m:t>
                    </m:r>
                    <m:r>
                      <a:rPr lang="en-US" altLang="ja-JP" sz="2800" b="0" i="0" kern="1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で最大値</a:t>
                </a:r>
                <a14:m>
                  <m:oMath xmlns:m="http://schemas.openxmlformats.org/officeDocument/2006/math">
                    <m:r>
                      <a:rPr lang="ja-JP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800" i="1" kern="1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3 </m:t>
                    </m:r>
                  </m:oMath>
                </a14:m>
                <a:r>
                  <a:rPr lang="ja-JP" altLang="ja-JP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をとる。</a:t>
                </a:r>
                <a:r>
                  <a:rPr lang="ja-JP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</a:p>
              <a:p>
                <a:pPr algn="l">
                  <a:lnSpc>
                    <a:spcPct val="100000"/>
                  </a:lnSpc>
                </a:pPr>
                <a:r>
                  <a:rPr lang="ja-JP" altLang="ja-JP" sz="28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また，最小値はない。</a:t>
                </a:r>
                <a:endParaRPr lang="en-US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字幕 2">
                <a:extLst>
                  <a:ext uri="{FF2B5EF4-FFF2-40B4-BE49-F238E27FC236}">
                    <a16:creationId xmlns:a16="http://schemas.microsoft.com/office/drawing/2014/main" id="{A08DA8E4-1C6E-4A7A-91A8-71A2B0A549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60575" y="2370710"/>
                <a:ext cx="9936099" cy="4042282"/>
              </a:xfrm>
              <a:prstGeom prst="rect">
                <a:avLst/>
              </a:prstGeom>
              <a:blipFill>
                <a:blip r:embed="rId4"/>
                <a:stretch>
                  <a:fillRect l="-1227" t="-165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図 3">
            <a:extLst>
              <a:ext uri="{FF2B5EF4-FFF2-40B4-BE49-F238E27FC236}">
                <a16:creationId xmlns:a16="http://schemas.microsoft.com/office/drawing/2014/main" id="{111AC5BC-2998-4BC5-9306-3297BB7D96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1801" y="2323288"/>
            <a:ext cx="3734873" cy="380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563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字幕 2">
                <a:extLst>
                  <a:ext uri="{FF2B5EF4-FFF2-40B4-BE49-F238E27FC236}">
                    <a16:creationId xmlns:a16="http://schemas.microsoft.com/office/drawing/2014/main" id="{562B9BF0-BB5D-4183-8D01-FD8D91915C82}"/>
                  </a:ext>
                </a:extLst>
              </p:cNvPr>
              <p:cNvSpPr>
                <a:spLocks noGrp="1" noChangeArrowheads="1"/>
              </p:cNvSpPr>
              <p:nvPr>
                <p:ph type="subTitle" idx="1"/>
              </p:nvPr>
            </p:nvSpPr>
            <p:spPr>
              <a:xfrm>
                <a:off x="704358" y="1030288"/>
                <a:ext cx="10801350" cy="5064124"/>
              </a:xfrm>
            </p:spPr>
            <p:txBody>
              <a:bodyPr/>
              <a:lstStyle/>
              <a:p>
                <a:pPr algn="just">
                  <a:lnSpc>
                    <a:spcPct val="100000"/>
                  </a:lnSpc>
                </a:pP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 また，</a:t>
                </a:r>
                <a14:m>
                  <m:oMath xmlns:m="http://schemas.openxmlformats.org/officeDocument/2006/math"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は</a:t>
                </a:r>
              </a:p>
              <a:p>
                <a:pPr algn="just">
                  <a:lnSpc>
                    <a:spcPct val="100000"/>
                  </a:lnSpc>
                </a:pP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 </a:t>
                </a:r>
                <a14:m>
                  <m:oMath xmlns:m="http://schemas.openxmlformats.org/officeDocument/2006/math"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d>
                      <m:dPr>
                        <m:ctrlPr>
                          <a:rPr lang="en-US" altLang="ja-JP" sz="2800" i="1" kern="100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ja-JP" sz="2800" i="1" kern="100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20−2</m:t>
                        </m:r>
                        <m:r>
                          <a:rPr lang="en-US" altLang="ja-JP" sz="2800" i="1" kern="100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0000"/>
                  </a:lnSpc>
                </a:pP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 　 </a:t>
                </a:r>
                <a14:m>
                  <m:oMath xmlns:m="http://schemas.openxmlformats.org/officeDocument/2006/math"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=−2</m:t>
                    </m:r>
                    <m:sSup>
                      <m:sSupPr>
                        <m:ctrlPr>
                          <a:rPr lang="en-US" altLang="ja-JP" sz="2800" i="1" kern="100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 kern="100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+20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endParaRPr lang="en-US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0000"/>
                  </a:lnSpc>
                </a:pP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 　 </a:t>
                </a:r>
                <a14:m>
                  <m:oMath xmlns:m="http://schemas.openxmlformats.org/officeDocument/2006/math"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=−2</m:t>
                    </m:r>
                    <m:sSup>
                      <m:sSupPr>
                        <m:ctrlPr>
                          <a:rPr lang="en-US" altLang="ja-JP" sz="2800" i="1" kern="100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sz="2800" i="1" kern="100" dirty="0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800" i="1" kern="100" dirty="0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altLang="ja-JP" sz="2800" i="1" kern="100" dirty="0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  <m:t>−5</m:t>
                            </m:r>
                          </m:e>
                        </m:d>
                      </m:e>
                      <m:sup>
                        <m:r>
                          <a:rPr lang="en-US" altLang="ja-JP" sz="2800" i="1" kern="100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+50</m:t>
                    </m:r>
                  </m:oMath>
                </a14:m>
                <a:endParaRPr lang="en-US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0000"/>
                  </a:lnSpc>
                </a:pP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 よって，①の範囲の</a:t>
                </a:r>
                <a14:m>
                  <m:oMath xmlns:m="http://schemas.openxmlformats.org/officeDocument/2006/math">
                    <m:r>
                      <a:rPr lang="ja-JP" altLang="en-US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について，</a:t>
                </a:r>
              </a:p>
              <a:p>
                <a:pPr algn="just">
                  <a:lnSpc>
                    <a:spcPct val="100000"/>
                  </a:lnSpc>
                </a:pP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 </a:t>
                </a:r>
                <a14:m>
                  <m:oMath xmlns:m="http://schemas.openxmlformats.org/officeDocument/2006/math"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は，</a:t>
                </a:r>
                <a14:m>
                  <m:oMath xmlns:m="http://schemas.openxmlformats.org/officeDocument/2006/math"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=5 </m:t>
                    </m:r>
                  </m:oMath>
                </a14:m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で最大値</a:t>
                </a:r>
                <a14:m>
                  <m:oMath xmlns:m="http://schemas.openxmlformats.org/officeDocument/2006/math">
                    <m:r>
                      <a:rPr lang="ja-JP" altLang="en-US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50 </m:t>
                    </m:r>
                  </m:oMath>
                </a14:m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をとる。</a:t>
                </a:r>
              </a:p>
              <a:p>
                <a:pPr algn="just">
                  <a:lnSpc>
                    <a:spcPct val="100000"/>
                  </a:lnSpc>
                </a:pP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 ゆえに，端から</a:t>
                </a:r>
                <a14:m>
                  <m:oMath xmlns:m="http://schemas.openxmlformats.org/officeDocument/2006/math">
                    <m:r>
                      <a:rPr lang="ja-JP" altLang="en-US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800" i="0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5 </m:t>
                    </m:r>
                    <m:r>
                      <m:rPr>
                        <m:sty m:val="p"/>
                      </m:rPr>
                      <a:rPr lang="en-US" altLang="ja-JP" sz="2800" i="0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cm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のところで</a:t>
                </a:r>
                <a:endParaRPr lang="en-US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0000"/>
                  </a:lnSpc>
                </a:pP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 折り曲げればよい。</a:t>
                </a:r>
              </a:p>
              <a:p>
                <a:pPr algn="just">
                  <a:lnSpc>
                    <a:spcPct val="100000"/>
                  </a:lnSpc>
                </a:pP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 また，断面積の最大値は</a:t>
                </a:r>
                <a14:m>
                  <m:oMath xmlns:m="http://schemas.openxmlformats.org/officeDocument/2006/math">
                    <m:r>
                      <a:rPr lang="ja-JP" altLang="en-US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50</m:t>
                    </m:r>
                    <m:r>
                      <a:rPr lang="en-US" altLang="ja-JP" sz="2800" b="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ja-JP" sz="2800" i="0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c</m:t>
                    </m:r>
                    <m:sSup>
                      <m:sSupPr>
                        <m:ctrlPr>
                          <a:rPr lang="en-US" altLang="ja-JP" sz="2800" i="1" kern="100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ja-JP" sz="2800" i="0" kern="100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m</m:t>
                        </m:r>
                      </m:e>
                      <m:sup>
                        <m:r>
                          <a:rPr lang="en-US" altLang="ja-JP" sz="2800" i="0" kern="100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である。</a:t>
                </a:r>
              </a:p>
            </p:txBody>
          </p:sp>
        </mc:Choice>
        <mc:Fallback xmlns="">
          <p:sp>
            <p:nvSpPr>
              <p:cNvPr id="4" name="字幕 2">
                <a:extLst>
                  <a:ext uri="{FF2B5EF4-FFF2-40B4-BE49-F238E27FC236}">
                    <a16:creationId xmlns:a16="http://schemas.microsoft.com/office/drawing/2014/main" id="{562B9BF0-BB5D-4183-8D01-FD8D91915C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704358" y="1030288"/>
                <a:ext cx="10801350" cy="5064124"/>
              </a:xfrm>
              <a:blipFill>
                <a:blip r:embed="rId3"/>
                <a:stretch>
                  <a:fillRect t="-1444" b="-72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タイトル 1">
            <a:extLst>
              <a:ext uri="{FF2B5EF4-FFF2-40B4-BE49-F238E27FC236}">
                <a16:creationId xmlns:a16="http://schemas.microsoft.com/office/drawing/2014/main" id="{E3884169-DEBC-4503-8B85-FB77CE47597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>
              <a:spcAft>
                <a:spcPts val="0"/>
              </a:spcAft>
            </a:pPr>
            <a:r>
              <a:rPr lang="en-US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en-US" altLang="ja-JP" sz="3200" kern="100" dirty="0">
                <a:effectLst/>
                <a:latin typeface="ＭＳ Ｐゴシック" panose="020B0600070205080204" pitchFamily="50" charset="-128"/>
                <a:cs typeface="Times New Roman" panose="02020603050405020304" pitchFamily="18" charset="0"/>
              </a:rPr>
              <a:t>2</a:t>
            </a:r>
            <a:r>
              <a:rPr lang="ja-JP" altLang="ja-JP" sz="3200" kern="100" dirty="0">
                <a:effectLst/>
                <a:ea typeface="ＭＳ Ｐゴシック" panose="020B0600070205080204" pitchFamily="50" charset="-128"/>
                <a:cs typeface="Times New Roman" panose="02020603050405020304" pitchFamily="18" charset="0"/>
              </a:rPr>
              <a:t>次関数の最大と最小</a:t>
            </a:r>
            <a:r>
              <a:rPr lang="ja-JP" altLang="en-US" sz="32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　　　　　　　　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C 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最大・最小の応用　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教科書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p.98)</a:t>
            </a:r>
            <a:endParaRPr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BDDCD5B9-8648-4A9F-BF32-93013954E652}"/>
              </a:ext>
            </a:extLst>
          </p:cNvPr>
          <p:cNvSpPr/>
          <p:nvPr/>
        </p:nvSpPr>
        <p:spPr>
          <a:xfrm>
            <a:off x="2009416" y="1578928"/>
            <a:ext cx="1794488" cy="5328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05B7C31F-F3D2-4A0E-9852-DA18FE89880A}"/>
              </a:ext>
            </a:extLst>
          </p:cNvPr>
          <p:cNvSpPr/>
          <p:nvPr/>
        </p:nvSpPr>
        <p:spPr>
          <a:xfrm>
            <a:off x="2009416" y="2139760"/>
            <a:ext cx="1989560" cy="5328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9E3C787A-7528-4635-9356-03649B466036}"/>
              </a:ext>
            </a:extLst>
          </p:cNvPr>
          <p:cNvSpPr/>
          <p:nvPr/>
        </p:nvSpPr>
        <p:spPr>
          <a:xfrm>
            <a:off x="2021608" y="2700592"/>
            <a:ext cx="2696696" cy="5328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9C9CDDA6-9A6A-4A57-99D6-5716A21434BA}"/>
              </a:ext>
            </a:extLst>
          </p:cNvPr>
          <p:cNvSpPr/>
          <p:nvPr/>
        </p:nvSpPr>
        <p:spPr>
          <a:xfrm>
            <a:off x="2865120" y="3782032"/>
            <a:ext cx="268224" cy="5328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9ADA632D-F99C-42D3-8120-096A560ED1CB}"/>
              </a:ext>
            </a:extLst>
          </p:cNvPr>
          <p:cNvSpPr/>
          <p:nvPr/>
        </p:nvSpPr>
        <p:spPr>
          <a:xfrm>
            <a:off x="4584192" y="3782032"/>
            <a:ext cx="499872" cy="5328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CB8D5088-1228-40AD-9899-E275DA7DC24F}"/>
              </a:ext>
            </a:extLst>
          </p:cNvPr>
          <p:cNvSpPr/>
          <p:nvPr/>
        </p:nvSpPr>
        <p:spPr>
          <a:xfrm>
            <a:off x="3657600" y="4355056"/>
            <a:ext cx="268224" cy="5328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B6914F13-3D04-4C4E-959F-3908B25CD07B}"/>
              </a:ext>
            </a:extLst>
          </p:cNvPr>
          <p:cNvSpPr/>
          <p:nvPr/>
        </p:nvSpPr>
        <p:spPr>
          <a:xfrm>
            <a:off x="5120640" y="5458432"/>
            <a:ext cx="499872" cy="5328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90B6AC02-7ECE-4DF6-BCF6-A38EEC456A0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658100" y="1204913"/>
            <a:ext cx="3838575" cy="3916362"/>
            <a:chOff x="4824" y="759"/>
            <a:chExt cx="2418" cy="2467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2BBB8891-324D-4F06-B4C7-E2413753274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824" y="759"/>
              <a:ext cx="2418" cy="2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pic>
          <p:nvPicPr>
            <p:cNvPr id="29701" name="Picture 5">
              <a:extLst>
                <a:ext uri="{FF2B5EF4-FFF2-40B4-BE49-F238E27FC236}">
                  <a16:creationId xmlns:a16="http://schemas.microsoft.com/office/drawing/2014/main" id="{E1F37BD3-5CB3-4CB4-BC12-ED0EC7FDF3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4" y="759"/>
              <a:ext cx="2422" cy="24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A05A3AAE-5C12-40DF-B48A-E47B205174E9}"/>
              </a:ext>
            </a:extLst>
          </p:cNvPr>
          <p:cNvSpPr/>
          <p:nvPr/>
        </p:nvSpPr>
        <p:spPr>
          <a:xfrm>
            <a:off x="7782898" y="1204912"/>
            <a:ext cx="3593313" cy="4090987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9FBA884-7B02-6032-E069-74D2AC7F10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1034" y="6055198"/>
            <a:ext cx="3915177" cy="564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89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4D34596A-0558-4759-BFBB-3CF9E7EB709C}"/>
              </a:ext>
            </a:extLst>
          </p:cNvPr>
          <p:cNvSpPr/>
          <p:nvPr/>
        </p:nvSpPr>
        <p:spPr>
          <a:xfrm>
            <a:off x="695325" y="1071951"/>
            <a:ext cx="1242000" cy="427038"/>
          </a:xfrm>
          <a:prstGeom prst="rect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id="{D923A058-1429-486E-81EF-794857C5BDC5}"/>
                  </a:ext>
                </a:extLst>
              </p:cNvPr>
              <p:cNvSpPr>
                <a:spLocks noGrp="1" noChangeArrowheads="1"/>
              </p:cNvSpPr>
              <p:nvPr>
                <p:ph type="subTitle" idx="1"/>
              </p:nvPr>
            </p:nvSpPr>
            <p:spPr>
              <a:xfrm>
                <a:off x="695325" y="1030288"/>
                <a:ext cx="10801350" cy="1834832"/>
              </a:xfrm>
            </p:spPr>
            <p:txBody>
              <a:bodyPr/>
              <a:lstStyle/>
              <a:p>
                <a:pPr marL="1314000" indent="-1314000" algn="l">
                  <a:lnSpc>
                    <a:spcPct val="100000"/>
                  </a:lnSpc>
                </a:pP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練習</a:t>
                </a:r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22</a:t>
                </a: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長さ</a:t>
                </a:r>
                <a14:m>
                  <m:oMath xmlns:m="http://schemas.openxmlformats.org/officeDocument/2006/math">
                    <m:r>
                      <a:rPr lang="ja-JP" altLang="en-US" sz="2800" i="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 </m:t>
                    </m:r>
                    <m:r>
                      <a:rPr lang="en-US" altLang="ja-JP" sz="2800" i="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40</m:t>
                    </m:r>
                    <m:r>
                      <m:rPr>
                        <m:sty m:val="p"/>
                      </m:rPr>
                      <a:rPr lang="en-US" altLang="ja-JP" sz="2800" i="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cm</m:t>
                    </m:r>
                    <m:r>
                      <a:rPr lang="en-US" altLang="ja-JP" sz="2800" i="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 </m:t>
                    </m:r>
                  </m:oMath>
                </a14:m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の針金を</a:t>
                </a:r>
                <a14:m>
                  <m:oMath xmlns:m="http://schemas.openxmlformats.org/officeDocument/2006/math">
                    <m:r>
                      <a:rPr lang="ja-JP" altLang="en-US" sz="2800" i="1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 </m:t>
                    </m:r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2 </m:t>
                    </m:r>
                  </m:oMath>
                </a14:m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つに切り，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2 </m:t>
                    </m:r>
                  </m:oMath>
                </a14:m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本の針金をそれぞれ折り曲げて，正方形を</a:t>
                </a:r>
                <a14:m>
                  <m:oMath xmlns:m="http://schemas.openxmlformats.org/officeDocument/2006/math">
                    <m:r>
                      <a:rPr lang="ja-JP" altLang="en-US" sz="2800" i="1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 </m:t>
                    </m:r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2 </m:t>
                    </m:r>
                  </m:oMath>
                </a14:m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つ作る。それらの正方形の面積の和を最小にするには，針金をどのように切ればよいか。また，その面積の和の最小値を求めよ。 </a:t>
                </a:r>
                <a:endParaRPr lang="en-US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id="{D923A058-1429-486E-81EF-794857C5BD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95325" y="1030288"/>
                <a:ext cx="10801350" cy="1834832"/>
              </a:xfrm>
              <a:blipFill>
                <a:blip r:embed="rId3"/>
                <a:stretch>
                  <a:fillRect l="-1129" t="-3987" r="-226" b="-730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字幕 2">
                <a:extLst>
                  <a:ext uri="{FF2B5EF4-FFF2-40B4-BE49-F238E27FC236}">
                    <a16:creationId xmlns:a16="http://schemas.microsoft.com/office/drawing/2014/main" id="{FCD8E5F3-A872-4961-B7F8-02C4A1779E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48256" y="2865120"/>
                <a:ext cx="9448418" cy="29465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 algn="ctr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 fontAlgn="ctr">
                  <a:lnSpc>
                    <a:spcPct val="100000"/>
                  </a:lnSpc>
                </a:pPr>
                <a:r>
                  <a:rPr lang="ja-JP" altLang="en-US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一方の針金の長さを</a:t>
                </a:r>
                <a14:m>
                  <m:oMath xmlns:m="http://schemas.openxmlformats.org/officeDocument/2006/math">
                    <m:r>
                      <a:rPr lang="ja-JP" altLang="en-US" sz="2800" i="1" kern="10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800" i="1" kern="1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b="0" i="1" kern="10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ja-JP" sz="2800" i="0" kern="1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cm</m:t>
                    </m:r>
                    <m:r>
                      <a:rPr lang="en-US" altLang="ja-JP" sz="2800" i="0" kern="1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en-US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とすると，他方の針金の長さは</a:t>
                </a:r>
                <a:endParaRPr lang="en-US" altLang="ja-JP" sz="2800" kern="100" dirty="0">
                  <a:solidFill>
                    <a:srgbClr val="000000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just" fontAlgn="ctr"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-US" altLang="ja-JP" sz="2800" i="1" kern="1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(40−</m:t>
                    </m:r>
                    <m:r>
                      <a:rPr lang="en-US" altLang="ja-JP" sz="2800" i="1" kern="1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)</m:t>
                    </m:r>
                    <m:r>
                      <m:rPr>
                        <m:sty m:val="p"/>
                      </m:rPr>
                      <a:rPr lang="en-US" altLang="ja-JP" sz="2800" i="0" kern="10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cm</m:t>
                    </m:r>
                    <m:r>
                      <a:rPr lang="en-US" altLang="ja-JP" sz="2800" i="0" kern="10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en-US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となる。 </a:t>
                </a:r>
              </a:p>
              <a:p>
                <a:pPr algn="just" fontAlgn="ctr">
                  <a:lnSpc>
                    <a:spcPct val="100000"/>
                  </a:lnSpc>
                </a:pPr>
                <a:r>
                  <a:rPr lang="ja-JP" altLang="en-US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ここで， </a:t>
                </a:r>
                <a14:m>
                  <m:oMath xmlns:m="http://schemas.openxmlformats.org/officeDocument/2006/math">
                    <m:r>
                      <a:rPr lang="en-US" altLang="ja-JP" sz="2800" i="1" kern="10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&gt;0 </m:t>
                    </m:r>
                  </m:oMath>
                </a14:m>
                <a:r>
                  <a:rPr lang="ja-JP" altLang="en-US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かつ</a:t>
                </a:r>
                <a14:m>
                  <m:oMath xmlns:m="http://schemas.openxmlformats.org/officeDocument/2006/math">
                    <m:r>
                      <a:rPr lang="ja-JP" altLang="en-US" sz="2800" i="1" kern="10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800" i="1" kern="1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40−</m:t>
                    </m:r>
                    <m:r>
                      <a:rPr lang="en-US" altLang="ja-JP" sz="2800" i="1" kern="1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&gt;0 </m:t>
                    </m:r>
                  </m:oMath>
                </a14:m>
                <a:r>
                  <a:rPr lang="ja-JP" altLang="en-US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より </a:t>
                </a:r>
              </a:p>
              <a:p>
                <a:pPr algn="just" fontAlgn="ctr">
                  <a:lnSpc>
                    <a:spcPct val="100000"/>
                  </a:lnSpc>
                </a:pPr>
                <a:r>
                  <a:rPr lang="ja-JP" altLang="en-US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</a:t>
                </a:r>
                <a14:m>
                  <m:oMath xmlns:m="http://schemas.openxmlformats.org/officeDocument/2006/math">
                    <m:r>
                      <a:rPr lang="en-US" altLang="ja-JP" sz="2800" i="1" kern="10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altLang="ja-JP" sz="2800" i="1" kern="1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altLang="ja-JP" sz="2800" i="1" kern="1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&lt;40</m:t>
                    </m:r>
                  </m:oMath>
                </a14:m>
                <a:r>
                  <a:rPr lang="ja-JP" altLang="en-US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:r>
                  <a:rPr lang="en-US" altLang="ja-JP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……①</a:t>
                </a:r>
              </a:p>
            </p:txBody>
          </p:sp>
        </mc:Choice>
        <mc:Fallback xmlns="">
          <p:sp>
            <p:nvSpPr>
              <p:cNvPr id="12" name="字幕 2">
                <a:extLst>
                  <a:ext uri="{FF2B5EF4-FFF2-40B4-BE49-F238E27FC236}">
                    <a16:creationId xmlns:a16="http://schemas.microsoft.com/office/drawing/2014/main" id="{FCD8E5F3-A872-4961-B7F8-02C4A1779E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48256" y="2865120"/>
                <a:ext cx="9448418" cy="2946518"/>
              </a:xfrm>
              <a:prstGeom prst="rect">
                <a:avLst/>
              </a:prstGeom>
              <a:blipFill>
                <a:blip r:embed="rId4"/>
                <a:stretch>
                  <a:fillRect l="-1290" t="-207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タイトル 1">
            <a:extLst>
              <a:ext uri="{FF2B5EF4-FFF2-40B4-BE49-F238E27FC236}">
                <a16:creationId xmlns:a16="http://schemas.microsoft.com/office/drawing/2014/main" id="{EA34253C-1BFD-4ADF-A4D0-A720173E0B3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>
              <a:spcAft>
                <a:spcPts val="0"/>
              </a:spcAft>
            </a:pPr>
            <a:r>
              <a:rPr lang="en-US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en-US" altLang="ja-JP" sz="3200" kern="100" dirty="0">
                <a:effectLst/>
                <a:latin typeface="ＭＳ Ｐゴシック" panose="020B0600070205080204" pitchFamily="50" charset="-128"/>
                <a:cs typeface="Times New Roman" panose="02020603050405020304" pitchFamily="18" charset="0"/>
              </a:rPr>
              <a:t>2</a:t>
            </a:r>
            <a:r>
              <a:rPr lang="ja-JP" altLang="ja-JP" sz="3200" kern="100" dirty="0">
                <a:effectLst/>
                <a:ea typeface="ＭＳ Ｐゴシック" panose="020B0600070205080204" pitchFamily="50" charset="-128"/>
                <a:cs typeface="Times New Roman" panose="02020603050405020304" pitchFamily="18" charset="0"/>
              </a:rPr>
              <a:t>次関数の最大と最小</a:t>
            </a:r>
            <a:r>
              <a:rPr lang="ja-JP" altLang="en-US" sz="32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　　　　　　　　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C 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最大・最小の応用　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教科書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p.98)</a:t>
            </a:r>
            <a:endParaRPr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84849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0" name="タイトル 1">
            <a:extLst>
              <a:ext uri="{FF2B5EF4-FFF2-40B4-BE49-F238E27FC236}">
                <a16:creationId xmlns:a16="http://schemas.microsoft.com/office/drawing/2014/main" id="{EA34253C-1BFD-4ADF-A4D0-A720173E0B3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>
              <a:spcAft>
                <a:spcPts val="0"/>
              </a:spcAft>
            </a:pPr>
            <a:r>
              <a:rPr lang="en-US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en-US" altLang="ja-JP" sz="3200" kern="100" dirty="0">
                <a:effectLst/>
                <a:latin typeface="ＭＳ Ｐゴシック" panose="020B0600070205080204" pitchFamily="50" charset="-128"/>
                <a:cs typeface="Times New Roman" panose="02020603050405020304" pitchFamily="18" charset="0"/>
              </a:rPr>
              <a:t>2</a:t>
            </a:r>
            <a:r>
              <a:rPr lang="ja-JP" altLang="ja-JP" sz="3200" kern="100" dirty="0">
                <a:effectLst/>
                <a:ea typeface="ＭＳ Ｐゴシック" panose="020B0600070205080204" pitchFamily="50" charset="-128"/>
                <a:cs typeface="Times New Roman" panose="02020603050405020304" pitchFamily="18" charset="0"/>
              </a:rPr>
              <a:t>次関数の最大と最小</a:t>
            </a:r>
            <a:r>
              <a:rPr lang="ja-JP" altLang="en-US" sz="32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　　　　　　　　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C 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最大・最小の応用　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教科書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p.98)</a:t>
            </a:r>
            <a:endParaRPr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AF0C5C2B-0B1C-42E0-AC34-0037CA0E2E4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297863" y="1598613"/>
            <a:ext cx="3198812" cy="3279775"/>
            <a:chOff x="5227" y="1007"/>
            <a:chExt cx="2015" cy="2066"/>
          </a:xfrm>
        </p:grpSpPr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E3D4803D-B416-4DDC-B8C3-9F15B9D4E7AB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227" y="1007"/>
              <a:ext cx="2015" cy="2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pic>
          <p:nvPicPr>
            <p:cNvPr id="30725" name="Picture 5">
              <a:extLst>
                <a:ext uri="{FF2B5EF4-FFF2-40B4-BE49-F238E27FC236}">
                  <a16:creationId xmlns:a16="http://schemas.microsoft.com/office/drawing/2014/main" id="{AB8C24A3-5AA6-4DE3-B659-6C2885E9E3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7" y="1007"/>
              <a:ext cx="2019" cy="20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字幕 2">
                <a:extLst>
                  <a:ext uri="{FF2B5EF4-FFF2-40B4-BE49-F238E27FC236}">
                    <a16:creationId xmlns:a16="http://schemas.microsoft.com/office/drawing/2014/main" id="{FCD8E5F3-A872-4961-B7F8-02C4A1779E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48256" y="1030288"/>
                <a:ext cx="9448418" cy="51774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 algn="ctr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 fontAlgn="ctr"/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正方形の面積の和を</a:t>
                </a:r>
                <a14:m>
                  <m:oMath xmlns:m="http://schemas.openxmlformats.org/officeDocument/2006/math">
                    <m:r>
                      <a:rPr lang="en-US" altLang="ja-JP" sz="2800" b="0" i="1" kern="10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altLang="ja-JP" sz="2800" b="0" i="1" kern="10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とすると，正方形の</a:t>
                </a:r>
                <a14:m>
                  <m:oMath xmlns:m="http://schemas.openxmlformats.org/officeDocument/2006/math">
                    <m:r>
                      <a:rPr lang="ja-JP" altLang="ja-JP" sz="2800" i="1" kern="100" dirty="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800" i="1" kern="100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1 </m:t>
                    </m:r>
                  </m:oMath>
                </a14:m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辺の長さが</a:t>
                </a:r>
                <a:endParaRPr lang="en-US" altLang="ja-JP" sz="2800" kern="100" dirty="0">
                  <a:solidFill>
                    <a:srgbClr val="000000"/>
                  </a:solidFill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just" fontAlgn="ctr"/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それぞれ</a:t>
                </a:r>
                <a:r>
                  <a:rPr lang="ja-JP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ja-JP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，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ja-JP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40−</m:t>
                        </m:r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であるから</a:t>
                </a:r>
                <a:r>
                  <a:rPr lang="ja-JP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</a:p>
              <a:p>
                <a:pPr algn="just" fontAlgn="ctr"/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</a:t>
                </a:r>
                <a:r>
                  <a:rPr lang="ja-JP" altLang="en-US" sz="2800" kern="100" dirty="0">
                    <a:solidFill>
                      <a:srgbClr val="000000"/>
                    </a:solidFill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altLang="ja-JP" sz="2800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ja-JP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ja-JP" altLang="ja-JP" sz="28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ja-JP" altLang="ja-JP" sz="2800" i="1" kern="1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ja-JP" sz="2800" i="1" kern="1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明朝" panose="02020609040205080304" pitchFamily="17" charset="-128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 lang="en-US" altLang="ja-JP" sz="2800" i="1" kern="1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明朝" panose="02020609040205080304" pitchFamily="17" charset="-128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ja-JP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ja-JP" altLang="ja-JP" sz="28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ja-JP" altLang="ja-JP" sz="2800" i="1" kern="1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ja-JP" sz="2800" i="1" kern="1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明朝" panose="02020609040205080304" pitchFamily="17" charset="-128"/>
                                    <a:cs typeface="Times New Roman" panose="02020603050405020304" pitchFamily="18" charset="0"/>
                                  </a:rPr>
                                  <m:t>40−</m:t>
                                </m:r>
                                <m:r>
                                  <a:rPr lang="en-US" altLang="ja-JP" sz="2800" i="1" kern="1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明朝" panose="02020609040205080304" pitchFamily="17" charset="-128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 lang="en-US" altLang="ja-JP" sz="2800" i="1" kern="1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明朝" panose="02020609040205080304" pitchFamily="17" charset="-128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ja-JP" sz="2800" i="1" kern="100" dirty="0">
                  <a:solidFill>
                    <a:srgbClr val="000000"/>
                  </a:solidFill>
                  <a:effectLst/>
                  <a:latin typeface="Cambria Math" panose="020405030504060302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  <a:p>
                <a:pPr algn="just" fontAlgn="ctr"/>
                <a:r>
                  <a:rPr lang="ja-JP" altLang="en-US" sz="2800" kern="100" dirty="0">
                    <a:effectLst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　　　</a:t>
                </a:r>
                <a14:m>
                  <m:oMath xmlns:m="http://schemas.openxmlformats.org/officeDocument/2006/math"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ja-JP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ja-JP" sz="2800" kern="100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ja-JP" sz="2800" kern="100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  <m:sSup>
                      <m:sSupPr>
                        <m:ctrlPr>
                          <a:rPr lang="ja-JP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ja-JP" altLang="ja-JP" sz="2800" i="1" kern="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800" i="1" kern="100">
                                <a:effectLst/>
                                <a:latin typeface="Cambria Math" panose="02040503050406030204" pitchFamily="18" charset="0"/>
                                <a:ea typeface="ＭＳ 明朝" panose="02020609040205080304" pitchFamily="17" charset="-128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altLang="ja-JP" sz="2800" i="1" kern="100">
                                <a:effectLst/>
                                <a:latin typeface="Cambria Math" panose="02040503050406030204" pitchFamily="18" charset="0"/>
                                <a:ea typeface="ＭＳ 明朝" panose="02020609040205080304" pitchFamily="17" charset="-128"/>
                                <a:cs typeface="Times New Roman" panose="02020603050405020304" pitchFamily="18" charset="0"/>
                              </a:rPr>
                              <m:t>−20</m:t>
                            </m:r>
                          </m:e>
                        </m:d>
                      </m:e>
                      <m:sup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+50</m:t>
                    </m:r>
                  </m:oMath>
                </a14:m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endParaRPr lang="ja-JP" altLang="ja-JP" sz="2800" kern="100" dirty="0"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just" fontAlgn="ctr"/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よって，①の範囲の</a:t>
                </a:r>
                <a14:m>
                  <m:oMath xmlns:m="http://schemas.openxmlformats.org/officeDocument/2006/math">
                    <m:r>
                      <a:rPr lang="en-US" altLang="ja-JP" sz="2800" b="0" i="0" kern="10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b="0" i="1" kern="10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について，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altLang="ja-JP" sz="2800" b="0" i="1" kern="10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は</a:t>
                </a:r>
                <a:endParaRPr lang="en-US" altLang="ja-JP" sz="2800" kern="100" dirty="0">
                  <a:solidFill>
                    <a:srgbClr val="000000"/>
                  </a:solidFill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just" fontAlgn="ctr"/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=20 </m:t>
                    </m:r>
                  </m:oMath>
                </a14:m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で最小値</a:t>
                </a:r>
                <a14:m>
                  <m:oMath xmlns:m="http://schemas.openxmlformats.org/officeDocument/2006/math">
                    <m:r>
                      <a:rPr lang="en-US" altLang="ja-JP" sz="2800" i="1" kern="100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50 </m:t>
                    </m:r>
                  </m:oMath>
                </a14:m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をとる。</a:t>
                </a:r>
                <a:r>
                  <a:rPr lang="ja-JP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</a:p>
              <a:p>
                <a:pPr algn="just" fontAlgn="ctr"/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このとき，他方の針金の長さも</a:t>
                </a:r>
                <a:r>
                  <a:rPr lang="ja-JP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20</m:t>
                    </m:r>
                    <m:r>
                      <a:rPr lang="en-US" altLang="ja-JP" sz="2800" b="0" i="0" kern="10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ja-JP" sz="2800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cm</m:t>
                    </m:r>
                    <m:r>
                      <a:rPr lang="en-US" altLang="ja-JP" sz="2800" b="0" i="0" kern="10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になる。</a:t>
                </a:r>
                <a:endParaRPr lang="ja-JP" altLang="ja-JP" sz="2800" kern="100" dirty="0"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just" fontAlgn="ctr"/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したがって，針金を半分に切ればよい。</a:t>
                </a:r>
                <a:r>
                  <a:rPr lang="ja-JP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endParaRPr lang="en-US" altLang="ja-JP" sz="2800" kern="100" dirty="0"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just" fontAlgn="ctr"/>
                <a:r>
                  <a:rPr lang="ja-JP" altLang="ja-JP" sz="2800" dirty="0">
                    <a:solidFill>
                      <a:srgbClr val="000000"/>
                    </a:solidFill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また，面積の和の最小値は</a:t>
                </a:r>
                <a:r>
                  <a:rPr lang="ja-JP" altLang="ja-JP" sz="28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50</m:t>
                    </m:r>
                    <m:r>
                      <a:rPr lang="en-US" altLang="ja-JP" sz="2800" b="0" i="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ja-JP" altLang="ja-JP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ja-JP" sz="28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cm</m:t>
                        </m:r>
                      </m:e>
                      <m:sup>
                        <m:r>
                          <a:rPr lang="en-US" altLang="ja-JP" sz="28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ja-JP" altLang="ja-JP" sz="2800" dirty="0">
                    <a:solidFill>
                      <a:srgbClr val="000000"/>
                    </a:solidFill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である。</a:t>
                </a:r>
                <a:endParaRPr lang="en-US" altLang="ja-JP" sz="2800" kern="100" dirty="0">
                  <a:solidFill>
                    <a:srgbClr val="000000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字幕 2">
                <a:extLst>
                  <a:ext uri="{FF2B5EF4-FFF2-40B4-BE49-F238E27FC236}">
                    <a16:creationId xmlns:a16="http://schemas.microsoft.com/office/drawing/2014/main" id="{FCD8E5F3-A872-4961-B7F8-02C4A1779E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48256" y="1030288"/>
                <a:ext cx="9448418" cy="5177472"/>
              </a:xfrm>
              <a:prstGeom prst="rect">
                <a:avLst/>
              </a:prstGeom>
              <a:blipFill>
                <a:blip r:embed="rId4"/>
                <a:stretch>
                  <a:fillRect l="-1290" t="-1767" b="-306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6383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字幕 2">
                <a:extLst>
                  <a:ext uri="{FF2B5EF4-FFF2-40B4-BE49-F238E27FC236}">
                    <a16:creationId xmlns:a16="http://schemas.microsoft.com/office/drawing/2014/main" id="{FCD8E5F3-A872-4961-B7F8-02C4A1779E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95325" y="1030288"/>
                <a:ext cx="9448418" cy="51774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 algn="ctr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 fontAlgn="ctr">
                  <a:lnSpc>
                    <a:spcPct val="100000"/>
                  </a:lnSpc>
                </a:pPr>
                <a:r>
                  <a:rPr lang="ja-JP" altLang="en-US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別解　</a:t>
                </a:r>
                <a14:m>
                  <m:oMath xmlns:m="http://schemas.openxmlformats.org/officeDocument/2006/math">
                    <m:r>
                      <a:rPr lang="en-US" altLang="ja-JP" sz="2800" i="1" kern="10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2 </m:t>
                    </m:r>
                  </m:oMath>
                </a14:m>
                <a:r>
                  <a:rPr lang="ja-JP" altLang="ja-JP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つの正方形の</a:t>
                </a:r>
                <a14:m>
                  <m:oMath xmlns:m="http://schemas.openxmlformats.org/officeDocument/2006/math">
                    <m:r>
                      <a:rPr lang="ja-JP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800" i="1" kern="1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1 </m:t>
                    </m:r>
                  </m:oMath>
                </a14:m>
                <a:r>
                  <a:rPr lang="ja-JP" altLang="ja-JP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辺の長さを，それぞれ</a:t>
                </a:r>
                <a:r>
                  <a:rPr lang="ja-JP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b="0" i="0" kern="1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ja-JP" sz="2800" i="0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cm</m:t>
                    </m:r>
                  </m:oMath>
                </a14:m>
                <a:r>
                  <a:rPr lang="ja-JP" altLang="ja-JP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，</a:t>
                </a:r>
                <a:r>
                  <a:rPr lang="ja-JP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</a:p>
              <a:p>
                <a:pPr algn="just" fontAlgn="ctr">
                  <a:lnSpc>
                    <a:spcPct val="100000"/>
                  </a:lnSpc>
                </a:pPr>
                <a:r>
                  <a:rPr lang="ja-JP" altLang="en-US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800" b="0" i="0" kern="1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ja-JP" sz="2800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cm</m:t>
                    </m:r>
                    <m:r>
                      <a:rPr lang="en-US" altLang="ja-JP" sz="2800" b="0" i="0" kern="1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とし，</a:t>
                </a:r>
                <a:r>
                  <a:rPr lang="ja-JP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en-US" altLang="ja-JP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2 </a:t>
                </a:r>
                <a:r>
                  <a:rPr lang="ja-JP" altLang="ja-JP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つの面積の和を</a:t>
                </a:r>
                <a14:m>
                  <m:oMath xmlns:m="http://schemas.openxmlformats.org/officeDocument/2006/math">
                    <m:r>
                      <a:rPr lang="en-US" altLang="ja-JP" sz="2800" b="0" i="0" kern="1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altLang="ja-JP" sz="2800" b="0" i="1" kern="1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とすると</a:t>
                </a:r>
                <a:r>
                  <a:rPr lang="ja-JP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</a:p>
              <a:p>
                <a:pPr algn="just" fontAlgn="ctr">
                  <a:lnSpc>
                    <a:spcPct val="100000"/>
                  </a:lnSpc>
                </a:pPr>
                <a:r>
                  <a:rPr lang="ja-JP" altLang="ja-JP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ja-JP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ja-JP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:r>
                  <a:rPr lang="ja-JP" altLang="ja-JP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……①，</a:t>
                </a:r>
                <a:r>
                  <a:rPr lang="ja-JP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altLang="ja-JP" sz="2800" i="1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+4</m:t>
                    </m:r>
                    <m:r>
                      <a:rPr lang="en-US" altLang="ja-JP" sz="2800" i="1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800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=40</m:t>
                    </m:r>
                  </m:oMath>
                </a14:m>
                <a:r>
                  <a:rPr lang="ja-JP" altLang="en-US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:r>
                  <a:rPr lang="ja-JP" altLang="ja-JP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……②</a:t>
                </a:r>
                <a:r>
                  <a:rPr lang="ja-JP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</a:p>
              <a:p>
                <a:pPr algn="just" fontAlgn="ctr">
                  <a:lnSpc>
                    <a:spcPct val="100000"/>
                  </a:lnSpc>
                </a:pPr>
                <a:r>
                  <a:rPr lang="ja-JP" altLang="en-US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</a:t>
                </a:r>
                <a:r>
                  <a:rPr lang="ja-JP" altLang="ja-JP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②より　　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800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=10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endParaRPr lang="ja-JP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just" fontAlgn="ctr">
                  <a:lnSpc>
                    <a:spcPct val="100000"/>
                  </a:lnSpc>
                </a:pPr>
                <a:r>
                  <a:rPr lang="ja-JP" altLang="en-US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</a:t>
                </a:r>
                <a:r>
                  <a:rPr lang="ja-JP" altLang="ja-JP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①に代入して</a:t>
                </a:r>
                <a:endParaRPr lang="en-US" altLang="ja-JP" sz="2800" kern="100" dirty="0">
                  <a:solidFill>
                    <a:srgbClr val="000000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just" fontAlgn="ctr">
                  <a:lnSpc>
                    <a:spcPct val="100000"/>
                  </a:lnSpc>
                </a:pPr>
                <a:r>
                  <a:rPr lang="ja-JP" altLang="en-US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　　</a:t>
                </a:r>
                <a:r>
                  <a:rPr lang="ja-JP" altLang="ja-JP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altLang="ja-JP" sz="2800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ja-JP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ja-JP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ja-JP" altLang="ja-JP" sz="280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80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  <m:t>10−</m:t>
                            </m:r>
                            <m:r>
                              <a:rPr lang="en-US" altLang="ja-JP" sz="280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ja-JP" sz="2800" i="1" kern="100" dirty="0">
                  <a:solidFill>
                    <a:srgbClr val="000000"/>
                  </a:solidFill>
                  <a:latin typeface="Cambria Math" panose="020405030504060302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just" fontAlgn="ctr">
                  <a:lnSpc>
                    <a:spcPct val="100000"/>
                  </a:lnSpc>
                </a:pPr>
                <a:r>
                  <a:rPr lang="ja-JP" altLang="en-US" sz="2800" kern="100" dirty="0">
                    <a:solidFill>
                      <a:srgbClr val="000000"/>
                    </a:solidFill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　　　　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=2</m:t>
                    </m:r>
                    <m:sSup>
                      <m:sSupPr>
                        <m:ctrlPr>
                          <a:rPr lang="ja-JP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ja-JP" altLang="ja-JP" sz="280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80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altLang="ja-JP" sz="280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  <m:t>−5</m:t>
                            </m:r>
                          </m:e>
                        </m:d>
                      </m:e>
                      <m:sup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+50</m:t>
                    </m:r>
                  </m:oMath>
                </a14:m>
                <a:r>
                  <a:rPr lang="en-US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endParaRPr lang="ja-JP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just" fontAlgn="ctr">
                  <a:lnSpc>
                    <a:spcPct val="100000"/>
                  </a:lnSpc>
                </a:pPr>
                <a:r>
                  <a:rPr lang="ja-JP" altLang="ja-JP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:r>
                  <a:rPr lang="ja-JP" altLang="en-US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&gt;0</m:t>
                    </m:r>
                    <m:r>
                      <a:rPr lang="en-US" altLang="ja-JP" sz="2800" b="0" i="0" kern="1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かつ</a:t>
                </a:r>
                <a14:m>
                  <m:oMath xmlns:m="http://schemas.openxmlformats.org/officeDocument/2006/math">
                    <m:r>
                      <a:rPr lang="en-US" altLang="ja-JP" sz="2800" b="0" i="0" kern="10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800" i="1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800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&gt;0</m:t>
                    </m:r>
                    <m:r>
                      <a:rPr lang="en-US" altLang="ja-JP" sz="2800" b="0" i="0" kern="10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より　　</a:t>
                </a:r>
                <a:endParaRPr lang="en-US" altLang="ja-JP" sz="2800" kern="100" dirty="0">
                  <a:solidFill>
                    <a:srgbClr val="000000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just" fontAlgn="ctr">
                  <a:lnSpc>
                    <a:spcPct val="100000"/>
                  </a:lnSpc>
                </a:pPr>
                <a:r>
                  <a:rPr lang="ja-JP" altLang="en-US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　　　</a:t>
                </a:r>
                <a14:m>
                  <m:oMath xmlns:m="http://schemas.openxmlformats.org/officeDocument/2006/math">
                    <m:r>
                      <a:rPr lang="en-US" altLang="ja-JP" sz="2800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0&lt;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&lt;10</m:t>
                    </m:r>
                  </m:oMath>
                </a14:m>
                <a:r>
                  <a:rPr lang="en-US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endParaRPr lang="ja-JP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字幕 2">
                <a:extLst>
                  <a:ext uri="{FF2B5EF4-FFF2-40B4-BE49-F238E27FC236}">
                    <a16:creationId xmlns:a16="http://schemas.microsoft.com/office/drawing/2014/main" id="{FCD8E5F3-A872-4961-B7F8-02C4A1779E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5325" y="1030288"/>
                <a:ext cx="9448418" cy="5177472"/>
              </a:xfrm>
              <a:prstGeom prst="rect">
                <a:avLst/>
              </a:prstGeom>
              <a:blipFill>
                <a:blip r:embed="rId3"/>
                <a:stretch>
                  <a:fillRect l="-1290" t="-117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タイトル 1">
            <a:extLst>
              <a:ext uri="{FF2B5EF4-FFF2-40B4-BE49-F238E27FC236}">
                <a16:creationId xmlns:a16="http://schemas.microsoft.com/office/drawing/2014/main" id="{EA34253C-1BFD-4ADF-A4D0-A720173E0B3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>
              <a:spcAft>
                <a:spcPts val="0"/>
              </a:spcAft>
            </a:pPr>
            <a:r>
              <a:rPr lang="en-US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en-US" altLang="ja-JP" sz="3200" kern="100" dirty="0">
                <a:effectLst/>
                <a:latin typeface="ＭＳ Ｐゴシック" panose="020B0600070205080204" pitchFamily="50" charset="-128"/>
                <a:cs typeface="Times New Roman" panose="02020603050405020304" pitchFamily="18" charset="0"/>
              </a:rPr>
              <a:t>2</a:t>
            </a:r>
            <a:r>
              <a:rPr lang="ja-JP" altLang="ja-JP" sz="3200" kern="100" dirty="0">
                <a:effectLst/>
                <a:ea typeface="ＭＳ Ｐゴシック" panose="020B0600070205080204" pitchFamily="50" charset="-128"/>
                <a:cs typeface="Times New Roman" panose="02020603050405020304" pitchFamily="18" charset="0"/>
              </a:rPr>
              <a:t>次関数の最大と最小</a:t>
            </a:r>
            <a:r>
              <a:rPr lang="ja-JP" altLang="en-US" sz="32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　　　　　　　　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C 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最大・最小の応用　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教科書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p.98)</a:t>
            </a:r>
            <a:endParaRPr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75421704-FF98-4005-B9DD-84BF9474431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001000" y="2671763"/>
            <a:ext cx="3657600" cy="3657600"/>
            <a:chOff x="5040" y="1683"/>
            <a:chExt cx="2304" cy="2304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CFEBBCDC-66A2-4248-B446-4C33FD7B72E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040" y="1683"/>
              <a:ext cx="2304" cy="2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pic>
          <p:nvPicPr>
            <p:cNvPr id="31749" name="Picture 5">
              <a:extLst>
                <a:ext uri="{FF2B5EF4-FFF2-40B4-BE49-F238E27FC236}">
                  <a16:creationId xmlns:a16="http://schemas.microsoft.com/office/drawing/2014/main" id="{EBB5459E-9D4A-42C2-89B1-E691353FA9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0" y="1683"/>
              <a:ext cx="2308" cy="2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03695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字幕 2">
                <a:extLst>
                  <a:ext uri="{FF2B5EF4-FFF2-40B4-BE49-F238E27FC236}">
                    <a16:creationId xmlns:a16="http://schemas.microsoft.com/office/drawing/2014/main" id="{FCD8E5F3-A872-4961-B7F8-02C4A1779E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95325" y="1030288"/>
                <a:ext cx="9448418" cy="51774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 algn="ctr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 fontAlgn="ctr">
                  <a:lnSpc>
                    <a:spcPct val="100000"/>
                  </a:lnSpc>
                </a:pPr>
                <a:r>
                  <a:rPr lang="ja-JP" altLang="ja-JP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:r>
                  <a:rPr lang="ja-JP" altLang="en-US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</a:t>
                </a:r>
                <a:r>
                  <a:rPr lang="ja-JP" altLang="ja-JP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この範囲の</a:t>
                </a:r>
                <a14:m>
                  <m:oMath xmlns:m="http://schemas.openxmlformats.org/officeDocument/2006/math">
                    <m:r>
                      <a:rPr lang="en-US" altLang="ja-JP" sz="2800" b="0" i="1" kern="10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b="0" i="1" kern="1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について，</a:t>
                </a:r>
                <a:r>
                  <a:rPr lang="ja-JP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</a:p>
              <a:p>
                <a:pPr algn="just" fontAlgn="ctr">
                  <a:lnSpc>
                    <a:spcPct val="100000"/>
                  </a:lnSpc>
                </a:pPr>
                <a:r>
                  <a:rPr lang="ja-JP" altLang="en-US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</a:t>
                </a:r>
                <a:r>
                  <a:rPr lang="ja-JP" altLang="ja-JP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𝑆</m:t>
                    </m:r>
                  </m:oMath>
                </a14:m>
                <a:r>
                  <a:rPr lang="en-US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は</a:t>
                </a:r>
                <a:r>
                  <a:rPr lang="ja-JP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</a:p>
              <a:p>
                <a:pPr algn="just" fontAlgn="ctr">
                  <a:lnSpc>
                    <a:spcPct val="100000"/>
                  </a:lnSpc>
                </a:pPr>
                <a:r>
                  <a:rPr lang="ja-JP" altLang="en-US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</a:t>
                </a:r>
                <a:r>
                  <a:rPr lang="ja-JP" altLang="ja-JP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:r>
                  <a:rPr lang="ja-JP" altLang="en-US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</a:t>
                </a:r>
                <a:r>
                  <a:rPr lang="ja-JP" altLang="ja-JP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800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=5</m:t>
                    </m:r>
                    <m:r>
                      <a:rPr lang="en-US" altLang="ja-JP" sz="2800" b="0" i="0" kern="1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で最小値</a:t>
                </a:r>
                <a14:m>
                  <m:oMath xmlns:m="http://schemas.openxmlformats.org/officeDocument/2006/math">
                    <m:r>
                      <a:rPr lang="ja-JP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800" i="1" kern="10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50</m:t>
                    </m:r>
                  </m:oMath>
                </a14:m>
                <a:endParaRPr lang="ja-JP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just" fontAlgn="ctr">
                  <a:lnSpc>
                    <a:spcPct val="100000"/>
                  </a:lnSpc>
                </a:pPr>
                <a:r>
                  <a:rPr lang="ja-JP" altLang="ja-JP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:r>
                  <a:rPr lang="ja-JP" altLang="en-US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</a:t>
                </a:r>
                <a:r>
                  <a:rPr lang="ja-JP" altLang="ja-JP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をとる。</a:t>
                </a:r>
                <a:r>
                  <a:rPr lang="ja-JP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</a:p>
              <a:p>
                <a:pPr algn="just" fontAlgn="ctr">
                  <a:lnSpc>
                    <a:spcPct val="100000"/>
                  </a:lnSpc>
                </a:pPr>
                <a:r>
                  <a:rPr lang="ja-JP" altLang="ja-JP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:r>
                  <a:rPr lang="ja-JP" altLang="en-US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</a:t>
                </a:r>
                <a:r>
                  <a:rPr lang="ja-JP" altLang="ja-JP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したがって，針金を半分に切ればよい。</a:t>
                </a:r>
                <a:r>
                  <a:rPr lang="ja-JP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</a:p>
              <a:p>
                <a:pPr algn="just" fontAlgn="ctr">
                  <a:lnSpc>
                    <a:spcPct val="100000"/>
                  </a:lnSpc>
                </a:pPr>
                <a:r>
                  <a:rPr lang="ja-JP" altLang="ja-JP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:r>
                  <a:rPr lang="ja-JP" altLang="en-US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</a:t>
                </a:r>
                <a:r>
                  <a:rPr lang="ja-JP" altLang="ja-JP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また，面積の和の最小</a:t>
                </a:r>
                <a:r>
                  <a:rPr lang="ja-JP" altLang="ja-JP" sz="28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値は</a:t>
                </a: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50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ja-JP" sz="280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cm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ja-JP" altLang="ja-JP" sz="28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である。</a:t>
                </a:r>
                <a:endParaRPr lang="en-US" altLang="ja-JP" sz="2800" kern="100" dirty="0">
                  <a:solidFill>
                    <a:srgbClr val="000000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字幕 2">
                <a:extLst>
                  <a:ext uri="{FF2B5EF4-FFF2-40B4-BE49-F238E27FC236}">
                    <a16:creationId xmlns:a16="http://schemas.microsoft.com/office/drawing/2014/main" id="{FCD8E5F3-A872-4961-B7F8-02C4A1779E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5325" y="1030288"/>
                <a:ext cx="9448418" cy="5177472"/>
              </a:xfrm>
              <a:prstGeom prst="rect">
                <a:avLst/>
              </a:prstGeom>
              <a:blipFill>
                <a:blip r:embed="rId3"/>
                <a:stretch>
                  <a:fillRect t="-147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タイトル 1">
            <a:extLst>
              <a:ext uri="{FF2B5EF4-FFF2-40B4-BE49-F238E27FC236}">
                <a16:creationId xmlns:a16="http://schemas.microsoft.com/office/drawing/2014/main" id="{EA34253C-1BFD-4ADF-A4D0-A720173E0B3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>
              <a:spcAft>
                <a:spcPts val="0"/>
              </a:spcAft>
            </a:pPr>
            <a:r>
              <a:rPr lang="en-US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en-US" altLang="ja-JP" sz="3200" kern="100" dirty="0">
                <a:effectLst/>
                <a:latin typeface="ＭＳ Ｐゴシック" panose="020B0600070205080204" pitchFamily="50" charset="-128"/>
                <a:cs typeface="Times New Roman" panose="02020603050405020304" pitchFamily="18" charset="0"/>
              </a:rPr>
              <a:t>2</a:t>
            </a:r>
            <a:r>
              <a:rPr lang="ja-JP" altLang="ja-JP" sz="3200" kern="100" dirty="0">
                <a:effectLst/>
                <a:ea typeface="ＭＳ Ｐゴシック" panose="020B0600070205080204" pitchFamily="50" charset="-128"/>
                <a:cs typeface="Times New Roman" panose="02020603050405020304" pitchFamily="18" charset="0"/>
              </a:rPr>
              <a:t>次関数の最大と最小</a:t>
            </a:r>
            <a:r>
              <a:rPr lang="ja-JP" altLang="en-US" sz="32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　　　　　　　　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C 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最大・最小の応用　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教科書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p.98)</a:t>
            </a:r>
            <a:endParaRPr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83243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9697D435-B95E-49FD-996F-AFD3F8F4939E}"/>
              </a:ext>
            </a:extLst>
          </p:cNvPr>
          <p:cNvSpPr/>
          <p:nvPr/>
        </p:nvSpPr>
        <p:spPr>
          <a:xfrm>
            <a:off x="744601" y="1086529"/>
            <a:ext cx="1723022" cy="42703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字幕 2">
                <a:extLst>
                  <a:ext uri="{FF2B5EF4-FFF2-40B4-BE49-F238E27FC236}">
                    <a16:creationId xmlns:a16="http://schemas.microsoft.com/office/drawing/2014/main" id="{062C5A3D-141A-4578-A03A-F4BE30A943CC}"/>
                  </a:ext>
                </a:extLst>
              </p:cNvPr>
              <p:cNvSpPr>
                <a:spLocks noGrp="1" noChangeArrowheads="1"/>
              </p:cNvSpPr>
              <p:nvPr>
                <p:ph type="subTitle" idx="1"/>
              </p:nvPr>
            </p:nvSpPr>
            <p:spPr>
              <a:xfrm>
                <a:off x="704358" y="1030287"/>
                <a:ext cx="10801350" cy="5064125"/>
              </a:xfrm>
            </p:spPr>
            <p:txBody>
              <a:bodyPr/>
              <a:lstStyle/>
              <a:p>
                <a:pPr marL="1800000" indent="-1800000" algn="just"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応用例題</a:t>
                </a:r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6</a:t>
                </a: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直角を挟む</a:t>
                </a:r>
                <a14:m>
                  <m:oMath xmlns:m="http://schemas.openxmlformats.org/officeDocument/2006/math">
                    <m:r>
                      <a:rPr lang="ja-JP" altLang="en-US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2 </m:t>
                    </m:r>
                  </m:oMath>
                </a14:m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辺の長さの和が</a:t>
                </a:r>
                <a14:m>
                  <m:oMath xmlns:m="http://schemas.openxmlformats.org/officeDocument/2006/math">
                    <m:r>
                      <a:rPr lang="ja-JP" altLang="en-US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8 </m:t>
                    </m:r>
                  </m:oMath>
                </a14:m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である直角三角形のうち，斜辺の長さが最小である直角三角形の</a:t>
                </a:r>
                <a14:m>
                  <m:oMath xmlns:m="http://schemas.openxmlformats.org/officeDocument/2006/math">
                    <m:r>
                      <a:rPr lang="ja-JP" altLang="en-US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3 </m:t>
                    </m:r>
                  </m:oMath>
                </a14:m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辺の長さを求めよ。</a:t>
                </a:r>
                <a:endParaRPr lang="en-US" altLang="ja-JP" sz="2800" kern="100" dirty="0"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marL="810000" indent="-810000" algn="l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解説　斜辺の長さを</a:t>
                </a:r>
                <a14:m>
                  <m:oMath xmlns:m="http://schemas.openxmlformats.org/officeDocument/2006/math">
                    <m:r>
                      <a:rPr lang="ja-JP" altLang="en-US" sz="2800" i="1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 </m:t>
                    </m:r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𝑙</m:t>
                    </m:r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 </m:t>
                    </m:r>
                  </m:oMath>
                </a14:m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とすると，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𝑙</m:t>
                    </m:r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&gt;0 </m:t>
                    </m:r>
                  </m:oMath>
                </a14:m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であるから，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800" i="1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</m:ctrlPr>
                      </m:sSupPr>
                      <m:e>
                        <m:r>
                          <a:rPr lang="en-US" altLang="ja-JP" sz="2800" i="1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𝑙</m:t>
                        </m:r>
                      </m:e>
                      <m:sup>
                        <m:r>
                          <a:rPr lang="en-US" altLang="ja-JP" sz="2800" i="1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2</m:t>
                        </m:r>
                      </m:sup>
                    </m:sSup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 </m:t>
                    </m:r>
                  </m:oMath>
                </a14:m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が最小となるとき</a:t>
                </a:r>
                <a14:m>
                  <m:oMath xmlns:m="http://schemas.openxmlformats.org/officeDocument/2006/math">
                    <m:r>
                      <a:rPr lang="ja-JP" altLang="en-US" sz="2800" i="1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 </m:t>
                    </m:r>
                  </m:oMath>
                </a14:m>
                <a:endParaRPr lang="en-US" altLang="ja-JP" sz="2800" i="1" dirty="0">
                  <a:latin typeface="Cambria Math" panose="02040503050406030204" pitchFamily="18" charset="0"/>
                  <a:ea typeface="ＭＳ Ｐゴシック" panose="020B0600070205080204" pitchFamily="50" charset="-128"/>
                </a:endParaRPr>
              </a:p>
              <a:p>
                <a:pPr marL="810000" indent="-810000" algn="l"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ja-JP" altLang="en-US" sz="2800" dirty="0">
                    <a:ea typeface="ＭＳ Ｐゴシック" panose="020B0600070205080204" pitchFamily="50" charset="-128"/>
                  </a:rPr>
                  <a:t>　　　 　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𝑙</m:t>
                    </m:r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 </m:t>
                    </m:r>
                  </m:oMath>
                </a14:m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も最小となる。</a:t>
                </a:r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6" name="字幕 2">
                <a:extLst>
                  <a:ext uri="{FF2B5EF4-FFF2-40B4-BE49-F238E27FC236}">
                    <a16:creationId xmlns:a16="http://schemas.microsoft.com/office/drawing/2014/main" id="{062C5A3D-141A-4578-A03A-F4BE30A943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704358" y="1030287"/>
                <a:ext cx="10801350" cy="5064125"/>
              </a:xfrm>
              <a:blipFill>
                <a:blip r:embed="rId3"/>
                <a:stretch>
                  <a:fillRect l="-1186" t="-1444" r="-118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タイトル 1">
            <a:extLst>
              <a:ext uri="{FF2B5EF4-FFF2-40B4-BE49-F238E27FC236}">
                <a16:creationId xmlns:a16="http://schemas.microsoft.com/office/drawing/2014/main" id="{3F978994-814B-4556-AD32-FBF1EB3802A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>
              <a:spcAft>
                <a:spcPts val="0"/>
              </a:spcAft>
            </a:pPr>
            <a:r>
              <a:rPr lang="en-US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en-US" altLang="ja-JP" sz="3200" kern="100" dirty="0">
                <a:effectLst/>
                <a:latin typeface="ＭＳ Ｐゴシック" panose="020B0600070205080204" pitchFamily="50" charset="-128"/>
                <a:cs typeface="Times New Roman" panose="02020603050405020304" pitchFamily="18" charset="0"/>
              </a:rPr>
              <a:t>2</a:t>
            </a:r>
            <a:r>
              <a:rPr lang="ja-JP" altLang="ja-JP" sz="3200" kern="100" dirty="0">
                <a:effectLst/>
                <a:ea typeface="ＭＳ Ｐゴシック" panose="020B0600070205080204" pitchFamily="50" charset="-128"/>
                <a:cs typeface="Times New Roman" panose="02020603050405020304" pitchFamily="18" charset="0"/>
              </a:rPr>
              <a:t>次関数の最大と最小</a:t>
            </a:r>
            <a:r>
              <a:rPr lang="ja-JP" altLang="en-US" sz="32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　　　　　　　　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C 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最大・最小の応用　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教科書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p.99)</a:t>
            </a:r>
            <a:endParaRPr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9466366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字幕 2">
                <a:extLst>
                  <a:ext uri="{FF2B5EF4-FFF2-40B4-BE49-F238E27FC236}">
                    <a16:creationId xmlns:a16="http://schemas.microsoft.com/office/drawing/2014/main" id="{562B9BF0-BB5D-4183-8D01-FD8D91915C82}"/>
                  </a:ext>
                </a:extLst>
              </p:cNvPr>
              <p:cNvSpPr>
                <a:spLocks noGrp="1" noChangeArrowheads="1"/>
              </p:cNvSpPr>
              <p:nvPr>
                <p:ph type="subTitle" idx="1"/>
              </p:nvPr>
            </p:nvSpPr>
            <p:spPr>
              <a:xfrm>
                <a:off x="704358" y="1030288"/>
                <a:ext cx="10801350" cy="5064124"/>
              </a:xfrm>
            </p:spPr>
            <p:txBody>
              <a:bodyPr/>
              <a:lstStyle/>
              <a:p>
                <a:pPr algn="just">
                  <a:lnSpc>
                    <a:spcPct val="100000"/>
                  </a:lnSpc>
                </a:pP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解　</a:t>
                </a:r>
                <a:r>
                  <a:rPr lang="ja-JP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直角を挟む</a:t>
                </a:r>
                <a14:m>
                  <m:oMath xmlns:m="http://schemas.openxmlformats.org/officeDocument/2006/math">
                    <m:r>
                      <a:rPr lang="en-US" altLang="ja-JP" sz="2800" i="1" kern="100" dirty="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2 </m:t>
                    </m:r>
                  </m:oMath>
                </a14:m>
                <a:r>
                  <a:rPr lang="ja-JP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辺のうちの一方の長さを</a:t>
                </a:r>
                <a14:m>
                  <m:oMath xmlns:m="http://schemas.openxmlformats.org/officeDocument/2006/math">
                    <m:r>
                      <a:rPr lang="en-US" altLang="ja-JP" sz="2800" b="0" i="0" kern="10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b="0" i="1" kern="10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と</a:t>
                </a:r>
                <a:endParaRPr lang="en-US" altLang="ja-JP" sz="2800" kern="100" dirty="0"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 </a:t>
                </a:r>
                <a:r>
                  <a:rPr lang="ja-JP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すると，他方の長さは</a:t>
                </a:r>
                <a14:m>
                  <m:oMath xmlns:m="http://schemas.openxmlformats.org/officeDocument/2006/math">
                    <m:r>
                      <a:rPr lang="ja-JP" altLang="en-US" sz="2800" i="1" kern="100" dirty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8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b="0" i="1" kern="10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で表され，</a:t>
                </a:r>
                <a:endParaRPr lang="en-US" altLang="ja-JP" sz="2800" kern="100" dirty="0"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 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ja-JP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8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altLang="ja-JP" sz="2800" b="0" i="1" kern="10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であるから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ja-JP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</a:t>
                </a: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　　　</a:t>
                </a:r>
                <a14:m>
                  <m:oMath xmlns:m="http://schemas.openxmlformats.org/officeDocument/2006/math"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8</m:t>
                    </m:r>
                  </m:oMath>
                </a14:m>
                <a:r>
                  <a:rPr lang="ja-JP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……</a:t>
                </a:r>
                <a:r>
                  <a:rPr lang="ja-JP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ＭＳ 明朝" panose="02020609040205080304" pitchFamily="17" charset="-128"/>
                  </a:rPr>
                  <a:t>①</a:t>
                </a:r>
                <a:endParaRPr lang="ja-JP" altLang="ja-JP" sz="2800" kern="100" dirty="0"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字幕 2">
                <a:extLst>
                  <a:ext uri="{FF2B5EF4-FFF2-40B4-BE49-F238E27FC236}">
                    <a16:creationId xmlns:a16="http://schemas.microsoft.com/office/drawing/2014/main" id="{562B9BF0-BB5D-4183-8D01-FD8D91915C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704358" y="1030288"/>
                <a:ext cx="10801350" cy="5064124"/>
              </a:xfrm>
              <a:blipFill>
                <a:blip r:embed="rId3"/>
                <a:stretch>
                  <a:fillRect l="-1186" t="-144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タイトル 1">
            <a:extLst>
              <a:ext uri="{FF2B5EF4-FFF2-40B4-BE49-F238E27FC236}">
                <a16:creationId xmlns:a16="http://schemas.microsoft.com/office/drawing/2014/main" id="{E3884169-DEBC-4503-8B85-FB77CE47597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>
              <a:spcAft>
                <a:spcPts val="0"/>
              </a:spcAft>
            </a:pPr>
            <a:r>
              <a:rPr lang="en-US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en-US" altLang="ja-JP" sz="3200" kern="100" dirty="0">
                <a:effectLst/>
                <a:latin typeface="ＭＳ Ｐゴシック" panose="020B0600070205080204" pitchFamily="50" charset="-128"/>
                <a:cs typeface="Times New Roman" panose="02020603050405020304" pitchFamily="18" charset="0"/>
              </a:rPr>
              <a:t>2</a:t>
            </a:r>
            <a:r>
              <a:rPr lang="ja-JP" altLang="ja-JP" sz="3200" kern="100" dirty="0">
                <a:effectLst/>
                <a:ea typeface="ＭＳ Ｐゴシック" panose="020B0600070205080204" pitchFamily="50" charset="-128"/>
                <a:cs typeface="Times New Roman" panose="02020603050405020304" pitchFamily="18" charset="0"/>
              </a:rPr>
              <a:t>次関数の最大と最小</a:t>
            </a:r>
            <a:r>
              <a:rPr lang="ja-JP" altLang="en-US" sz="32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　　　　　　　　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C 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最大・最小の応用　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教科書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p.99)</a:t>
            </a:r>
            <a:endParaRPr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6D596C3E-0C7C-432D-B5CC-0ACD7FFE8723}"/>
              </a:ext>
            </a:extLst>
          </p:cNvPr>
          <p:cNvSpPr/>
          <p:nvPr/>
        </p:nvSpPr>
        <p:spPr>
          <a:xfrm>
            <a:off x="2049335" y="3249650"/>
            <a:ext cx="1596689" cy="5328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4A4C95E8-EF27-4584-8C11-624F30B7A28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577263" y="1052513"/>
            <a:ext cx="2909887" cy="1847850"/>
            <a:chOff x="5403" y="663"/>
            <a:chExt cx="1833" cy="1164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596FE26A-E657-4970-A905-D773826C1CB7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403" y="663"/>
              <a:ext cx="1833" cy="1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pic>
          <p:nvPicPr>
            <p:cNvPr id="32773" name="Picture 5">
              <a:extLst>
                <a:ext uri="{FF2B5EF4-FFF2-40B4-BE49-F238E27FC236}">
                  <a16:creationId xmlns:a16="http://schemas.microsoft.com/office/drawing/2014/main" id="{A404F918-D76D-42EC-81AD-17C5FDA535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3" y="663"/>
              <a:ext cx="1837" cy="1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49756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字幕 2">
                <a:extLst>
                  <a:ext uri="{FF2B5EF4-FFF2-40B4-BE49-F238E27FC236}">
                    <a16:creationId xmlns:a16="http://schemas.microsoft.com/office/drawing/2014/main" id="{562B9BF0-BB5D-4183-8D01-FD8D91915C82}"/>
                  </a:ext>
                </a:extLst>
              </p:cNvPr>
              <p:cNvSpPr>
                <a:spLocks noGrp="1" noChangeArrowheads="1"/>
              </p:cNvSpPr>
              <p:nvPr>
                <p:ph type="subTitle" idx="1"/>
              </p:nvPr>
            </p:nvSpPr>
            <p:spPr>
              <a:xfrm>
                <a:off x="704358" y="1030287"/>
                <a:ext cx="10801350" cy="5289751"/>
              </a:xfrm>
            </p:spPr>
            <p:txBody>
              <a:bodyPr/>
              <a:lstStyle/>
              <a:p>
                <a:pPr algn="l"/>
                <a:r>
                  <a:rPr lang="ja-JP" altLang="en-US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 </a:t>
                </a:r>
                <a:r>
                  <a:rPr lang="ja-JP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また， 斜辺の長さを</a:t>
                </a:r>
                <a14:m>
                  <m:oMath xmlns:m="http://schemas.openxmlformats.org/officeDocument/2006/math">
                    <m:r>
                      <a:rPr lang="en-US" altLang="ja-JP" sz="2800" b="0" i="0" kern="10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𝑙</m:t>
                    </m:r>
                    <m:r>
                      <a:rPr lang="en-US" altLang="ja-JP" sz="2800" b="0" i="1" kern="10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とすると， 三平方の定理から</a:t>
                </a:r>
              </a:p>
              <a:p>
                <a:pPr algn="l">
                  <a:lnSpc>
                    <a:spcPct val="150000"/>
                  </a:lnSpc>
                </a:pP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 　　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𝑙</m:t>
                        </m:r>
                      </m:e>
                      <m:sup>
                        <m:r>
                          <a:rPr lang="en-US" altLang="ja-JP" sz="2800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ja-JP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+(8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sSup>
                      <m:sSupPr>
                        <m:ctrlPr>
                          <a:rPr lang="ja-JP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ja-JP" sz="2800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ja-JP" altLang="ja-JP" sz="2800" kern="100" dirty="0"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50000"/>
                  </a:lnSpc>
                </a:pP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:r>
                  <a:rPr lang="ja-JP" altLang="en-US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　   </a:t>
                </a:r>
                <a14:m>
                  <m:oMath xmlns:m="http://schemas.openxmlformats.org/officeDocument/2006/math"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=2</m:t>
                    </m:r>
                    <m:sSup>
                      <m:sSupPr>
                        <m:ctrlPr>
                          <a:rPr lang="ja-JP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16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+64</m:t>
                    </m:r>
                  </m:oMath>
                </a14:m>
                <a:endParaRPr lang="ja-JP" altLang="ja-JP" sz="2800" kern="100" dirty="0"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50000"/>
                  </a:lnSpc>
                </a:pP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:r>
                  <a:rPr lang="ja-JP" altLang="en-US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　   </a:t>
                </a:r>
                <a14:m>
                  <m:oMath xmlns:m="http://schemas.openxmlformats.org/officeDocument/2006/math"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=2(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4</m:t>
                    </m:r>
                    <m:sSup>
                      <m:sSupPr>
                        <m:ctrlPr>
                          <a:rPr lang="ja-JP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ja-JP" sz="2800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+32</m:t>
                    </m:r>
                  </m:oMath>
                </a14:m>
                <a:endParaRPr lang="ja-JP" altLang="ja-JP" sz="2800" kern="100" dirty="0"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50000"/>
                  </a:lnSpc>
                </a:pPr>
                <a:r>
                  <a:rPr lang="ja-JP" altLang="en-US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 </a:t>
                </a:r>
                <a:r>
                  <a:rPr lang="ja-JP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よって，</a:t>
                </a:r>
                <a:r>
                  <a:rPr lang="ja-JP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ＭＳ 明朝" panose="02020609040205080304" pitchFamily="17" charset="-128"/>
                  </a:rPr>
                  <a:t>①</a:t>
                </a:r>
                <a:r>
                  <a:rPr lang="ja-JP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の範囲の</a:t>
                </a:r>
                <a14:m>
                  <m:oMath xmlns:m="http://schemas.openxmlformats.org/officeDocument/2006/math">
                    <m:r>
                      <a:rPr lang="en-US" altLang="ja-JP" sz="2800" b="0" i="0" kern="10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b="0" i="1" kern="10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について，</a:t>
                </a:r>
              </a:p>
              <a:p>
                <a:pPr algn="l">
                  <a:lnSpc>
                    <a:spcPct val="150000"/>
                  </a:lnSpc>
                </a:pPr>
                <a:r>
                  <a:rPr lang="ja-JP" altLang="en-US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𝑙</m:t>
                        </m:r>
                      </m:e>
                      <m:sup>
                        <m:r>
                          <a:rPr lang="en-US" altLang="ja-JP" sz="2800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b="0" i="1" kern="10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は，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=4</m:t>
                    </m:r>
                    <m:r>
                      <a:rPr lang="en-US" altLang="ja-JP" sz="2800" b="0" i="0" kern="10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で最小値</a:t>
                </a:r>
                <a14:m>
                  <m:oMath xmlns:m="http://schemas.openxmlformats.org/officeDocument/2006/math">
                    <m:r>
                      <a:rPr lang="en-US" altLang="ja-JP" sz="2800" b="0" i="0" kern="10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32</m:t>
                    </m:r>
                    <m:r>
                      <a:rPr lang="en-US" altLang="ja-JP" sz="2800" b="0" i="0" kern="10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をとる。</a:t>
                </a:r>
              </a:p>
            </p:txBody>
          </p:sp>
        </mc:Choice>
        <mc:Fallback xmlns="">
          <p:sp>
            <p:nvSpPr>
              <p:cNvPr id="4" name="字幕 2">
                <a:extLst>
                  <a:ext uri="{FF2B5EF4-FFF2-40B4-BE49-F238E27FC236}">
                    <a16:creationId xmlns:a16="http://schemas.microsoft.com/office/drawing/2014/main" id="{562B9BF0-BB5D-4183-8D01-FD8D91915C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704358" y="1030287"/>
                <a:ext cx="10801350" cy="5289751"/>
              </a:xfrm>
              <a:blipFill>
                <a:blip r:embed="rId3"/>
                <a:stretch>
                  <a:fillRect t="-218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タイトル 1">
            <a:extLst>
              <a:ext uri="{FF2B5EF4-FFF2-40B4-BE49-F238E27FC236}">
                <a16:creationId xmlns:a16="http://schemas.microsoft.com/office/drawing/2014/main" id="{E3884169-DEBC-4503-8B85-FB77CE47597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>
              <a:spcAft>
                <a:spcPts val="0"/>
              </a:spcAft>
            </a:pPr>
            <a:r>
              <a:rPr lang="en-US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en-US" altLang="ja-JP" sz="3200" kern="100" dirty="0">
                <a:latin typeface="ＭＳ Ｐゴシック" panose="020B0600070205080204" pitchFamily="50" charset="-128"/>
                <a:cs typeface="Times New Roman" panose="02020603050405020304" pitchFamily="18" charset="0"/>
              </a:rPr>
              <a:t>2</a:t>
            </a:r>
            <a:r>
              <a:rPr lang="ja-JP" altLang="ja-JP" sz="3200" kern="100" dirty="0">
                <a:ea typeface="ＭＳ Ｐゴシック" panose="020B0600070205080204" pitchFamily="50" charset="-128"/>
                <a:cs typeface="Times New Roman" panose="02020603050405020304" pitchFamily="18" charset="0"/>
              </a:rPr>
              <a:t>次関数の最大と最小</a:t>
            </a:r>
            <a:r>
              <a:rPr lang="ja-JP" altLang="en-US" sz="32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　　　　　　　　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C 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最大・最小の応用　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教科書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p.99)</a:t>
            </a:r>
            <a:endParaRPr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3DA1F865-FCC8-4B94-B543-98CF5787B7AD}"/>
              </a:ext>
            </a:extLst>
          </p:cNvPr>
          <p:cNvSpPr/>
          <p:nvPr/>
        </p:nvSpPr>
        <p:spPr>
          <a:xfrm>
            <a:off x="2824840" y="1717551"/>
            <a:ext cx="2175423" cy="5328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82349A47-1728-4368-B55F-0388155A5432}"/>
              </a:ext>
            </a:extLst>
          </p:cNvPr>
          <p:cNvSpPr/>
          <p:nvPr/>
        </p:nvSpPr>
        <p:spPr>
          <a:xfrm>
            <a:off x="2824840" y="2416390"/>
            <a:ext cx="2545813" cy="5328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6F2BBE64-CA98-4F86-87C6-5390E325B239}"/>
              </a:ext>
            </a:extLst>
          </p:cNvPr>
          <p:cNvSpPr/>
          <p:nvPr/>
        </p:nvSpPr>
        <p:spPr>
          <a:xfrm>
            <a:off x="2824840" y="3169852"/>
            <a:ext cx="2430066" cy="5328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0F83872E-23EE-431A-8ECC-FF4CE8CF7205}"/>
              </a:ext>
            </a:extLst>
          </p:cNvPr>
          <p:cNvSpPr/>
          <p:nvPr/>
        </p:nvSpPr>
        <p:spPr>
          <a:xfrm>
            <a:off x="2980867" y="4744945"/>
            <a:ext cx="268224" cy="5328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372B34DA-303E-4F60-AE75-2B50626F213B}"/>
              </a:ext>
            </a:extLst>
          </p:cNvPr>
          <p:cNvSpPr/>
          <p:nvPr/>
        </p:nvSpPr>
        <p:spPr>
          <a:xfrm>
            <a:off x="4722471" y="4744945"/>
            <a:ext cx="405114" cy="5328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9F67FED1-BD10-4C8B-9F69-0E93D28CB28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312150" y="1728788"/>
            <a:ext cx="3194050" cy="4098925"/>
            <a:chOff x="5236" y="1089"/>
            <a:chExt cx="2012" cy="2582"/>
          </a:xfrm>
        </p:grpSpPr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785EC9B4-DA06-40AF-A62A-E13E42ED49D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236" y="1089"/>
              <a:ext cx="2012" cy="2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pic>
          <p:nvPicPr>
            <p:cNvPr id="33797" name="Picture 5">
              <a:extLst>
                <a:ext uri="{FF2B5EF4-FFF2-40B4-BE49-F238E27FC236}">
                  <a16:creationId xmlns:a16="http://schemas.microsoft.com/office/drawing/2014/main" id="{173F615A-4135-4B6A-B9A8-206209CE40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6" y="1089"/>
              <a:ext cx="2016" cy="2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30ACD2D4-8727-41DA-B945-E5BD07DDEB7B}"/>
              </a:ext>
            </a:extLst>
          </p:cNvPr>
          <p:cNvSpPr/>
          <p:nvPr/>
        </p:nvSpPr>
        <p:spPr>
          <a:xfrm>
            <a:off x="8184828" y="1717550"/>
            <a:ext cx="3302814" cy="4098925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43831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字幕 2">
                <a:extLst>
                  <a:ext uri="{FF2B5EF4-FFF2-40B4-BE49-F238E27FC236}">
                    <a16:creationId xmlns:a16="http://schemas.microsoft.com/office/drawing/2014/main" id="{562B9BF0-BB5D-4183-8D01-FD8D91915C82}"/>
                  </a:ext>
                </a:extLst>
              </p:cNvPr>
              <p:cNvSpPr>
                <a:spLocks noGrp="1" noChangeArrowheads="1"/>
              </p:cNvSpPr>
              <p:nvPr>
                <p:ph type="subTitle" idx="1"/>
              </p:nvPr>
            </p:nvSpPr>
            <p:spPr>
              <a:xfrm>
                <a:off x="704358" y="1030287"/>
                <a:ext cx="10801350" cy="5289751"/>
              </a:xfrm>
            </p:spPr>
            <p:txBody>
              <a:bodyPr/>
              <a:lstStyle/>
              <a:p>
                <a:pPr algn="l"/>
                <a:r>
                  <a:rPr lang="ja-JP" altLang="en-US" sz="2800" kern="100" dirty="0">
                    <a:effectLst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 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𝑙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altLang="ja-JP" sz="2800" b="0" i="0" kern="10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であるから，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𝑙</m:t>
                        </m:r>
                      </m:e>
                      <m:sup>
                        <m:r>
                          <a:rPr lang="en-US" altLang="ja-JP" sz="2800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b="0" i="1" kern="10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が最小となるとき</a:t>
                </a:r>
                <a14:m>
                  <m:oMath xmlns:m="http://schemas.openxmlformats.org/officeDocument/2006/math">
                    <m:r>
                      <a:rPr lang="en-US" altLang="ja-JP" sz="2800" b="0" i="0" kern="10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𝑙</m:t>
                    </m:r>
                    <m:r>
                      <a:rPr lang="en-US" altLang="ja-JP" sz="2800" b="0" i="1" kern="10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も最小となる。</a:t>
                </a:r>
              </a:p>
              <a:p>
                <a:pPr algn="l">
                  <a:lnSpc>
                    <a:spcPct val="150000"/>
                  </a:lnSpc>
                </a:pP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 </a:t>
                </a:r>
                <a:r>
                  <a:rPr lang="ja-JP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ゆえに，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𝑙</m:t>
                    </m:r>
                    <m:r>
                      <a:rPr lang="en-US" altLang="ja-JP" sz="2800" b="0" i="1" kern="10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は，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=4</m:t>
                    </m:r>
                    <m:r>
                      <a:rPr lang="en-US" altLang="ja-JP" sz="2800" b="0" i="0" kern="10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で最小値</a:t>
                </a:r>
                <a14:m>
                  <m:oMath xmlns:m="http://schemas.openxmlformats.org/officeDocument/2006/math">
                    <m:r>
                      <a:rPr lang="en-US" altLang="ja-JP" sz="2800" b="0" i="0" kern="10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ja-JP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ja-JP" sz="2800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32</m:t>
                        </m:r>
                      </m:e>
                    </m:rad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=4</m:t>
                    </m:r>
                    <m:rad>
                      <m:radPr>
                        <m:degHide m:val="on"/>
                        <m:ctrlPr>
                          <a:rPr lang="ja-JP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ja-JP" sz="2800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  <m:r>
                      <a:rPr lang="en-US" altLang="ja-JP" sz="2800" b="0" i="1" kern="10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をとる。</a:t>
                </a:r>
              </a:p>
              <a:p>
                <a:pPr algn="l">
                  <a:lnSpc>
                    <a:spcPct val="150000"/>
                  </a:lnSpc>
                </a:pPr>
                <a:r>
                  <a:rPr lang="ja-JP" altLang="en-US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 </a:t>
                </a:r>
                <a:r>
                  <a:rPr lang="ja-JP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したがって，求める</a:t>
                </a:r>
                <a14:m>
                  <m:oMath xmlns:m="http://schemas.openxmlformats.org/officeDocument/2006/math">
                    <m:r>
                      <a:rPr lang="en-US" altLang="ja-JP" sz="2800" b="0" i="0" kern="100" dirty="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800" i="1" kern="100" dirty="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altLang="ja-JP" sz="2800" b="0" i="1" kern="100" dirty="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辺の長さは</a:t>
                </a:r>
                <a14:m>
                  <m:oMath xmlns:m="http://schemas.openxmlformats.org/officeDocument/2006/math">
                    <m:r>
                      <a:rPr lang="en-US" altLang="ja-JP" sz="2800" b="0" i="0" kern="10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4</m:t>
                    </m:r>
                  </m:oMath>
                </a14:m>
                <a:r>
                  <a:rPr lang="ja-JP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4</m:t>
                    </m:r>
                  </m:oMath>
                </a14:m>
                <a:r>
                  <a:rPr lang="ja-JP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4</m:t>
                    </m:r>
                    <m:rad>
                      <m:radPr>
                        <m:degHide m:val="on"/>
                        <m:ctrlPr>
                          <a:rPr lang="ja-JP" altLang="ja-JP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ja-JP" sz="2800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  <m:r>
                      <a:rPr lang="en-US" altLang="ja-JP" sz="2800" b="0" i="1" kern="10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である。</a:t>
                </a:r>
              </a:p>
            </p:txBody>
          </p:sp>
        </mc:Choice>
        <mc:Fallback xmlns="">
          <p:sp>
            <p:nvSpPr>
              <p:cNvPr id="4" name="字幕 2">
                <a:extLst>
                  <a:ext uri="{FF2B5EF4-FFF2-40B4-BE49-F238E27FC236}">
                    <a16:creationId xmlns:a16="http://schemas.microsoft.com/office/drawing/2014/main" id="{562B9BF0-BB5D-4183-8D01-FD8D91915C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704358" y="1030287"/>
                <a:ext cx="10801350" cy="5289751"/>
              </a:xfrm>
              <a:blipFill>
                <a:blip r:embed="rId3"/>
                <a:stretch>
                  <a:fillRect t="-253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タイトル 1">
            <a:extLst>
              <a:ext uri="{FF2B5EF4-FFF2-40B4-BE49-F238E27FC236}">
                <a16:creationId xmlns:a16="http://schemas.microsoft.com/office/drawing/2014/main" id="{E3884169-DEBC-4503-8B85-FB77CE47597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>
              <a:spcAft>
                <a:spcPts val="0"/>
              </a:spcAft>
            </a:pPr>
            <a:r>
              <a:rPr lang="en-US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en-US" altLang="ja-JP" sz="3200" kern="100" dirty="0">
                <a:effectLst/>
                <a:latin typeface="ＭＳ Ｐゴシック" panose="020B0600070205080204" pitchFamily="50" charset="-128"/>
                <a:cs typeface="Times New Roman" panose="02020603050405020304" pitchFamily="18" charset="0"/>
              </a:rPr>
              <a:t>2</a:t>
            </a:r>
            <a:r>
              <a:rPr lang="ja-JP" altLang="ja-JP" sz="3200" kern="100" dirty="0">
                <a:effectLst/>
                <a:ea typeface="ＭＳ Ｐゴシック" panose="020B0600070205080204" pitchFamily="50" charset="-128"/>
                <a:cs typeface="Times New Roman" panose="02020603050405020304" pitchFamily="18" charset="0"/>
              </a:rPr>
              <a:t>次関数の最大と最小</a:t>
            </a:r>
            <a:r>
              <a:rPr lang="ja-JP" altLang="en-US" sz="32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　　　　　　　　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C 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最大・最小の応用　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教科書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p.99)</a:t>
            </a:r>
            <a:endParaRPr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2AB63B53-7EE0-46F0-B69F-8636ADAC6FEA}"/>
              </a:ext>
            </a:extLst>
          </p:cNvPr>
          <p:cNvSpPr/>
          <p:nvPr/>
        </p:nvSpPr>
        <p:spPr>
          <a:xfrm>
            <a:off x="4045738" y="1735527"/>
            <a:ext cx="268224" cy="5328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3735A752-5AC3-4DAF-A82F-BA3BC265258D}"/>
              </a:ext>
            </a:extLst>
          </p:cNvPr>
          <p:cNvSpPr/>
          <p:nvPr/>
        </p:nvSpPr>
        <p:spPr>
          <a:xfrm>
            <a:off x="5787115" y="1735527"/>
            <a:ext cx="1782728" cy="5328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26F789DF-64B5-4D73-BCF7-4D283BA33D73}"/>
              </a:ext>
            </a:extLst>
          </p:cNvPr>
          <p:cNvSpPr/>
          <p:nvPr/>
        </p:nvSpPr>
        <p:spPr>
          <a:xfrm>
            <a:off x="6286755" y="2511214"/>
            <a:ext cx="1560880" cy="5328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99148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4D34596A-0558-4759-BFBB-3CF9E7EB709C}"/>
              </a:ext>
            </a:extLst>
          </p:cNvPr>
          <p:cNvSpPr/>
          <p:nvPr/>
        </p:nvSpPr>
        <p:spPr>
          <a:xfrm>
            <a:off x="695325" y="1071951"/>
            <a:ext cx="1242000" cy="427038"/>
          </a:xfrm>
          <a:prstGeom prst="rect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id="{D923A058-1429-486E-81EF-794857C5BDC5}"/>
                  </a:ext>
                </a:extLst>
              </p:cNvPr>
              <p:cNvSpPr>
                <a:spLocks noGrp="1" noChangeArrowheads="1"/>
              </p:cNvSpPr>
              <p:nvPr>
                <p:ph type="subTitle" idx="1"/>
              </p:nvPr>
            </p:nvSpPr>
            <p:spPr>
              <a:xfrm>
                <a:off x="695325" y="1030287"/>
                <a:ext cx="10801350" cy="4740263"/>
              </a:xfrm>
            </p:spPr>
            <p:txBody>
              <a:bodyPr/>
              <a:lstStyle/>
              <a:p>
                <a:pPr marL="1314000" indent="-1314000" algn="l">
                  <a:lnSpc>
                    <a:spcPct val="100000"/>
                  </a:lnSpc>
                </a:pP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練習</a:t>
                </a:r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23</a:t>
                </a: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1</m:t>
                    </m:r>
                    <m:r>
                      <a:rPr lang="ja-JP" altLang="en-US" sz="2800" i="1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 </m:t>
                    </m:r>
                  </m:oMath>
                </a14:m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辺の長さが</a:t>
                </a:r>
                <a14:m>
                  <m:oMath xmlns:m="http://schemas.openxmlformats.org/officeDocument/2006/math">
                    <m:r>
                      <a:rPr lang="ja-JP" altLang="en-US" sz="2800" i="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 </m:t>
                    </m:r>
                    <m:r>
                      <a:rPr lang="en-US" altLang="ja-JP" sz="2800" i="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10</m:t>
                    </m:r>
                    <m:r>
                      <m:rPr>
                        <m:sty m:val="p"/>
                      </m:rPr>
                      <a:rPr lang="en-US" altLang="ja-JP" sz="2800" i="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cm</m:t>
                    </m:r>
                    <m:r>
                      <a:rPr lang="en-US" altLang="ja-JP" sz="2800" i="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 </m:t>
                    </m:r>
                  </m:oMath>
                </a14:m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の正方形</a:t>
                </a:r>
                <a14:m>
                  <m:oMath xmlns:m="http://schemas.openxmlformats.org/officeDocument/2006/math">
                    <m:r>
                      <a:rPr lang="ja-JP" altLang="en-US" sz="2800" i="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 </m:t>
                    </m:r>
                    <m:r>
                      <m:rPr>
                        <m:sty m:val="p"/>
                      </m:rPr>
                      <a:rPr lang="en-US" altLang="ja-JP" sz="2800" i="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ABCD</m:t>
                    </m:r>
                    <m:r>
                      <a:rPr lang="en-US" altLang="ja-JP" sz="2800" i="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 </m:t>
                    </m:r>
                  </m:oMath>
                </a14:m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が</a:t>
                </a:r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marL="1314000" algn="l">
                  <a:lnSpc>
                    <a:spcPct val="100000"/>
                  </a:lnSpc>
                </a:pP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ある 。点</a:t>
                </a:r>
                <a14:m>
                  <m:oMath xmlns:m="http://schemas.openxmlformats.org/officeDocument/2006/math">
                    <m:r>
                      <a:rPr lang="ja-JP" altLang="en-US" sz="2800" i="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 </m:t>
                    </m:r>
                    <m:r>
                      <m:rPr>
                        <m:sty m:val="p"/>
                      </m:rPr>
                      <a:rPr lang="en-US" altLang="ja-JP" sz="2800" i="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P</m:t>
                    </m:r>
                    <m:r>
                      <a:rPr lang="en-US" altLang="ja-JP" sz="2800" i="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 </m:t>
                    </m:r>
                  </m:oMath>
                </a14:m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は</a:t>
                </a:r>
                <a14:m>
                  <m:oMath xmlns:m="http://schemas.openxmlformats.org/officeDocument/2006/math">
                    <m:r>
                      <a:rPr lang="ja-JP" altLang="en-US" sz="2800" i="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 </m:t>
                    </m:r>
                    <m:r>
                      <m:rPr>
                        <m:sty m:val="p"/>
                      </m:rPr>
                      <a:rPr lang="en-US" altLang="ja-JP" sz="2800" i="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A</m:t>
                    </m:r>
                    <m:r>
                      <a:rPr lang="en-US" altLang="ja-JP" sz="2800" i="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 </m:t>
                    </m:r>
                  </m:oMath>
                </a14:m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を出発して，辺</a:t>
                </a:r>
                <a14:m>
                  <m:oMath xmlns:m="http://schemas.openxmlformats.org/officeDocument/2006/math">
                    <m:r>
                      <a:rPr lang="ja-JP" altLang="en-US" sz="2800" i="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 </m:t>
                    </m:r>
                    <m:r>
                      <m:rPr>
                        <m:sty m:val="p"/>
                      </m:rPr>
                      <a:rPr lang="en-US" altLang="ja-JP" sz="2800" i="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AB</m:t>
                    </m:r>
                    <m:r>
                      <a:rPr lang="en-US" altLang="ja-JP" sz="2800" i="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 </m:t>
                    </m:r>
                  </m:oMath>
                </a14:m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上を</a:t>
                </a:r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marL="1314000" algn="l">
                  <a:lnSpc>
                    <a:spcPct val="100000"/>
                  </a:lnSpc>
                </a:pP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毎秒</a:t>
                </a:r>
                <a14:m>
                  <m:oMath xmlns:m="http://schemas.openxmlformats.org/officeDocument/2006/math">
                    <m:r>
                      <a:rPr lang="ja-JP" altLang="en-US" sz="2800" i="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 </m:t>
                    </m:r>
                    <m:r>
                      <a:rPr lang="en-US" altLang="ja-JP" sz="2800" i="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1</m:t>
                    </m:r>
                    <m:r>
                      <m:rPr>
                        <m:sty m:val="p"/>
                      </m:rPr>
                      <a:rPr lang="en-US" altLang="ja-JP" sz="2800" i="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cm</m:t>
                    </m:r>
                    <m:r>
                      <a:rPr lang="en-US" altLang="ja-JP" sz="2800" i="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 </m:t>
                    </m:r>
                  </m:oMath>
                </a14:m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の速さで</a:t>
                </a:r>
                <a14:m>
                  <m:oMath xmlns:m="http://schemas.openxmlformats.org/officeDocument/2006/math">
                    <m:r>
                      <a:rPr lang="ja-JP" altLang="en-US" sz="2800" i="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 </m:t>
                    </m:r>
                    <m:r>
                      <m:rPr>
                        <m:sty m:val="p"/>
                      </m:rPr>
                      <a:rPr lang="en-US" altLang="ja-JP" sz="2800" i="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B</m:t>
                    </m:r>
                    <m:r>
                      <a:rPr lang="en-US" altLang="ja-JP" sz="2800" i="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 </m:t>
                    </m:r>
                  </m:oMath>
                </a14:m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に向かって進み，</a:t>
                </a:r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marL="1314000" algn="l">
                  <a:lnSpc>
                    <a:spcPct val="100000"/>
                  </a:lnSpc>
                </a:pP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点</a:t>
                </a:r>
                <a14:m>
                  <m:oMath xmlns:m="http://schemas.openxmlformats.org/officeDocument/2006/math">
                    <m:r>
                      <a:rPr lang="ja-JP" altLang="en-US" sz="2800" i="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 </m:t>
                    </m:r>
                    <m:r>
                      <m:rPr>
                        <m:sty m:val="p"/>
                      </m:rPr>
                      <a:rPr lang="en-US" altLang="ja-JP" sz="2800" i="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Q</m:t>
                    </m:r>
                    <m:r>
                      <a:rPr lang="en-US" altLang="ja-JP" sz="2800" i="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 </m:t>
                    </m:r>
                  </m:oMath>
                </a14:m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は，点</a:t>
                </a:r>
                <a14:m>
                  <m:oMath xmlns:m="http://schemas.openxmlformats.org/officeDocument/2006/math">
                    <m:r>
                      <a:rPr lang="ja-JP" altLang="en-US" sz="2800" i="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 </m:t>
                    </m:r>
                    <m:r>
                      <m:rPr>
                        <m:sty m:val="p"/>
                      </m:rPr>
                      <a:rPr lang="en-US" altLang="ja-JP" sz="2800" i="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P</m:t>
                    </m:r>
                    <m:r>
                      <a:rPr lang="en-US" altLang="ja-JP" sz="2800" i="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 </m:t>
                    </m:r>
                  </m:oMath>
                </a14:m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と同時に</a:t>
                </a:r>
                <a14:m>
                  <m:oMath xmlns:m="http://schemas.openxmlformats.org/officeDocument/2006/math">
                    <m:r>
                      <a:rPr lang="ja-JP" altLang="en-US" sz="2800" i="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 </m:t>
                    </m:r>
                    <m:r>
                      <m:rPr>
                        <m:sty m:val="p"/>
                      </m:rPr>
                      <a:rPr lang="en-US" altLang="ja-JP" sz="2800" i="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B</m:t>
                    </m:r>
                    <m:r>
                      <a:rPr lang="en-US" altLang="ja-JP" sz="2800" i="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 </m:t>
                    </m:r>
                  </m:oMath>
                </a14:m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を出発して，</a:t>
                </a:r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marL="1314000" algn="l">
                  <a:lnSpc>
                    <a:spcPct val="100000"/>
                  </a:lnSpc>
                </a:pP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辺</a:t>
                </a:r>
                <a14:m>
                  <m:oMath xmlns:m="http://schemas.openxmlformats.org/officeDocument/2006/math">
                    <m:r>
                      <a:rPr lang="ja-JP" altLang="en-US" sz="2800" i="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 </m:t>
                    </m:r>
                    <m:r>
                      <m:rPr>
                        <m:sty m:val="p"/>
                      </m:rPr>
                      <a:rPr lang="en-US" altLang="ja-JP" sz="2800" i="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BC</m:t>
                    </m:r>
                    <m:r>
                      <a:rPr lang="en-US" altLang="ja-JP" sz="2800" i="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 </m:t>
                    </m:r>
                  </m:oMath>
                </a14:m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上を毎秒</a:t>
                </a:r>
                <a14:m>
                  <m:oMath xmlns:m="http://schemas.openxmlformats.org/officeDocument/2006/math">
                    <m:r>
                      <a:rPr lang="ja-JP" altLang="en-US" sz="2800" i="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 </m:t>
                    </m:r>
                    <m:r>
                      <a:rPr lang="en-US" altLang="ja-JP" sz="2800" i="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2</m:t>
                    </m:r>
                    <m:r>
                      <m:rPr>
                        <m:sty m:val="p"/>
                      </m:rPr>
                      <a:rPr lang="en-US" altLang="ja-JP" sz="2800" i="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cm</m:t>
                    </m:r>
                    <m:r>
                      <a:rPr lang="en-US" altLang="ja-JP" sz="2800" i="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 </m:t>
                    </m:r>
                  </m:oMath>
                </a14:m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の速さで</a:t>
                </a:r>
                <a14:m>
                  <m:oMath xmlns:m="http://schemas.openxmlformats.org/officeDocument/2006/math">
                    <m:r>
                      <a:rPr lang="ja-JP" altLang="en-US" sz="2800" i="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 </m:t>
                    </m:r>
                    <m:r>
                      <m:rPr>
                        <m:sty m:val="p"/>
                      </m:rPr>
                      <a:rPr lang="en-US" altLang="ja-JP" sz="2800" i="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C</m:t>
                    </m:r>
                    <m:r>
                      <a:rPr lang="en-US" altLang="ja-JP" sz="2800" i="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 </m:t>
                    </m:r>
                  </m:oMath>
                </a14:m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に向かっ</a:t>
                </a:r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marL="1314000" algn="l">
                  <a:lnSpc>
                    <a:spcPct val="100000"/>
                  </a:lnSpc>
                </a:pP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て進む。</a:t>
                </a:r>
              </a:p>
              <a:p>
                <a:pPr marL="1314000" algn="l"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 i="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Q</m:t>
                    </m:r>
                    <m:r>
                      <a:rPr lang="en-US" altLang="ja-JP" sz="2800" i="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 </m:t>
                    </m:r>
                  </m:oMath>
                </a14:m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が</a:t>
                </a:r>
                <a14:m>
                  <m:oMath xmlns:m="http://schemas.openxmlformats.org/officeDocument/2006/math">
                    <m:r>
                      <a:rPr lang="ja-JP" altLang="en-US" sz="2800" i="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 </m:t>
                    </m:r>
                    <m:r>
                      <m:rPr>
                        <m:sty m:val="p"/>
                      </m:rPr>
                      <a:rPr lang="en-US" altLang="ja-JP" sz="2800" i="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C</m:t>
                    </m:r>
                    <m:r>
                      <a:rPr lang="en-US" altLang="ja-JP" sz="2800" i="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 </m:t>
                    </m:r>
                  </m:oMath>
                </a14:m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に達するまでに</a:t>
                </a:r>
                <a14:m>
                  <m:oMath xmlns:m="http://schemas.openxmlformats.org/officeDocument/2006/math">
                    <m:r>
                      <a:rPr lang="ja-JP" altLang="en-US" sz="2800" i="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 </m:t>
                    </m:r>
                    <m:r>
                      <m:rPr>
                        <m:sty m:val="p"/>
                      </m:rPr>
                      <a:rPr lang="en-US" altLang="ja-JP" sz="2800" i="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P</m:t>
                    </m:r>
                  </m:oMath>
                </a14:m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，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 i="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Q</m:t>
                    </m:r>
                    <m:r>
                      <a:rPr lang="en-US" altLang="ja-JP" sz="2800" i="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 </m:t>
                    </m:r>
                  </m:oMath>
                </a14:m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間の距離が最小になるのは，</a:t>
                </a:r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marL="1314000" algn="l">
                  <a:lnSpc>
                    <a:spcPct val="100000"/>
                  </a:lnSpc>
                </a:pP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出発してから何秒後か。また，その最小の距離を求めよ。</a:t>
                </a:r>
              </a:p>
            </p:txBody>
          </p:sp>
        </mc:Choice>
        <mc:Fallback xmlns="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id="{D923A058-1429-486E-81EF-794857C5BD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95325" y="1030287"/>
                <a:ext cx="10801350" cy="4740263"/>
              </a:xfrm>
              <a:blipFill>
                <a:blip r:embed="rId3"/>
                <a:stretch>
                  <a:fillRect l="-1129" t="-154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タイトル 1">
            <a:extLst>
              <a:ext uri="{FF2B5EF4-FFF2-40B4-BE49-F238E27FC236}">
                <a16:creationId xmlns:a16="http://schemas.microsoft.com/office/drawing/2014/main" id="{EA34253C-1BFD-4ADF-A4D0-A720173E0B3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>
              <a:spcAft>
                <a:spcPts val="0"/>
              </a:spcAft>
            </a:pPr>
            <a:r>
              <a:rPr lang="en-US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en-US" altLang="ja-JP" sz="3200" kern="100" dirty="0">
                <a:effectLst/>
                <a:latin typeface="ＭＳ Ｐゴシック" panose="020B0600070205080204" pitchFamily="50" charset="-128"/>
                <a:cs typeface="Times New Roman" panose="02020603050405020304" pitchFamily="18" charset="0"/>
              </a:rPr>
              <a:t>2</a:t>
            </a:r>
            <a:r>
              <a:rPr lang="ja-JP" altLang="ja-JP" sz="3200" kern="100" dirty="0">
                <a:effectLst/>
                <a:ea typeface="ＭＳ Ｐゴシック" panose="020B0600070205080204" pitchFamily="50" charset="-128"/>
                <a:cs typeface="Times New Roman" panose="02020603050405020304" pitchFamily="18" charset="0"/>
              </a:rPr>
              <a:t>次関数の最大と最小</a:t>
            </a:r>
            <a:r>
              <a:rPr lang="ja-JP" altLang="en-US" sz="32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　　　　　　　　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C 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最大・最小の応用　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教科書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p.99)</a:t>
            </a:r>
            <a:endParaRPr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4DDC1FA2-D297-4131-9B74-968100DD5CB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277225" y="1087438"/>
            <a:ext cx="3219450" cy="2873375"/>
            <a:chOff x="5214" y="685"/>
            <a:chExt cx="2028" cy="1810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2A87FCCC-332C-4EAA-9233-05ECB6BF0E32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214" y="685"/>
              <a:ext cx="2028" cy="18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pic>
          <p:nvPicPr>
            <p:cNvPr id="1029" name="Picture 5">
              <a:extLst>
                <a:ext uri="{FF2B5EF4-FFF2-40B4-BE49-F238E27FC236}">
                  <a16:creationId xmlns:a16="http://schemas.microsoft.com/office/drawing/2014/main" id="{1ACAA932-807B-41F6-BACA-63B2837106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4" y="685"/>
              <a:ext cx="2032" cy="1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36689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四角形: 角を丸くする 7">
                <a:extLst>
                  <a:ext uri="{FF2B5EF4-FFF2-40B4-BE49-F238E27FC236}">
                    <a16:creationId xmlns:a16="http://schemas.microsoft.com/office/drawing/2014/main" id="{00784EC2-FC03-46C7-9915-D4D8AB1E6104}"/>
                  </a:ext>
                </a:extLst>
              </p:cNvPr>
              <p:cNvSpPr/>
              <p:nvPr/>
            </p:nvSpPr>
            <p:spPr>
              <a:xfrm>
                <a:off x="695325" y="993614"/>
                <a:ext cx="10801350" cy="1089950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50800">
                <a:solidFill>
                  <a:schemeClr val="accent5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ja-JP" altLang="en-US" sz="2800" dirty="0">
                    <a:solidFill>
                      <a:srgbClr val="000099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深める　　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𝑥</m:t>
                    </m:r>
                    <m:r>
                      <a:rPr lang="en-US" altLang="ja-JP" sz="2800" i="1" dirty="0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=1 </m:t>
                    </m:r>
                  </m:oMath>
                </a14:m>
                <a:r>
                  <a:rPr lang="ja-JP" altLang="en-US" sz="2800" dirty="0">
                    <a:solidFill>
                      <a:srgbClr val="000099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で最小値をとる</a:t>
                </a:r>
                <a14:m>
                  <m:oMath xmlns:m="http://schemas.openxmlformats.org/officeDocument/2006/math">
                    <m:r>
                      <a:rPr lang="en-US" altLang="ja-JP" sz="2800" b="0" i="0" dirty="0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 </m:t>
                    </m:r>
                    <m:r>
                      <a:rPr lang="en-US" altLang="ja-JP" sz="2800" i="1" dirty="0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2</m:t>
                    </m:r>
                    <m:r>
                      <a:rPr lang="en-US" altLang="ja-JP" sz="2800" b="0" i="1" dirty="0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 </m:t>
                    </m:r>
                  </m:oMath>
                </a14:m>
                <a:r>
                  <a:rPr lang="ja-JP" altLang="en-US" sz="2800" dirty="0">
                    <a:solidFill>
                      <a:srgbClr val="000099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次関数を</a:t>
                </a:r>
                <a14:m>
                  <m:oMath xmlns:m="http://schemas.openxmlformats.org/officeDocument/2006/math">
                    <m:r>
                      <a:rPr lang="en-US" altLang="ja-JP" sz="2800" b="0" i="0" dirty="0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 </m:t>
                    </m:r>
                    <m:r>
                      <a:rPr lang="en-US" altLang="ja-JP" sz="2800" i="1" dirty="0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1</m:t>
                    </m:r>
                    <m:r>
                      <a:rPr lang="en-US" altLang="ja-JP" sz="2800" b="0" i="1" dirty="0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 </m:t>
                    </m:r>
                  </m:oMath>
                </a14:m>
                <a:r>
                  <a:rPr lang="ja-JP" altLang="en-US" sz="2800" dirty="0">
                    <a:solidFill>
                      <a:srgbClr val="000099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つ定めてみよう。</a:t>
                </a:r>
                <a:endParaRPr lang="ja-JP" altLang="ja-JP" sz="2800" dirty="0">
                  <a:solidFill>
                    <a:srgbClr val="000099"/>
                  </a:solidFill>
                  <a:latin typeface="MS Pゴシック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8" name="四角形: 角を丸くする 7">
                <a:extLst>
                  <a:ext uri="{FF2B5EF4-FFF2-40B4-BE49-F238E27FC236}">
                    <a16:creationId xmlns:a16="http://schemas.microsoft.com/office/drawing/2014/main" id="{00784EC2-FC03-46C7-9915-D4D8AB1E61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325" y="993614"/>
                <a:ext cx="10801350" cy="1089950"/>
              </a:xfrm>
              <a:prstGeom prst="roundRect">
                <a:avLst/>
              </a:prstGeom>
              <a:blipFill>
                <a:blip r:embed="rId3"/>
                <a:stretch>
                  <a:fillRect l="-449"/>
                </a:stretch>
              </a:blipFill>
              <a:ln w="50800">
                <a:solidFill>
                  <a:schemeClr val="accent5"/>
                </a:solidFill>
              </a:ln>
              <a:effec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タイトル 1">
            <a:extLst>
              <a:ext uri="{FF2B5EF4-FFF2-40B4-BE49-F238E27FC236}">
                <a16:creationId xmlns:a16="http://schemas.microsoft.com/office/drawing/2014/main" id="{AAA6B9FA-55A6-4DD8-A00B-7584A41D980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>
              <a:spcAft>
                <a:spcPts val="0"/>
              </a:spcAft>
            </a:pPr>
            <a:r>
              <a:rPr lang="en-US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en-US" altLang="ja-JP" sz="3200" kern="100" dirty="0">
                <a:effectLst/>
                <a:latin typeface="ＭＳ Ｐゴシック" panose="020B0600070205080204" pitchFamily="50" charset="-128"/>
                <a:cs typeface="Times New Roman" panose="02020603050405020304" pitchFamily="18" charset="0"/>
              </a:rPr>
              <a:t>2</a:t>
            </a:r>
            <a:r>
              <a:rPr lang="ja-JP" altLang="ja-JP" sz="3200" kern="100" dirty="0">
                <a:effectLst/>
                <a:ea typeface="ＭＳ Ｐゴシック" panose="020B0600070205080204" pitchFamily="50" charset="-128"/>
                <a:cs typeface="Times New Roman" panose="02020603050405020304" pitchFamily="18" charset="0"/>
              </a:rPr>
              <a:t>次関数の最大と最小</a:t>
            </a:r>
            <a:r>
              <a:rPr lang="ja-JP" altLang="en-US" sz="32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　　　　　　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A 2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次関数の最大と最小　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教科書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p.92)</a:t>
            </a:r>
            <a:endParaRPr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0921896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字幕 2">
                <a:extLst>
                  <a:ext uri="{FF2B5EF4-FFF2-40B4-BE49-F238E27FC236}">
                    <a16:creationId xmlns:a16="http://schemas.microsoft.com/office/drawing/2014/main" id="{FCD8E5F3-A872-4961-B7F8-02C4A1779E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48256" y="1030287"/>
                <a:ext cx="9448418" cy="53705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 algn="ctr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fontAlgn="ctr">
                  <a:lnSpc>
                    <a:spcPct val="100000"/>
                  </a:lnSpc>
                </a:pPr>
                <a:r>
                  <a:rPr lang="ja-JP" altLang="ja-JP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出発してから</a:t>
                </a:r>
                <a:r>
                  <a:rPr lang="ja-JP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b="0" i="1" kern="1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秒後の</a:t>
                </a:r>
                <a14:m>
                  <m:oMath xmlns:m="http://schemas.openxmlformats.org/officeDocument/2006/math">
                    <m:r>
                      <a:rPr lang="en-US" altLang="ja-JP" sz="2800" b="0" i="0" kern="1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ja-JP" sz="2800" kern="1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P</m:t>
                    </m:r>
                  </m:oMath>
                </a14:m>
                <a:r>
                  <a:rPr lang="ja-JP" altLang="ja-JP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，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Q</m:t>
                    </m:r>
                    <m:r>
                      <a:rPr lang="en-US" altLang="ja-JP" sz="2800" b="0" i="0" kern="1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間の距離を</a:t>
                </a:r>
                <a:endParaRPr lang="en-US" altLang="ja-JP" sz="2800" kern="100" dirty="0">
                  <a:solidFill>
                    <a:srgbClr val="000000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l" fontAlgn="ctr"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800" b="0" i="1" kern="1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ja-JP" sz="2800" i="0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cm</m:t>
                    </m:r>
                    <m:r>
                      <a:rPr lang="en-US" altLang="ja-JP" sz="2800" b="0" i="1" kern="1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とする。</a:t>
                </a:r>
                <a:r>
                  <a:rPr lang="ja-JP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</a:p>
              <a:p>
                <a:pPr algn="l" fontAlgn="ctr"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Q</m:t>
                    </m:r>
                    <m:r>
                      <a:rPr lang="en-US" altLang="ja-JP" sz="2800" b="0" i="0" kern="1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は</a:t>
                </a:r>
                <a14:m>
                  <m:oMath xmlns:m="http://schemas.openxmlformats.org/officeDocument/2006/math">
                    <m:r>
                      <a:rPr lang="en-US" altLang="ja-JP" sz="2800" i="1" kern="10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5 </m:t>
                    </m:r>
                  </m:oMath>
                </a14:m>
                <a:r>
                  <a:rPr lang="ja-JP" altLang="ja-JP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秒後に</a:t>
                </a:r>
                <a14:m>
                  <m:oMath xmlns:m="http://schemas.openxmlformats.org/officeDocument/2006/math">
                    <m:r>
                      <a:rPr lang="en-US" altLang="ja-JP" sz="2800" b="0" i="0" kern="1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ja-JP" sz="2800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C</m:t>
                    </m:r>
                    <m:r>
                      <a:rPr lang="en-US" altLang="ja-JP" sz="2800" b="0" i="0" kern="1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に達するから</a:t>
                </a:r>
                <a:r>
                  <a:rPr lang="ja-JP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</a:p>
              <a:p>
                <a:pPr algn="l" fontAlgn="ctr">
                  <a:lnSpc>
                    <a:spcPct val="100000"/>
                  </a:lnSpc>
                </a:pPr>
                <a:r>
                  <a:rPr lang="ja-JP" altLang="ja-JP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</a:t>
                </a:r>
                <a14:m>
                  <m:oMath xmlns:m="http://schemas.openxmlformats.org/officeDocument/2006/math">
                    <m:r>
                      <a:rPr lang="en-US" altLang="ja-JP" sz="2800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0≦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≦5</m:t>
                    </m:r>
                  </m:oMath>
                </a14:m>
                <a:r>
                  <a:rPr lang="ja-JP" altLang="ja-JP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……①</a:t>
                </a:r>
                <a:r>
                  <a:rPr lang="ja-JP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</a:p>
              <a:p>
                <a:pPr algn="l" fontAlgn="ctr">
                  <a:lnSpc>
                    <a:spcPct val="100000"/>
                  </a:lnSpc>
                </a:pPr>
                <a:r>
                  <a:rPr lang="ja-JP" altLang="ja-JP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このとき，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AP</m:t>
                    </m:r>
                    <m:r>
                      <a:rPr lang="en-US" altLang="ja-JP" sz="2800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ja-JP" altLang="ja-JP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，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BQ</m:t>
                    </m:r>
                    <m:r>
                      <a:rPr lang="en-US" altLang="ja-JP" sz="2800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=2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b="0" i="1" kern="1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であるから</a:t>
                </a:r>
                <a:r>
                  <a:rPr lang="ja-JP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</a:p>
              <a:p>
                <a:pPr algn="l" fontAlgn="ctr">
                  <a:lnSpc>
                    <a:spcPct val="100000"/>
                  </a:lnSpc>
                </a:pPr>
                <a:r>
                  <a:rPr lang="ja-JP" altLang="ja-JP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ja-JP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ja-JP" altLang="ja-JP" sz="280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80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  <m:t>10−</m:t>
                            </m:r>
                            <m:r>
                              <a:rPr lang="en-US" altLang="ja-JP" sz="280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ja-JP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ja-JP" altLang="ja-JP" sz="280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80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altLang="ja-JP" sz="280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ja-JP" sz="2800" i="1" kern="100" dirty="0">
                  <a:solidFill>
                    <a:srgbClr val="000000"/>
                  </a:solidFill>
                  <a:latin typeface="Cambria Math" panose="020405030504060302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l" fontAlgn="ctr">
                  <a:lnSpc>
                    <a:spcPct val="100000"/>
                  </a:lnSpc>
                </a:pPr>
                <a:r>
                  <a:rPr lang="ja-JP" altLang="en-US" sz="2800" kern="100" dirty="0">
                    <a:solidFill>
                      <a:srgbClr val="000000"/>
                    </a:solidFill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</a:t>
                </a:r>
                <a14:m>
                  <m:oMath xmlns:m="http://schemas.openxmlformats.org/officeDocument/2006/math">
                    <m:r>
                      <a:rPr lang="en-US" altLang="ja-JP" sz="2800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=5</m:t>
                    </m:r>
                    <m:sSup>
                      <m:sSupPr>
                        <m:ctrlPr>
                          <a:rPr lang="ja-JP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−20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+100</m:t>
                    </m:r>
                  </m:oMath>
                </a14:m>
                <a:endParaRPr lang="en-US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l" fontAlgn="ctr">
                  <a:lnSpc>
                    <a:spcPct val="100000"/>
                  </a:lnSpc>
                </a:pP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</a:t>
                </a:r>
                <a14:m>
                  <m:oMath xmlns:m="http://schemas.openxmlformats.org/officeDocument/2006/math">
                    <m:r>
                      <a:rPr lang="en-US" altLang="ja-JP" sz="2800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=5</m:t>
                    </m:r>
                    <m:sSup>
                      <m:sSupPr>
                        <m:ctrlPr>
                          <a:rPr lang="ja-JP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ja-JP" altLang="ja-JP" sz="280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80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altLang="ja-JP" sz="280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ja-JP" sz="2800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d>
                      </m:e>
                      <m:sup>
                        <m:r>
                          <a:rPr lang="en-US" altLang="ja-JP" sz="2800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+80</m:t>
                    </m:r>
                  </m:oMath>
                </a14:m>
                <a:endParaRPr lang="ja-JP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l" fontAlgn="ctr">
                  <a:lnSpc>
                    <a:spcPct val="100000"/>
                  </a:lnSpc>
                </a:pPr>
                <a:r>
                  <a:rPr lang="ja-JP" altLang="ja-JP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よって，①の範囲の</a:t>
                </a:r>
                <a14:m>
                  <m:oMath xmlns:m="http://schemas.openxmlformats.org/officeDocument/2006/math">
                    <m:r>
                      <a:rPr lang="en-US" altLang="ja-JP" sz="2800" b="0" i="0" kern="1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b="0" i="1" kern="1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について，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は</a:t>
                </a:r>
                <a:r>
                  <a:rPr lang="ja-JP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=2 </m:t>
                    </m:r>
                  </m:oMath>
                </a14:m>
                <a:r>
                  <a:rPr lang="ja-JP" altLang="ja-JP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</a:t>
                </a:r>
                <a:endParaRPr lang="en-US" altLang="ja-JP" sz="2800" kern="100" dirty="0">
                  <a:solidFill>
                    <a:srgbClr val="000000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l" fontAlgn="ctr">
                  <a:lnSpc>
                    <a:spcPct val="100000"/>
                  </a:lnSpc>
                </a:pPr>
                <a:r>
                  <a:rPr lang="ja-JP" altLang="ja-JP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最小値</a:t>
                </a:r>
                <a14:m>
                  <m:oMath xmlns:m="http://schemas.openxmlformats.org/officeDocument/2006/math">
                    <m:r>
                      <a:rPr lang="ja-JP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800" i="1" kern="10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80 </m:t>
                    </m:r>
                  </m:oMath>
                </a14:m>
                <a:r>
                  <a:rPr lang="ja-JP" altLang="ja-JP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をとる。</a:t>
                </a:r>
                <a:r>
                  <a:rPr lang="ja-JP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2" name="字幕 2">
                <a:extLst>
                  <a:ext uri="{FF2B5EF4-FFF2-40B4-BE49-F238E27FC236}">
                    <a16:creationId xmlns:a16="http://schemas.microsoft.com/office/drawing/2014/main" id="{FCD8E5F3-A872-4961-B7F8-02C4A1779E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48256" y="1030287"/>
                <a:ext cx="9448418" cy="5370513"/>
              </a:xfrm>
              <a:prstGeom prst="rect">
                <a:avLst/>
              </a:prstGeom>
              <a:blipFill>
                <a:blip r:embed="rId3"/>
                <a:stretch>
                  <a:fillRect l="-1290" t="-1135" b="-567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タイトル 1">
            <a:extLst>
              <a:ext uri="{FF2B5EF4-FFF2-40B4-BE49-F238E27FC236}">
                <a16:creationId xmlns:a16="http://schemas.microsoft.com/office/drawing/2014/main" id="{EA34253C-1BFD-4ADF-A4D0-A720173E0B3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>
              <a:spcAft>
                <a:spcPts val="0"/>
              </a:spcAft>
            </a:pPr>
            <a:r>
              <a:rPr lang="en-US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en-US" altLang="ja-JP" sz="3200" kern="100" dirty="0">
                <a:latin typeface="ＭＳ Ｐゴシック" panose="020B0600070205080204" pitchFamily="50" charset="-128"/>
                <a:cs typeface="Times New Roman" panose="02020603050405020304" pitchFamily="18" charset="0"/>
              </a:rPr>
              <a:t>2</a:t>
            </a:r>
            <a:r>
              <a:rPr lang="ja-JP" altLang="ja-JP" sz="3200" kern="100" dirty="0">
                <a:ea typeface="ＭＳ Ｐゴシック" panose="020B0600070205080204" pitchFamily="50" charset="-128"/>
                <a:cs typeface="Times New Roman" panose="02020603050405020304" pitchFamily="18" charset="0"/>
              </a:rPr>
              <a:t>次関数の最大と最小</a:t>
            </a:r>
            <a:r>
              <a:rPr lang="ja-JP" altLang="en-US" sz="32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　　　　　　　　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C 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最大・最小の応用　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教科書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p.99)</a:t>
            </a:r>
            <a:endParaRPr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C8C5A269-82F9-41B8-B5C5-6C707ED936E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148638" y="1131888"/>
            <a:ext cx="3348037" cy="3086100"/>
            <a:chOff x="5133" y="713"/>
            <a:chExt cx="2109" cy="1944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5A869204-7C24-48C9-97AC-2B430B929D86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133" y="713"/>
              <a:ext cx="2109" cy="1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pic>
          <p:nvPicPr>
            <p:cNvPr id="34821" name="Picture 5">
              <a:extLst>
                <a:ext uri="{FF2B5EF4-FFF2-40B4-BE49-F238E27FC236}">
                  <a16:creationId xmlns:a16="http://schemas.microsoft.com/office/drawing/2014/main" id="{3811BF77-5FBB-468B-AA12-2ADB7AA638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3" y="713"/>
              <a:ext cx="2113" cy="19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15333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字幕 2">
                <a:extLst>
                  <a:ext uri="{FF2B5EF4-FFF2-40B4-BE49-F238E27FC236}">
                    <a16:creationId xmlns:a16="http://schemas.microsoft.com/office/drawing/2014/main" id="{FCD8E5F3-A872-4961-B7F8-02C4A1779E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48256" y="1030288"/>
                <a:ext cx="9448418" cy="51774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 algn="ctr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fontAlgn="ctr"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800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&gt;0</m:t>
                    </m:r>
                    <m:r>
                      <a:rPr lang="en-US" altLang="ja-JP" sz="2800" b="0" i="0" kern="1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であるから，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b="0" i="1" kern="1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が最小となるとき</a:t>
                </a:r>
                <a14:m>
                  <m:oMath xmlns:m="http://schemas.openxmlformats.org/officeDocument/2006/math">
                    <m:r>
                      <a:rPr lang="en-US" altLang="ja-JP" sz="2800" b="0" i="0" kern="1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800" b="0" i="1" kern="1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も最小となる。</a:t>
                </a:r>
                <a:r>
                  <a:rPr lang="ja-JP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</a:p>
              <a:p>
                <a:pPr algn="l" fontAlgn="ctr">
                  <a:lnSpc>
                    <a:spcPct val="100000"/>
                  </a:lnSpc>
                </a:pPr>
                <a:r>
                  <a:rPr lang="ja-JP" altLang="ja-JP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ゆえに，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800" b="0" i="1" kern="1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は</a:t>
                </a:r>
                <a14:m>
                  <m:oMath xmlns:m="http://schemas.openxmlformats.org/officeDocument/2006/math">
                    <m:r>
                      <a:rPr lang="en-US" altLang="ja-JP" sz="2800" b="0" i="0" kern="10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800" i="1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=2 </m:t>
                    </m:r>
                  </m:oMath>
                </a14:m>
                <a:r>
                  <a:rPr lang="ja-JP" altLang="ja-JP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で最小値</a:t>
                </a:r>
                <a14:m>
                  <m:oMath xmlns:m="http://schemas.openxmlformats.org/officeDocument/2006/math">
                    <m:r>
                      <a:rPr lang="en-US" altLang="ja-JP" sz="2800" b="0" i="0" kern="1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ja-JP" altLang="ja-JP" sz="2800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ja-JP" sz="2800" kern="10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80</m:t>
                        </m:r>
                      </m:e>
                    </m:rad>
                    <m:r>
                      <a:rPr lang="en-US" altLang="ja-JP" sz="2800" i="1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=4</m:t>
                    </m:r>
                    <m:rad>
                      <m:radPr>
                        <m:degHide m:val="on"/>
                        <m:ctrlPr>
                          <a:rPr lang="ja-JP" altLang="ja-JP" sz="2800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ja-JP" sz="2800" i="1" kern="10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</m:rad>
                    <m:r>
                      <a:rPr lang="en-US" altLang="ja-JP" sz="2800" b="0" i="1" kern="10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をとる。</a:t>
                </a:r>
                <a:r>
                  <a:rPr lang="ja-JP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</a:p>
              <a:p>
                <a:pPr algn="l" fontAlgn="ctr">
                  <a:lnSpc>
                    <a:spcPct val="100000"/>
                  </a:lnSpc>
                </a:pPr>
                <a:r>
                  <a:rPr lang="ja-JP" altLang="ja-JP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したがって，</a:t>
                </a:r>
                <a:r>
                  <a:rPr lang="ja-JP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i="1" kern="10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altLang="ja-JP" sz="2800" b="0" i="1" kern="10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秒後に</a:t>
                </a:r>
                <a14:m>
                  <m:oMath xmlns:m="http://schemas.openxmlformats.org/officeDocument/2006/math">
                    <m:r>
                      <a:rPr lang="en-US" altLang="ja-JP" sz="2800" b="0" i="0" kern="1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ja-JP" sz="2800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P</m:t>
                    </m:r>
                  </m:oMath>
                </a14:m>
                <a:r>
                  <a:rPr lang="ja-JP" altLang="ja-JP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，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Q</m:t>
                    </m:r>
                    <m:r>
                      <a:rPr lang="en-US" altLang="ja-JP" sz="2800" b="0" i="0" kern="1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間の距離は最小になり，</a:t>
                </a:r>
                <a:r>
                  <a:rPr lang="ja-JP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</a:p>
              <a:p>
                <a:pPr algn="l">
                  <a:lnSpc>
                    <a:spcPct val="100000"/>
                  </a:lnSpc>
                </a:pPr>
                <a:r>
                  <a:rPr lang="ja-JP" altLang="ja-JP" sz="28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最小の距離は</a:t>
                </a:r>
                <a14:m>
                  <m:oMath xmlns:m="http://schemas.openxmlformats.org/officeDocument/2006/math">
                    <m:r>
                      <a:rPr lang="en-US" altLang="ja-JP" sz="2800" b="0" i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4</m:t>
                    </m:r>
                    <m:rad>
                      <m:radPr>
                        <m:degHide m:val="on"/>
                        <m:ctrlPr>
                          <a:rPr lang="ja-JP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</m:rad>
                    <m:r>
                      <a:rPr lang="en-US" altLang="ja-JP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ja-JP" sz="2800" i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cm</m:t>
                    </m:r>
                    <m:r>
                      <a:rPr lang="en-US" altLang="ja-JP" sz="2800" b="0" i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28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である。</a:t>
                </a:r>
                <a:endParaRPr lang="en-US" altLang="ja-JP" sz="2800" kern="100" dirty="0">
                  <a:solidFill>
                    <a:srgbClr val="000000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字幕 2">
                <a:extLst>
                  <a:ext uri="{FF2B5EF4-FFF2-40B4-BE49-F238E27FC236}">
                    <a16:creationId xmlns:a16="http://schemas.microsoft.com/office/drawing/2014/main" id="{FCD8E5F3-A872-4961-B7F8-02C4A1779E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48256" y="1030288"/>
                <a:ext cx="9448418" cy="5177472"/>
              </a:xfrm>
              <a:prstGeom prst="rect">
                <a:avLst/>
              </a:prstGeom>
              <a:blipFill>
                <a:blip r:embed="rId3"/>
                <a:stretch>
                  <a:fillRect l="-1290" t="-117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タイトル 1">
            <a:extLst>
              <a:ext uri="{FF2B5EF4-FFF2-40B4-BE49-F238E27FC236}">
                <a16:creationId xmlns:a16="http://schemas.microsoft.com/office/drawing/2014/main" id="{EA34253C-1BFD-4ADF-A4D0-A720173E0B3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>
              <a:spcAft>
                <a:spcPts val="0"/>
              </a:spcAft>
            </a:pPr>
            <a:r>
              <a:rPr lang="en-US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en-US" altLang="ja-JP" sz="3200" kern="100" dirty="0">
                <a:latin typeface="ＭＳ Ｐゴシック" panose="020B0600070205080204" pitchFamily="50" charset="-128"/>
                <a:cs typeface="Times New Roman" panose="02020603050405020304" pitchFamily="18" charset="0"/>
              </a:rPr>
              <a:t>2</a:t>
            </a:r>
            <a:r>
              <a:rPr lang="ja-JP" altLang="ja-JP" sz="3200" kern="100" dirty="0">
                <a:ea typeface="ＭＳ Ｐゴシック" panose="020B0600070205080204" pitchFamily="50" charset="-128"/>
                <a:cs typeface="Times New Roman" panose="02020603050405020304" pitchFamily="18" charset="0"/>
              </a:rPr>
              <a:t>次関数の最大と最小</a:t>
            </a:r>
            <a:r>
              <a:rPr lang="ja-JP" altLang="en-US" sz="32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　　　　　　　　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C 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最大・最小の応用　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教科書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p.99)</a:t>
            </a:r>
            <a:endParaRPr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79927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9F2607C5-E488-46B7-801F-17FE2863B3D1}"/>
              </a:ext>
            </a:extLst>
          </p:cNvPr>
          <p:cNvSpPr/>
          <p:nvPr/>
        </p:nvSpPr>
        <p:spPr>
          <a:xfrm>
            <a:off x="695325" y="1986495"/>
            <a:ext cx="734230" cy="427038"/>
          </a:xfrm>
          <a:prstGeom prst="rect">
            <a:avLst/>
          </a:prstGeom>
          <a:solidFill>
            <a:srgbClr val="8FAA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0" name="タイトル 1">
            <a:extLst>
              <a:ext uri="{FF2B5EF4-FFF2-40B4-BE49-F238E27FC236}">
                <a16:creationId xmlns:a16="http://schemas.microsoft.com/office/drawing/2014/main" id="{EA34253C-1BFD-4ADF-A4D0-A720173E0B3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>
              <a:spcAft>
                <a:spcPts val="0"/>
              </a:spcAft>
            </a:pPr>
            <a:r>
              <a:rPr lang="en-US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en-US" altLang="ja-JP" sz="3200" kern="100" dirty="0">
                <a:latin typeface="ＭＳ Ｐゴシック" panose="020B0600070205080204" pitchFamily="50" charset="-128"/>
                <a:cs typeface="Times New Roman" panose="02020603050405020304" pitchFamily="18" charset="0"/>
              </a:rPr>
              <a:t>2</a:t>
            </a:r>
            <a:r>
              <a:rPr lang="ja-JP" altLang="ja-JP" sz="3200" kern="100" dirty="0">
                <a:ea typeface="ＭＳ Ｐゴシック" panose="020B0600070205080204" pitchFamily="50" charset="-128"/>
                <a:cs typeface="Times New Roman" panose="02020603050405020304" pitchFamily="18" charset="0"/>
              </a:rPr>
              <a:t>次関数の最大と最小</a:t>
            </a:r>
            <a:r>
              <a:rPr lang="ja-JP" altLang="en-US" sz="32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　　　　　　　 　　　　　　　　　　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教科書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p.100)</a:t>
            </a:r>
            <a:endParaRPr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8CF6881F-9BC0-624D-85D0-0D880C3BA997}"/>
              </a:ext>
            </a:extLst>
          </p:cNvPr>
          <p:cNvSpPr/>
          <p:nvPr/>
        </p:nvSpPr>
        <p:spPr>
          <a:xfrm>
            <a:off x="10689439" y="3015860"/>
            <a:ext cx="288000" cy="450000"/>
          </a:xfrm>
          <a:prstGeom prst="rect">
            <a:avLst/>
          </a:prstGeom>
          <a:solidFill>
            <a:srgbClr val="CCECFF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64B89FBA-EDAA-A74E-B5A0-E9A718ED7439}"/>
              </a:ext>
            </a:extLst>
          </p:cNvPr>
          <p:cNvSpPr/>
          <p:nvPr/>
        </p:nvSpPr>
        <p:spPr>
          <a:xfrm>
            <a:off x="2534016" y="3457768"/>
            <a:ext cx="288000" cy="450000"/>
          </a:xfrm>
          <a:prstGeom prst="rect">
            <a:avLst/>
          </a:prstGeom>
          <a:solidFill>
            <a:srgbClr val="CCECFF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字幕 2">
            <a:extLst>
              <a:ext uri="{FF2B5EF4-FFF2-40B4-BE49-F238E27FC236}">
                <a16:creationId xmlns:a16="http://schemas.microsoft.com/office/drawing/2014/main" id="{A3359BD2-BA2B-4012-98A4-EA8D3AF13EF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95325" y="1030288"/>
            <a:ext cx="10801350" cy="740216"/>
          </a:xfrm>
        </p:spPr>
        <p:txBody>
          <a:bodyPr/>
          <a:lstStyle/>
          <a:p>
            <a:pPr indent="1080000" algn="just">
              <a:lnSpc>
                <a:spcPct val="150000"/>
              </a:lnSpc>
            </a:pPr>
            <a:r>
              <a:rPr lang="ja-JP" altLang="en-US" sz="2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定義域の両端が動く場合の最大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字幕 2">
                <a:extLst>
                  <a:ext uri="{FF2B5EF4-FFF2-40B4-BE49-F238E27FC236}">
                    <a16:creationId xmlns:a16="http://schemas.microsoft.com/office/drawing/2014/main" id="{B5E9F76B-BFDA-4D1C-9F7F-DA22A87C100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95325" y="1914990"/>
                <a:ext cx="10801350" cy="44696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 algn="ctr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>
                  <a:lnSpc>
                    <a:spcPct val="100000"/>
                  </a:lnSpc>
                </a:pP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例</a:t>
                </a:r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1</a:t>
                </a: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𝑎</m:t>
                    </m:r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 </m:t>
                    </m:r>
                  </m:oMath>
                </a14:m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は定数とする。次の関数の最大値を求めよ。</a:t>
                </a:r>
              </a:p>
              <a:p>
                <a:pPr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i="1" dirty="0" smtClean="0">
                          <a:latin typeface="Cambria Math" panose="02040503050406030204" pitchFamily="18" charset="0"/>
                          <a:ea typeface="ＭＳ Ｐゴシック" panose="020B0600070205080204" pitchFamily="50" charset="-128"/>
                        </a:rPr>
                        <m:t>𝑦</m:t>
                      </m:r>
                      <m:r>
                        <a:rPr lang="en-US" altLang="ja-JP" sz="2800" i="1" dirty="0" smtClean="0">
                          <a:latin typeface="Cambria Math" panose="02040503050406030204" pitchFamily="18" charset="0"/>
                          <a:ea typeface="ＭＳ Ｐゴシック" panose="020B0600070205080204" pitchFamily="50" charset="-128"/>
                        </a:rPr>
                        <m:t>=−</m:t>
                      </m:r>
                      <m:sSup>
                        <m:sSupPr>
                          <m:ctrlPr>
                            <a:rPr lang="en-US" altLang="ja-JP" sz="2800" i="1" dirty="0" smtClean="0"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</a:rPr>
                          </m:ctrlPr>
                        </m:sSupPr>
                        <m:e>
                          <m:r>
                            <a:rPr lang="en-US" altLang="ja-JP" sz="2800" i="1" dirty="0" smtClean="0"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</a:rPr>
                            <m:t>𝑥</m:t>
                          </m:r>
                        </m:e>
                        <m:sup>
                          <m:r>
                            <a:rPr lang="en-US" altLang="ja-JP" sz="2800" i="1" dirty="0" smtClean="0"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</a:rPr>
                            <m:t>2</m:t>
                          </m:r>
                        </m:sup>
                      </m:sSup>
                      <m:r>
                        <a:rPr lang="en-US" altLang="ja-JP" sz="2800" i="1" dirty="0" smtClean="0">
                          <a:latin typeface="Cambria Math" panose="02040503050406030204" pitchFamily="18" charset="0"/>
                          <a:ea typeface="ＭＳ Ｐゴシック" panose="020B0600070205080204" pitchFamily="50" charset="-128"/>
                        </a:rPr>
                        <m:t>+4</m:t>
                      </m:r>
                      <m:r>
                        <a:rPr lang="en-US" altLang="ja-JP" sz="2800" i="1" dirty="0" smtClean="0">
                          <a:latin typeface="Cambria Math" panose="02040503050406030204" pitchFamily="18" charset="0"/>
                          <a:ea typeface="ＭＳ Ｐゴシック" panose="020B0600070205080204" pitchFamily="50" charset="-128"/>
                        </a:rPr>
                        <m:t>𝑥</m:t>
                      </m:r>
                      <m:r>
                        <a:rPr lang="ja-JP" altLang="en-US" sz="2800" i="1" dirty="0" smtClean="0">
                          <a:latin typeface="Cambria Math" panose="02040503050406030204" pitchFamily="18" charset="0"/>
                          <a:ea typeface="ＭＳ Ｐゴシック" panose="020B0600070205080204" pitchFamily="50" charset="-128"/>
                        </a:rPr>
                        <m:t>　</m:t>
                      </m:r>
                      <m:d>
                        <m:dPr>
                          <m:ctrlPr>
                            <a:rPr lang="en-US" altLang="ja-JP" sz="2800" i="1" dirty="0" smtClean="0"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</a:rPr>
                          </m:ctrlPr>
                        </m:dPr>
                        <m:e>
                          <m:r>
                            <a:rPr lang="en-US" altLang="ja-JP" sz="2800" i="1" dirty="0" smtClean="0"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</a:rPr>
                            <m:t>𝑎</m:t>
                          </m:r>
                          <m:r>
                            <a:rPr lang="en-US" altLang="ja-JP" sz="2800" i="1" dirty="0" smtClean="0"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</a:rPr>
                            <m:t>≦</m:t>
                          </m:r>
                          <m:r>
                            <a:rPr lang="en-US" altLang="ja-JP" sz="2800" i="1" dirty="0" smtClean="0"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</a:rPr>
                            <m:t>𝑥</m:t>
                          </m:r>
                          <m:r>
                            <a:rPr lang="en-US" altLang="ja-JP" sz="2800" i="1" dirty="0" smtClean="0"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</a:rPr>
                            <m:t>≦</m:t>
                          </m:r>
                          <m:r>
                            <a:rPr lang="en-US" altLang="ja-JP" sz="2800" i="1" dirty="0" smtClean="0"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</a:rPr>
                            <m:t>𝑎</m:t>
                          </m:r>
                          <m:r>
                            <a:rPr lang="en-US" altLang="ja-JP" sz="2800" i="1" dirty="0" smtClean="0"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</a:rPr>
                            <m:t>+2</m:t>
                          </m:r>
                        </m:e>
                      </m:d>
                    </m:oMath>
                  </m:oMathPara>
                </a14:m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marL="810000" indent="-810000" algn="l">
                  <a:lnSpc>
                    <a:spcPct val="100000"/>
                  </a:lnSpc>
                </a:pP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解説　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𝑦</m:t>
                    </m:r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=−</m:t>
                    </m:r>
                    <m:sSup>
                      <m:sSupPr>
                        <m:ctrlPr>
                          <a:rPr lang="en-US" altLang="ja-JP" sz="2800" i="1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</m:ctrlPr>
                      </m:sSupPr>
                      <m:e>
                        <m:r>
                          <a:rPr lang="en-US" altLang="ja-JP" sz="2800" i="1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𝑥</m:t>
                        </m:r>
                      </m:e>
                      <m:sup>
                        <m:r>
                          <a:rPr lang="en-US" altLang="ja-JP" sz="2800" i="1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2</m:t>
                        </m:r>
                      </m:sup>
                    </m:sSup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+4</m:t>
                    </m:r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𝑥</m:t>
                    </m:r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 </m:t>
                    </m:r>
                  </m:oMath>
                </a14:m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のグラフは上に凸の放物線で，軸は直線</a:t>
                </a:r>
                <a14:m>
                  <m:oMath xmlns:m="http://schemas.openxmlformats.org/officeDocument/2006/math">
                    <m:r>
                      <a:rPr lang="ja-JP" altLang="en-US" sz="2800" i="1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 </m:t>
                    </m:r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𝑥</m:t>
                    </m:r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=2 </m:t>
                    </m:r>
                  </m:oMath>
                </a14:m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である。 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2</m:t>
                    </m:r>
                    <m:r>
                      <a:rPr lang="en-US" altLang="ja-JP" sz="2800" b="0" i="1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 </m:t>
                    </m:r>
                  </m:oMath>
                </a14:m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が定義域</a:t>
                </a:r>
                <a14:m>
                  <m:oMath xmlns:m="http://schemas.openxmlformats.org/officeDocument/2006/math">
                    <m:r>
                      <a:rPr lang="ja-JP" altLang="en-US" sz="2800" i="1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 </m:t>
                    </m:r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𝑎</m:t>
                    </m:r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≦</m:t>
                    </m:r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𝑥</m:t>
                    </m:r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≦</m:t>
                    </m:r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𝑎</m:t>
                    </m:r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+2 </m:t>
                    </m:r>
                  </m:oMath>
                </a14:m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の右外，内，左外のいずれにあるかで場合分けをする。　</a:t>
                </a:r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8" name="字幕 2">
                <a:extLst>
                  <a:ext uri="{FF2B5EF4-FFF2-40B4-BE49-F238E27FC236}">
                    <a16:creationId xmlns:a16="http://schemas.microsoft.com/office/drawing/2014/main" id="{B5E9F76B-BFDA-4D1C-9F7F-DA22A87C10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5325" y="1914990"/>
                <a:ext cx="10801350" cy="4469605"/>
              </a:xfrm>
              <a:prstGeom prst="rect">
                <a:avLst/>
              </a:prstGeom>
              <a:blipFill>
                <a:blip r:embed="rId3"/>
                <a:stretch>
                  <a:fillRect l="-1129" t="-1637" r="-28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図 1" descr="文字の書かれた紙&#10;&#10;AI 生成コンテンツは誤りを含む可能性があります。">
            <a:extLst>
              <a:ext uri="{FF2B5EF4-FFF2-40B4-BE49-F238E27FC236}">
                <a16:creationId xmlns:a16="http://schemas.microsoft.com/office/drawing/2014/main" id="{BE8FA727-B0C7-F5A0-A82E-09B62FC181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872" y="1185213"/>
            <a:ext cx="522000" cy="52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98072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字幕 2">
                <a:extLst>
                  <a:ext uri="{FF2B5EF4-FFF2-40B4-BE49-F238E27FC236}">
                    <a16:creationId xmlns:a16="http://schemas.microsoft.com/office/drawing/2014/main" id="{562B9BF0-BB5D-4183-8D01-FD8D91915C82}"/>
                  </a:ext>
                </a:extLst>
              </p:cNvPr>
              <p:cNvSpPr>
                <a:spLocks noGrp="1" noChangeArrowheads="1"/>
              </p:cNvSpPr>
              <p:nvPr>
                <p:ph type="subTitle" idx="1"/>
              </p:nvPr>
            </p:nvSpPr>
            <p:spPr>
              <a:xfrm>
                <a:off x="704358" y="1030288"/>
                <a:ext cx="10801350" cy="5064124"/>
              </a:xfrm>
            </p:spPr>
            <p:txBody>
              <a:bodyPr/>
              <a:lstStyle/>
              <a:p>
                <a:pPr algn="just">
                  <a:lnSpc>
                    <a:spcPct val="100000"/>
                  </a:lnSpc>
                </a:pP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解　この関数の式を変形すると　</a:t>
                </a:r>
                <a14:m>
                  <m:oMath xmlns:m="http://schemas.openxmlformats.org/officeDocument/2006/math"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=−</m:t>
                    </m:r>
                    <m:sSup>
                      <m:sSupPr>
                        <m:ctrlPr>
                          <a:rPr lang="en-US" altLang="ja-JP" sz="2800" i="1" kern="100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sz="2800" i="1" kern="100" dirty="0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800" i="1" kern="100" dirty="0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altLang="ja-JP" sz="2800" i="1" kern="100" dirty="0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  <m:t>−2</m:t>
                            </m:r>
                          </m:e>
                        </m:d>
                      </m:e>
                      <m:sup>
                        <m:r>
                          <a:rPr lang="en-US" altLang="ja-JP" sz="2800" i="1" kern="100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+4</m:t>
                    </m:r>
                    <m:r>
                      <a:rPr lang="ja-JP" altLang="en-US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　</m:t>
                    </m:r>
                    <m:d>
                      <m:dPr>
                        <m:ctrlPr>
                          <a:rPr lang="en-US" altLang="ja-JP" sz="2800" i="1" kern="100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ja-JP" sz="2800" i="1" kern="100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altLang="ja-JP" sz="2800" i="1" kern="100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≦</m:t>
                        </m:r>
                        <m:r>
                          <a:rPr lang="en-US" altLang="ja-JP" sz="2800" i="1" kern="100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ja-JP" sz="2800" i="1" kern="100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≦</m:t>
                        </m:r>
                        <m:r>
                          <a:rPr lang="en-US" altLang="ja-JP" sz="2800" i="1" kern="100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altLang="ja-JP" sz="2800" i="1" kern="100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+2</m:t>
                        </m:r>
                      </m:e>
                    </m:d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 </a:t>
                </a:r>
                <a:r>
                  <a:rPr lang="en-US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[1]</a:t>
                </a: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+2&lt;2 </m:t>
                    </m:r>
                  </m:oMath>
                </a14:m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すなわち</a:t>
                </a:r>
                <a14:m>
                  <m:oMath xmlns:m="http://schemas.openxmlformats.org/officeDocument/2006/math">
                    <m:r>
                      <a:rPr lang="ja-JP" altLang="en-US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&lt;0 </m:t>
                    </m:r>
                  </m:oMath>
                </a14:m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のとき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　この関数のグラフは図</a:t>
                </a:r>
                <a:r>
                  <a:rPr lang="en-US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[1]</a:t>
                </a: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の実線部分である。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　よって，</a:t>
                </a:r>
                <a14:m>
                  <m:oMath xmlns:m="http://schemas.openxmlformats.org/officeDocument/2006/math"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+2 </m:t>
                    </m:r>
                  </m:oMath>
                </a14:m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で最大値</a:t>
                </a:r>
                <a14:m>
                  <m:oMath xmlns:m="http://schemas.openxmlformats.org/officeDocument/2006/math">
                    <m:r>
                      <a:rPr lang="en-US" altLang="ja-JP" sz="2800" b="0" i="0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altLang="ja-JP" sz="2800" b="0" i="1" kern="100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ja-JP" sz="2800" i="1" kern="100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+4</m:t>
                    </m:r>
                    <m:r>
                      <a:rPr lang="en-US" altLang="ja-JP" sz="2800" b="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をとる。</a:t>
                </a:r>
              </a:p>
            </p:txBody>
          </p:sp>
        </mc:Choice>
        <mc:Fallback xmlns="">
          <p:sp>
            <p:nvSpPr>
              <p:cNvPr id="4" name="字幕 2">
                <a:extLst>
                  <a:ext uri="{FF2B5EF4-FFF2-40B4-BE49-F238E27FC236}">
                    <a16:creationId xmlns:a16="http://schemas.microsoft.com/office/drawing/2014/main" id="{562B9BF0-BB5D-4183-8D01-FD8D91915C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704358" y="1030288"/>
                <a:ext cx="10801350" cy="5064124"/>
              </a:xfrm>
              <a:blipFill>
                <a:blip r:embed="rId3"/>
                <a:stretch>
                  <a:fillRect l="-1186" t="-12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タイトル 1">
            <a:extLst>
              <a:ext uri="{FF2B5EF4-FFF2-40B4-BE49-F238E27FC236}">
                <a16:creationId xmlns:a16="http://schemas.microsoft.com/office/drawing/2014/main" id="{E3884169-DEBC-4503-8B85-FB77CE47597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>
              <a:spcAft>
                <a:spcPts val="0"/>
              </a:spcAft>
            </a:pPr>
            <a:r>
              <a:rPr lang="en-US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en-US" altLang="ja-JP" sz="3200" kern="100" dirty="0">
                <a:latin typeface="ＭＳ Ｐゴシック" panose="020B0600070205080204" pitchFamily="50" charset="-128"/>
                <a:cs typeface="Times New Roman" panose="02020603050405020304" pitchFamily="18" charset="0"/>
              </a:rPr>
              <a:t>2</a:t>
            </a:r>
            <a:r>
              <a:rPr lang="ja-JP" altLang="ja-JP" sz="3200" kern="100" dirty="0">
                <a:ea typeface="ＭＳ Ｐゴシック" panose="020B0600070205080204" pitchFamily="50" charset="-128"/>
                <a:cs typeface="Times New Roman" panose="02020603050405020304" pitchFamily="18" charset="0"/>
              </a:rPr>
              <a:t>次関数の最大と最小</a:t>
            </a:r>
            <a:r>
              <a:rPr lang="ja-JP" altLang="en-US" sz="32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　　　　　　　 　　　　　　　　　　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教科書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p.100)</a:t>
            </a:r>
            <a:endParaRPr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14C93212-0396-44E6-BD58-AE7C422B7635}"/>
              </a:ext>
            </a:extLst>
          </p:cNvPr>
          <p:cNvSpPr/>
          <p:nvPr/>
        </p:nvSpPr>
        <p:spPr>
          <a:xfrm>
            <a:off x="6261677" y="1111288"/>
            <a:ext cx="2222565" cy="5328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939370B-882D-47EB-AC9B-0D676A338568}"/>
              </a:ext>
            </a:extLst>
          </p:cNvPr>
          <p:cNvSpPr/>
          <p:nvPr/>
        </p:nvSpPr>
        <p:spPr>
          <a:xfrm>
            <a:off x="1969399" y="1772973"/>
            <a:ext cx="3945264" cy="5328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59292885-0D93-4E3A-AFB0-DE9F1BBABC78}"/>
              </a:ext>
            </a:extLst>
          </p:cNvPr>
          <p:cNvSpPr/>
          <p:nvPr/>
        </p:nvSpPr>
        <p:spPr>
          <a:xfrm>
            <a:off x="3719105" y="3336450"/>
            <a:ext cx="957067" cy="5328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ADFD6FC9-F571-4C4C-ADE0-F90C65C9C49A}"/>
              </a:ext>
            </a:extLst>
          </p:cNvPr>
          <p:cNvSpPr/>
          <p:nvPr/>
        </p:nvSpPr>
        <p:spPr>
          <a:xfrm>
            <a:off x="6105033" y="3336450"/>
            <a:ext cx="1314339" cy="5328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FC62E2A7-7112-48BC-B35A-F6022ABE994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821738" y="1943100"/>
            <a:ext cx="2665412" cy="2632075"/>
            <a:chOff x="5557" y="1224"/>
            <a:chExt cx="1679" cy="1658"/>
          </a:xfrm>
        </p:grpSpPr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19ED0C34-1C29-4E6E-A92A-115C4051604B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557" y="1224"/>
              <a:ext cx="1679" cy="16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pic>
          <p:nvPicPr>
            <p:cNvPr id="35845" name="Picture 5">
              <a:extLst>
                <a:ext uri="{FF2B5EF4-FFF2-40B4-BE49-F238E27FC236}">
                  <a16:creationId xmlns:a16="http://schemas.microsoft.com/office/drawing/2014/main" id="{3DA1AE26-C2A3-479B-9179-CB7719CF64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7" y="1224"/>
              <a:ext cx="1683" cy="1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897A4CF5-B87D-4C13-84D8-B58B96AEC824}"/>
              </a:ext>
            </a:extLst>
          </p:cNvPr>
          <p:cNvSpPr/>
          <p:nvPr/>
        </p:nvSpPr>
        <p:spPr>
          <a:xfrm>
            <a:off x="8619395" y="1803413"/>
            <a:ext cx="2886313" cy="2778111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00644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3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字幕 2">
                <a:extLst>
                  <a:ext uri="{FF2B5EF4-FFF2-40B4-BE49-F238E27FC236}">
                    <a16:creationId xmlns:a16="http://schemas.microsoft.com/office/drawing/2014/main" id="{562B9BF0-BB5D-4183-8D01-FD8D91915C82}"/>
                  </a:ext>
                </a:extLst>
              </p:cNvPr>
              <p:cNvSpPr>
                <a:spLocks noGrp="1" noChangeArrowheads="1"/>
              </p:cNvSpPr>
              <p:nvPr>
                <p:ph type="subTitle" idx="1"/>
              </p:nvPr>
            </p:nvSpPr>
            <p:spPr>
              <a:xfrm>
                <a:off x="704358" y="1030288"/>
                <a:ext cx="10801350" cy="5064124"/>
              </a:xfrm>
            </p:spPr>
            <p:txBody>
              <a:bodyPr/>
              <a:lstStyle/>
              <a:p>
                <a:pPr algn="just">
                  <a:lnSpc>
                    <a:spcPct val="100000"/>
                  </a:lnSpc>
                </a:pP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 </a:t>
                </a:r>
                <a:r>
                  <a:rPr lang="en-US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[2]</a:t>
                </a: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≦2≦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+2 </m:t>
                    </m:r>
                  </m:oMath>
                </a14:m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すなわち</a:t>
                </a:r>
                <a14:m>
                  <m:oMath xmlns:m="http://schemas.openxmlformats.org/officeDocument/2006/math">
                    <m:r>
                      <a:rPr lang="ja-JP" altLang="en-US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0≦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≦2 </m:t>
                    </m:r>
                  </m:oMath>
                </a14:m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のとき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　この関数のグラフは図</a:t>
                </a:r>
                <a:r>
                  <a:rPr lang="en-US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[2]</a:t>
                </a: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の実線部分である。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　よって，</a:t>
                </a:r>
                <a14:m>
                  <m:oMath xmlns:m="http://schemas.openxmlformats.org/officeDocument/2006/math"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=2 </m:t>
                    </m:r>
                  </m:oMath>
                </a14:m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で最大値</a:t>
                </a:r>
                <a14:m>
                  <m:oMath xmlns:m="http://schemas.openxmlformats.org/officeDocument/2006/math">
                    <m:r>
                      <a:rPr lang="en-US" altLang="ja-JP" sz="2800" b="0" i="0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altLang="ja-JP" sz="2800" b="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をとる。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 </a:t>
                </a:r>
                <a:r>
                  <a:rPr lang="en-US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[3]</a:t>
                </a: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2&lt;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sz="2800" b="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のとき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　この関数のグラフは図</a:t>
                </a:r>
                <a:r>
                  <a:rPr lang="en-US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[3]</a:t>
                </a: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の実線部分である。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　よって，</a:t>
                </a:r>
                <a14:m>
                  <m:oMath xmlns:m="http://schemas.openxmlformats.org/officeDocument/2006/math"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sz="2800" b="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で最大値</a:t>
                </a:r>
                <a14:m>
                  <m:oMath xmlns:m="http://schemas.openxmlformats.org/officeDocument/2006/math">
                    <m:r>
                      <a:rPr lang="en-US" altLang="ja-JP" sz="2800" b="0" i="0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altLang="ja-JP" sz="2800" b="0" i="1" kern="100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ja-JP" sz="2800" i="1" kern="100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+4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sz="2800" b="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をとる。</a:t>
                </a:r>
              </a:p>
            </p:txBody>
          </p:sp>
        </mc:Choice>
        <mc:Fallback xmlns="">
          <p:sp>
            <p:nvSpPr>
              <p:cNvPr id="4" name="字幕 2">
                <a:extLst>
                  <a:ext uri="{FF2B5EF4-FFF2-40B4-BE49-F238E27FC236}">
                    <a16:creationId xmlns:a16="http://schemas.microsoft.com/office/drawing/2014/main" id="{562B9BF0-BB5D-4183-8D01-FD8D91915C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704358" y="1030288"/>
                <a:ext cx="10801350" cy="5064124"/>
              </a:xfrm>
              <a:blipFill>
                <a:blip r:embed="rId3"/>
                <a:stretch>
                  <a:fillRect t="-144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タイトル 1">
            <a:extLst>
              <a:ext uri="{FF2B5EF4-FFF2-40B4-BE49-F238E27FC236}">
                <a16:creationId xmlns:a16="http://schemas.microsoft.com/office/drawing/2014/main" id="{E3884169-DEBC-4503-8B85-FB77CE47597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>
              <a:spcAft>
                <a:spcPts val="0"/>
              </a:spcAft>
            </a:pPr>
            <a:r>
              <a:rPr lang="en-US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en-US" altLang="ja-JP" sz="3200" kern="100" dirty="0">
                <a:latin typeface="ＭＳ Ｐゴシック" panose="020B0600070205080204" pitchFamily="50" charset="-128"/>
                <a:cs typeface="Times New Roman" panose="02020603050405020304" pitchFamily="18" charset="0"/>
              </a:rPr>
              <a:t>2</a:t>
            </a:r>
            <a:r>
              <a:rPr lang="ja-JP" altLang="ja-JP" sz="3200" kern="100" dirty="0">
                <a:ea typeface="ＭＳ Ｐゴシック" panose="020B0600070205080204" pitchFamily="50" charset="-128"/>
                <a:cs typeface="Times New Roman" panose="02020603050405020304" pitchFamily="18" charset="0"/>
              </a:rPr>
              <a:t>次関数の最大と最小</a:t>
            </a:r>
            <a:r>
              <a:rPr lang="ja-JP" altLang="en-US" sz="32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　　　　　　　 　　　　　　　　　　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教科書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p.100)</a:t>
            </a:r>
            <a:endParaRPr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8B8D61D3-BC9F-4BF6-9962-AEFECEC3F402}"/>
              </a:ext>
            </a:extLst>
          </p:cNvPr>
          <p:cNvSpPr/>
          <p:nvPr/>
        </p:nvSpPr>
        <p:spPr>
          <a:xfrm>
            <a:off x="1955895" y="1030288"/>
            <a:ext cx="5289857" cy="5328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9AB777B6-CDFF-474E-A0DA-A43982FD1DE2}"/>
              </a:ext>
            </a:extLst>
          </p:cNvPr>
          <p:cNvSpPr/>
          <p:nvPr/>
        </p:nvSpPr>
        <p:spPr>
          <a:xfrm>
            <a:off x="3764359" y="2520262"/>
            <a:ext cx="268224" cy="5328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43B90CDF-8F29-47F4-85C9-A5D9242AF436}"/>
              </a:ext>
            </a:extLst>
          </p:cNvPr>
          <p:cNvSpPr/>
          <p:nvPr/>
        </p:nvSpPr>
        <p:spPr>
          <a:xfrm>
            <a:off x="5472510" y="2508687"/>
            <a:ext cx="268224" cy="5328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B49BE4F9-426C-46B9-A75E-E429A04B0905}"/>
              </a:ext>
            </a:extLst>
          </p:cNvPr>
          <p:cNvSpPr/>
          <p:nvPr/>
        </p:nvSpPr>
        <p:spPr>
          <a:xfrm>
            <a:off x="1955895" y="3262150"/>
            <a:ext cx="995650" cy="5328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E14BA688-D3AF-40B2-A454-DDA97B473627}"/>
              </a:ext>
            </a:extLst>
          </p:cNvPr>
          <p:cNvSpPr/>
          <p:nvPr/>
        </p:nvSpPr>
        <p:spPr>
          <a:xfrm>
            <a:off x="3752784" y="4785782"/>
            <a:ext cx="268224" cy="5328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CDA2362A-607C-4620-8525-2838CDE08B95}"/>
              </a:ext>
            </a:extLst>
          </p:cNvPr>
          <p:cNvSpPr/>
          <p:nvPr/>
        </p:nvSpPr>
        <p:spPr>
          <a:xfrm>
            <a:off x="5490798" y="4766567"/>
            <a:ext cx="1537890" cy="5328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F6741C7A-02F3-4910-8F0C-BD934464F4B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942388" y="1098550"/>
            <a:ext cx="2619375" cy="2632075"/>
            <a:chOff x="5633" y="692"/>
            <a:chExt cx="1650" cy="1658"/>
          </a:xfrm>
        </p:grpSpPr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8018E66F-ED34-4D04-A86E-217A560875E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633" y="692"/>
              <a:ext cx="1650" cy="16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pic>
          <p:nvPicPr>
            <p:cNvPr id="36869" name="Picture 5">
              <a:extLst>
                <a:ext uri="{FF2B5EF4-FFF2-40B4-BE49-F238E27FC236}">
                  <a16:creationId xmlns:a16="http://schemas.microsoft.com/office/drawing/2014/main" id="{4DFDE9F7-668A-4428-87BA-E78D8B8EEB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3" y="692"/>
              <a:ext cx="1654" cy="1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8">
            <a:extLst>
              <a:ext uri="{FF2B5EF4-FFF2-40B4-BE49-F238E27FC236}">
                <a16:creationId xmlns:a16="http://schemas.microsoft.com/office/drawing/2014/main" id="{464AAE58-97AC-4BDF-921F-F5838B5022A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734425" y="3811588"/>
            <a:ext cx="2851150" cy="2643187"/>
            <a:chOff x="5502" y="2401"/>
            <a:chExt cx="1796" cy="1665"/>
          </a:xfrm>
        </p:grpSpPr>
        <p:sp>
          <p:nvSpPr>
            <p:cNvPr id="6" name="AutoShape 7">
              <a:extLst>
                <a:ext uri="{FF2B5EF4-FFF2-40B4-BE49-F238E27FC236}">
                  <a16:creationId xmlns:a16="http://schemas.microsoft.com/office/drawing/2014/main" id="{3BCC72E7-E200-4E3B-9C30-779DA8F1CB4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502" y="2401"/>
              <a:ext cx="1796" cy="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pic>
          <p:nvPicPr>
            <p:cNvPr id="36873" name="Picture 9">
              <a:extLst>
                <a:ext uri="{FF2B5EF4-FFF2-40B4-BE49-F238E27FC236}">
                  <a16:creationId xmlns:a16="http://schemas.microsoft.com/office/drawing/2014/main" id="{F9E341AB-242F-41AA-A11E-AE36840B5E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2" y="2401"/>
              <a:ext cx="1800" cy="16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30CB8CF2-A1EC-494D-9406-51FF721A4A4F}"/>
              </a:ext>
            </a:extLst>
          </p:cNvPr>
          <p:cNvSpPr/>
          <p:nvPr/>
        </p:nvSpPr>
        <p:spPr>
          <a:xfrm>
            <a:off x="8714184" y="1008063"/>
            <a:ext cx="2791523" cy="2722562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1D6ED3CD-23D4-4F5D-8AE9-4C0720912E04}"/>
              </a:ext>
            </a:extLst>
          </p:cNvPr>
          <p:cNvSpPr/>
          <p:nvPr/>
        </p:nvSpPr>
        <p:spPr>
          <a:xfrm>
            <a:off x="8714184" y="3819526"/>
            <a:ext cx="2791523" cy="2722562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90856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字幕 2">
                <a:extLst>
                  <a:ext uri="{FF2B5EF4-FFF2-40B4-BE49-F238E27FC236}">
                    <a16:creationId xmlns:a16="http://schemas.microsoft.com/office/drawing/2014/main" id="{562B9BF0-BB5D-4183-8D01-FD8D91915C82}"/>
                  </a:ext>
                </a:extLst>
              </p:cNvPr>
              <p:cNvSpPr>
                <a:spLocks noGrp="1" noChangeArrowheads="1"/>
              </p:cNvSpPr>
              <p:nvPr>
                <p:ph type="subTitle" idx="1"/>
              </p:nvPr>
            </p:nvSpPr>
            <p:spPr>
              <a:xfrm>
                <a:off x="704358" y="1030288"/>
                <a:ext cx="10801350" cy="1645558"/>
              </a:xfrm>
            </p:spPr>
            <p:txBody>
              <a:bodyPr/>
              <a:lstStyle/>
              <a:p>
                <a:pPr algn="just">
                  <a:lnSpc>
                    <a:spcPct val="100000"/>
                  </a:lnSpc>
                  <a:tabLst>
                    <a:tab pos="4173538" algn="l"/>
                  </a:tabLst>
                </a:pP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 　 　</a:t>
                </a:r>
                <a14:m>
                  <m:oMath xmlns:m="http://schemas.openxmlformats.org/officeDocument/2006/math"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&lt;0 </m:t>
                    </m:r>
                  </m:oMath>
                </a14:m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のとき　</a:t>
                </a:r>
                <a:r>
                  <a:rPr lang="en-US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+2 </m:t>
                    </m:r>
                  </m:oMath>
                </a14:m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で最大値</a:t>
                </a:r>
                <a14:m>
                  <m:oMath xmlns:m="http://schemas.openxmlformats.org/officeDocument/2006/math">
                    <m:r>
                      <a:rPr lang="en-US" altLang="ja-JP" sz="2800" b="0" i="0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altLang="ja-JP" sz="2800" b="0" i="1" kern="100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ja-JP" sz="2800" i="1" kern="100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+4</m:t>
                    </m:r>
                  </m:oMath>
                </a14:m>
                <a:endParaRPr lang="en-US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0000"/>
                  </a:lnSpc>
                  <a:tabLst>
                    <a:tab pos="4173538" algn="l"/>
                  </a:tabLst>
                </a:pP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　</a:t>
                </a:r>
                <a14:m>
                  <m:oMath xmlns:m="http://schemas.openxmlformats.org/officeDocument/2006/math"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0≦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≦2 </m:t>
                    </m:r>
                  </m:oMath>
                </a14:m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のとき</a:t>
                </a:r>
                <a:r>
                  <a:rPr lang="en-US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=2 </m:t>
                    </m:r>
                  </m:oMath>
                </a14:m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で最大値</a:t>
                </a:r>
                <a14:m>
                  <m:oMath xmlns:m="http://schemas.openxmlformats.org/officeDocument/2006/math">
                    <m:r>
                      <a:rPr lang="en-US" altLang="ja-JP" sz="2800" b="0" i="0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4</m:t>
                    </m:r>
                  </m:oMath>
                </a14:m>
                <a:endParaRPr lang="en-US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0000"/>
                  </a:lnSpc>
                  <a:tabLst>
                    <a:tab pos="4173538" algn="l"/>
                  </a:tabLst>
                </a:pP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　</a:t>
                </a:r>
                <a14:m>
                  <m:oMath xmlns:m="http://schemas.openxmlformats.org/officeDocument/2006/math"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2&lt;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sz="2800" b="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のとき　</a:t>
                </a:r>
                <a:r>
                  <a:rPr lang="en-US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sz="2800" b="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で最大値</a:t>
                </a:r>
                <a14:m>
                  <m:oMath xmlns:m="http://schemas.openxmlformats.org/officeDocument/2006/math">
                    <m:r>
                      <a:rPr lang="en-US" altLang="ja-JP" sz="2800" b="0" i="0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altLang="ja-JP" sz="2800" b="0" i="1" kern="100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ja-JP" sz="2800" i="1" kern="100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+4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endParaRPr lang="en-US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字幕 2">
                <a:extLst>
                  <a:ext uri="{FF2B5EF4-FFF2-40B4-BE49-F238E27FC236}">
                    <a16:creationId xmlns:a16="http://schemas.microsoft.com/office/drawing/2014/main" id="{562B9BF0-BB5D-4183-8D01-FD8D91915C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704358" y="1030288"/>
                <a:ext cx="10801350" cy="1645558"/>
              </a:xfrm>
              <a:blipFill>
                <a:blip r:embed="rId3"/>
                <a:stretch>
                  <a:fillRect t="-5385" b="-846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タイトル 1">
            <a:extLst>
              <a:ext uri="{FF2B5EF4-FFF2-40B4-BE49-F238E27FC236}">
                <a16:creationId xmlns:a16="http://schemas.microsoft.com/office/drawing/2014/main" id="{E3884169-DEBC-4503-8B85-FB77CE47597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>
              <a:spcAft>
                <a:spcPts val="0"/>
              </a:spcAft>
            </a:pPr>
            <a:r>
              <a:rPr lang="en-US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en-US" altLang="ja-JP" sz="3200" kern="100" dirty="0">
                <a:latin typeface="ＭＳ Ｐゴシック" panose="020B0600070205080204" pitchFamily="50" charset="-128"/>
                <a:cs typeface="Times New Roman" panose="02020603050405020304" pitchFamily="18" charset="0"/>
              </a:rPr>
              <a:t>2</a:t>
            </a:r>
            <a:r>
              <a:rPr lang="ja-JP" altLang="ja-JP" sz="3200" kern="100" dirty="0">
                <a:ea typeface="ＭＳ Ｐゴシック" panose="020B0600070205080204" pitchFamily="50" charset="-128"/>
                <a:cs typeface="Times New Roman" panose="02020603050405020304" pitchFamily="18" charset="0"/>
              </a:rPr>
              <a:t>次関数の最大と</a:t>
            </a:r>
            <a:r>
              <a:rPr lang="ja-JP" altLang="ja-JP" sz="3200" kern="100">
                <a:ea typeface="ＭＳ Ｐゴシック" panose="020B0600070205080204" pitchFamily="50" charset="-128"/>
                <a:cs typeface="Times New Roman" panose="02020603050405020304" pitchFamily="18" charset="0"/>
              </a:rPr>
              <a:t>最小</a:t>
            </a:r>
            <a:r>
              <a:rPr lang="ja-JP" altLang="en-US" sz="3200" kern="10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　　　　　　　 　　　　　　　　　　</a:t>
            </a:r>
            <a:r>
              <a:rPr lang="en-US" altLang="ja-JP" sz="200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教科書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p.100)</a:t>
            </a:r>
            <a:endParaRPr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8BA837F-3D68-4CF1-A77D-84CDB22A875E}"/>
              </a:ext>
            </a:extLst>
          </p:cNvPr>
          <p:cNvSpPr txBox="1"/>
          <p:nvPr/>
        </p:nvSpPr>
        <p:spPr>
          <a:xfrm>
            <a:off x="1271518" y="1030288"/>
            <a:ext cx="4968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8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答</a:t>
            </a:r>
            <a:endParaRPr lang="ja-JP" altLang="en-US" sz="2800" dirty="0"/>
          </a:p>
        </p:txBody>
      </p:sp>
      <p:sp>
        <p:nvSpPr>
          <p:cNvPr id="8" name="字幕 2">
            <a:extLst>
              <a:ext uri="{FF2B5EF4-FFF2-40B4-BE49-F238E27FC236}">
                <a16:creationId xmlns:a16="http://schemas.microsoft.com/office/drawing/2014/main" id="{EFA4DC38-1C41-A94E-8DCE-C623D3C515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325" y="3429000"/>
            <a:ext cx="10801350" cy="175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96000" indent="-1296000" algn="l">
              <a:lnSpc>
                <a:spcPct val="100000"/>
              </a:lnSpc>
            </a:pPr>
            <a:r>
              <a:rPr lang="en-US" altLang="ja-JP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【</a:t>
            </a:r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補足</a:t>
            </a:r>
            <a:r>
              <a:rPr lang="en-US" altLang="ja-JP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】</a:t>
            </a:r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例</a:t>
            </a:r>
            <a:r>
              <a:rPr lang="en-US" altLang="ja-JP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</a:t>
            </a:r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を反復学習するための問題は，</a:t>
            </a:r>
            <a:r>
              <a:rPr lang="en-US" altLang="ja-JP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129</a:t>
            </a:r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ページの演習問題</a:t>
            </a:r>
            <a:r>
              <a:rPr lang="en-US" altLang="ja-JP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5</a:t>
            </a:r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にある。</a:t>
            </a:r>
            <a:endParaRPr lang="ja-JP" altLang="en-US" sz="2800" kern="100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8AD75391-3307-4874-947B-B4ADEEDC907E}"/>
              </a:ext>
            </a:extLst>
          </p:cNvPr>
          <p:cNvSpPr/>
          <p:nvPr/>
        </p:nvSpPr>
        <p:spPr>
          <a:xfrm>
            <a:off x="1873538" y="1007754"/>
            <a:ext cx="7700767" cy="1758392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95318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BBA99598-C3B3-4E31-9269-2FAE0ED398A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>
              <a:spcAft>
                <a:spcPts val="0"/>
              </a:spcAft>
            </a:pPr>
            <a:r>
              <a:rPr lang="en-US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en-US" altLang="ja-JP" sz="3200" kern="100" dirty="0">
                <a:effectLst/>
                <a:latin typeface="ＭＳ Ｐゴシック" panose="020B0600070205080204" pitchFamily="50" charset="-128"/>
                <a:cs typeface="Times New Roman" panose="02020603050405020304" pitchFamily="18" charset="0"/>
              </a:rPr>
              <a:t>2</a:t>
            </a:r>
            <a:r>
              <a:rPr lang="ja-JP" altLang="ja-JP" sz="3200" kern="100" dirty="0">
                <a:effectLst/>
                <a:ea typeface="ＭＳ Ｐゴシック" panose="020B0600070205080204" pitchFamily="50" charset="-128"/>
                <a:cs typeface="Times New Roman" panose="02020603050405020304" pitchFamily="18" charset="0"/>
              </a:rPr>
              <a:t>次関数の最大と最小</a:t>
            </a:r>
            <a:r>
              <a:rPr lang="ja-JP" altLang="en-US" sz="32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　　　　　　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A 2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次関数の最大と最小　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教科書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p.93)</a:t>
            </a:r>
            <a:endParaRPr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字幕 2">
                <a:extLst>
                  <a:ext uri="{FF2B5EF4-FFF2-40B4-BE49-F238E27FC236}">
                    <a16:creationId xmlns:a16="http://schemas.microsoft.com/office/drawing/2014/main" id="{4F832341-316B-4938-8FB0-9B9A6BEE14BD}"/>
                  </a:ext>
                </a:extLst>
              </p:cNvPr>
              <p:cNvSpPr>
                <a:spLocks noGrp="1" noChangeArrowheads="1"/>
              </p:cNvSpPr>
              <p:nvPr>
                <p:ph type="subTitle" idx="1"/>
              </p:nvPr>
            </p:nvSpPr>
            <p:spPr>
              <a:xfrm>
                <a:off x="695325" y="1030288"/>
                <a:ext cx="10801350" cy="5294312"/>
              </a:xfrm>
            </p:spPr>
            <p:txBody>
              <a:bodyPr/>
              <a:lstStyle/>
              <a:p>
                <a:pPr algn="l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ja-JP" altLang="en-US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:r>
                  <a:rPr lang="ja-JP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一般に，</a:t>
                </a:r>
                <a14:m>
                  <m:oMath xmlns:m="http://schemas.openxmlformats.org/officeDocument/2006/math">
                    <m:r>
                      <a:rPr lang="en-US" altLang="ja-JP" sz="2800" i="1" kern="100" dirty="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altLang="ja-JP" sz="2800" b="0" i="1" kern="100" dirty="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次関数</a:t>
                </a:r>
                <a14:m>
                  <m:oMath xmlns:m="http://schemas.openxmlformats.org/officeDocument/2006/math">
                    <m:r>
                      <a:rPr lang="en-US" altLang="ja-JP" sz="2800" b="0" i="0" kern="10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𝑎</m:t>
                    </m:r>
                    <m:sSup>
                      <m:sSupPr>
                        <m:ctrlPr>
                          <a:rPr lang="ja-JP" altLang="ja-JP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𝑏𝑥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altLang="ja-JP" sz="2800" b="0" i="1" kern="10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は</a:t>
                </a:r>
                <a14:m>
                  <m:oMath xmlns:m="http://schemas.openxmlformats.org/officeDocument/2006/math">
                    <m:r>
                      <a:rPr lang="en-US" altLang="ja-JP" sz="2800" b="0" i="0" kern="10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𝑝</m:t>
                    </m:r>
                    <m:sSup>
                      <m:sSupPr>
                        <m:ctrlPr>
                          <a:rPr lang="ja-JP" altLang="ja-JP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ja-JP" sz="2800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𝑞</m:t>
                    </m:r>
                    <m:r>
                      <a:rPr lang="en-US" altLang="ja-JP" sz="2800" b="0" i="1" kern="10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の形に表され，その最大値，最小値について，次のことがいえる。</a:t>
                </a:r>
                <a:endParaRPr lang="en-US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字幕 2">
                <a:extLst>
                  <a:ext uri="{FF2B5EF4-FFF2-40B4-BE49-F238E27FC236}">
                    <a16:creationId xmlns:a16="http://schemas.microsoft.com/office/drawing/2014/main" id="{4F832341-316B-4938-8FB0-9B9A6BEE14B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95325" y="1030288"/>
                <a:ext cx="10801350" cy="5294312"/>
              </a:xfrm>
              <a:blipFill>
                <a:blip r:embed="rId3"/>
                <a:stretch>
                  <a:fillRect l="-112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7580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BBA99598-C3B3-4E31-9269-2FAE0ED398A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>
              <a:spcAft>
                <a:spcPts val="0"/>
              </a:spcAft>
            </a:pPr>
            <a:r>
              <a:rPr lang="en-US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en-US" altLang="ja-JP" sz="3200" kern="100" dirty="0">
                <a:effectLst/>
                <a:latin typeface="ＭＳ Ｐゴシック" panose="020B0600070205080204" pitchFamily="50" charset="-128"/>
                <a:cs typeface="Times New Roman" panose="02020603050405020304" pitchFamily="18" charset="0"/>
              </a:rPr>
              <a:t>2</a:t>
            </a:r>
            <a:r>
              <a:rPr lang="ja-JP" altLang="ja-JP" sz="3200" kern="100" dirty="0">
                <a:effectLst/>
                <a:ea typeface="ＭＳ Ｐゴシック" panose="020B0600070205080204" pitchFamily="50" charset="-128"/>
                <a:cs typeface="Times New Roman" panose="02020603050405020304" pitchFamily="18" charset="0"/>
              </a:rPr>
              <a:t>次関数の最大と最小</a:t>
            </a:r>
            <a:r>
              <a:rPr lang="ja-JP" altLang="en-US" sz="32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　　　　　　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A 2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次関数の最大と最小　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教科書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p.93)</a:t>
            </a:r>
            <a:endParaRPr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字幕 2">
                <a:extLst>
                  <a:ext uri="{FF2B5EF4-FFF2-40B4-BE49-F238E27FC236}">
                    <a16:creationId xmlns:a16="http://schemas.microsoft.com/office/drawing/2014/main" id="{A0DC31FC-457E-4048-8A0C-C6B8CD6F195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95325" y="1030288"/>
                <a:ext cx="10800000" cy="23946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 algn="ctr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50000"/>
                  </a:lnSpc>
                  <a:spcBef>
                    <a:spcPts val="1200"/>
                  </a:spcBef>
                </a:pPr>
                <a:r>
                  <a:rPr lang="ja-JP" altLang="en-US" sz="2800" b="1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 b="1" i="1" kern="100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altLang="ja-JP" sz="2800" b="1" i="1" kern="100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en-US" sz="2800" b="1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次関数の最大と最小</a:t>
                </a:r>
              </a:p>
              <a:p>
                <a:pPr algn="just"/>
                <a:r>
                  <a:rPr lang="ja-JP" altLang="en-US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 i="1" kern="100" dirty="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altLang="ja-JP" sz="2800" b="0" i="1" kern="100" dirty="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次関数 </a:t>
                </a:r>
                <a14:m>
                  <m:oMath xmlns:m="http://schemas.openxmlformats.org/officeDocument/2006/math">
                    <m:r>
                      <a:rPr lang="en-US" altLang="ja-JP" sz="2800" b="1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altLang="ja-JP" sz="2800" b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sz="2800" b="1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altLang="ja-JP" sz="2800" b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ja-JP" sz="2800" b="1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altLang="ja-JP" sz="2800" b="1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2800" b="1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𝒑</m:t>
                    </m:r>
                    <m:sSup>
                      <m:sSupPr>
                        <m:ctrlPr>
                          <a:rPr lang="ja-JP" altLang="ja-JP" sz="2800" b="1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b="1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ja-JP" sz="2800" b="1" i="1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ja-JP" sz="2800" b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ja-JP" sz="2800" b="1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𝒒</m:t>
                    </m:r>
                  </m:oMath>
                </a14:m>
                <a:r>
                  <a:rPr lang="en-US" altLang="ja-JP" sz="2800" b="1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は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altLang="ja-JP" sz="2800" b="1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altLang="ja-JP" sz="2800" b="1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のとき，</a:t>
                </a:r>
                <a14:m>
                  <m:oMath xmlns:m="http://schemas.openxmlformats.org/officeDocument/2006/math">
                    <m:r>
                      <a:rPr lang="en-US" altLang="ja-JP" sz="2800" b="1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altLang="ja-JP" sz="2800" b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sz="2800" b="1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𝒑</m:t>
                    </m:r>
                  </m:oMath>
                </a14:m>
                <a:r>
                  <a:rPr lang="en-US" altLang="ja-JP" sz="2800" b="1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</a:t>
                </a:r>
                <a:r>
                  <a:rPr lang="ja-JP" altLang="ja-JP" sz="2800" b="1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最小値</a:t>
                </a:r>
                <a14:m>
                  <m:oMath xmlns:m="http://schemas.openxmlformats.org/officeDocument/2006/math">
                    <m:r>
                      <a:rPr lang="en-US" altLang="ja-JP" sz="2800" b="1" i="0" kern="10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800" b="1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𝒒</m:t>
                    </m:r>
                    <m:r>
                      <a:rPr lang="en-US" altLang="ja-JP" sz="2800" b="1" i="1" kern="10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をとり，最大値は</a:t>
                </a:r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ない</a:t>
                </a:r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。</a:t>
                </a:r>
              </a:p>
              <a:p>
                <a14:m>
                  <m:oMath xmlns:m="http://schemas.openxmlformats.org/officeDocument/2006/math">
                    <m:r>
                      <a:rPr lang="en-US" altLang="ja-JP" sz="2800" b="1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altLang="ja-JP" sz="2800" b="1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のとき，</a:t>
                </a:r>
                <a14:m>
                  <m:oMath xmlns:m="http://schemas.openxmlformats.org/officeDocument/2006/math">
                    <m:r>
                      <a:rPr lang="en-US" altLang="ja-JP" sz="2800" b="1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altLang="ja-JP" sz="2800" b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sz="2800" b="1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𝒑</m:t>
                    </m:r>
                  </m:oMath>
                </a14:m>
                <a:r>
                  <a:rPr lang="en-US" altLang="ja-JP" sz="2800" b="1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</a:t>
                </a:r>
                <a:r>
                  <a:rPr lang="ja-JP" altLang="ja-JP" sz="2800" b="1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最大値</a:t>
                </a:r>
                <a14:m>
                  <m:oMath xmlns:m="http://schemas.openxmlformats.org/officeDocument/2006/math">
                    <m:r>
                      <a:rPr lang="en-US" altLang="ja-JP" sz="2800" b="1" i="0" kern="10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800" b="1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𝒒</m:t>
                    </m:r>
                    <m:r>
                      <a:rPr lang="en-US" altLang="ja-JP" sz="2800" b="1" i="1" kern="10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をとり，最小値は</a:t>
                </a:r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ない</a:t>
                </a:r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。</a:t>
                </a:r>
                <a:endParaRPr lang="ja-JP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字幕 2">
                <a:extLst>
                  <a:ext uri="{FF2B5EF4-FFF2-40B4-BE49-F238E27FC236}">
                    <a16:creationId xmlns:a16="http://schemas.microsoft.com/office/drawing/2014/main" id="{A0DC31FC-457E-4048-8A0C-C6B8CD6F19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5325" y="1030288"/>
                <a:ext cx="10800000" cy="2394608"/>
              </a:xfrm>
              <a:prstGeom prst="rect">
                <a:avLst/>
              </a:prstGeom>
              <a:blipFill>
                <a:blip r:embed="rId3"/>
                <a:stretch>
                  <a:fillRect b="-211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D1EFD3FC-A76A-4A49-A68C-89279CC8C57E}"/>
              </a:ext>
            </a:extLst>
          </p:cNvPr>
          <p:cNvSpPr/>
          <p:nvPr/>
        </p:nvSpPr>
        <p:spPr>
          <a:xfrm>
            <a:off x="748075" y="1058355"/>
            <a:ext cx="10800000" cy="524764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59E05F3D-8E42-4EEC-8F64-90374D5EEE85}"/>
              </a:ext>
            </a:extLst>
          </p:cNvPr>
          <p:cNvCxnSpPr/>
          <p:nvPr/>
        </p:nvCxnSpPr>
        <p:spPr>
          <a:xfrm>
            <a:off x="748075" y="1719603"/>
            <a:ext cx="1080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A22130AA-3D6C-4CAA-9473-00CC9E9FB522}"/>
              </a:ext>
            </a:extLst>
          </p:cNvPr>
          <p:cNvSpPr/>
          <p:nvPr/>
        </p:nvSpPr>
        <p:spPr>
          <a:xfrm>
            <a:off x="4644540" y="2293096"/>
            <a:ext cx="294226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46B001AC-3C24-45C0-8D18-3D29151FEE52}"/>
              </a:ext>
            </a:extLst>
          </p:cNvPr>
          <p:cNvSpPr/>
          <p:nvPr/>
        </p:nvSpPr>
        <p:spPr>
          <a:xfrm>
            <a:off x="6448956" y="2280495"/>
            <a:ext cx="294226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5941C02F-CD63-494C-8E79-7B53C7D27DFA}"/>
              </a:ext>
            </a:extLst>
          </p:cNvPr>
          <p:cNvSpPr/>
          <p:nvPr/>
        </p:nvSpPr>
        <p:spPr>
          <a:xfrm>
            <a:off x="9289285" y="2280495"/>
            <a:ext cx="781307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8DDC44CF-3BAE-4240-B958-9C5BCFC54179}"/>
              </a:ext>
            </a:extLst>
          </p:cNvPr>
          <p:cNvSpPr/>
          <p:nvPr/>
        </p:nvSpPr>
        <p:spPr>
          <a:xfrm>
            <a:off x="4644540" y="2865296"/>
            <a:ext cx="294226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C408F6A3-CBBB-47EE-912B-9A5AC82CC90C}"/>
              </a:ext>
            </a:extLst>
          </p:cNvPr>
          <p:cNvSpPr/>
          <p:nvPr/>
        </p:nvSpPr>
        <p:spPr>
          <a:xfrm>
            <a:off x="6448956" y="2852695"/>
            <a:ext cx="294226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D40EBDD9-EE87-41DA-94F6-9E50C983E122}"/>
              </a:ext>
            </a:extLst>
          </p:cNvPr>
          <p:cNvSpPr/>
          <p:nvPr/>
        </p:nvSpPr>
        <p:spPr>
          <a:xfrm>
            <a:off x="9289285" y="2852695"/>
            <a:ext cx="781307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0143167A-083F-4212-BF8C-995A4E9F6BE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911475" y="3581400"/>
            <a:ext cx="6367463" cy="2566988"/>
            <a:chOff x="1834" y="2256"/>
            <a:chExt cx="4011" cy="1617"/>
          </a:xfrm>
        </p:grpSpPr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C4391E79-7EF2-4810-B5E2-2433B11A66D9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34" y="2256"/>
              <a:ext cx="4011" cy="16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pic>
          <p:nvPicPr>
            <p:cNvPr id="1029" name="Picture 5">
              <a:extLst>
                <a:ext uri="{FF2B5EF4-FFF2-40B4-BE49-F238E27FC236}">
                  <a16:creationId xmlns:a16="http://schemas.microsoft.com/office/drawing/2014/main" id="{DE5BD6A2-5E8D-45C0-B4E6-4A35375BA3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4" y="2256"/>
              <a:ext cx="4014" cy="1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46663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5F77409E-EC05-48EB-8067-6949D09FDA6E}"/>
              </a:ext>
            </a:extLst>
          </p:cNvPr>
          <p:cNvSpPr/>
          <p:nvPr/>
        </p:nvSpPr>
        <p:spPr>
          <a:xfrm>
            <a:off x="725805" y="1098353"/>
            <a:ext cx="1030444" cy="42703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字幕 2">
                <a:extLst>
                  <a:ext uri="{FF2B5EF4-FFF2-40B4-BE49-F238E27FC236}">
                    <a16:creationId xmlns:a16="http://schemas.microsoft.com/office/drawing/2014/main" id="{4F832341-316B-4938-8FB0-9B9A6BEE14BD}"/>
                  </a:ext>
                </a:extLst>
              </p:cNvPr>
              <p:cNvSpPr>
                <a:spLocks noGrp="1" noChangeArrowheads="1"/>
              </p:cNvSpPr>
              <p:nvPr>
                <p:ph type="subTitle" idx="1"/>
              </p:nvPr>
            </p:nvSpPr>
            <p:spPr>
              <a:xfrm>
                <a:off x="704358" y="1030288"/>
                <a:ext cx="10801350" cy="961601"/>
              </a:xfrm>
            </p:spPr>
            <p:txBody>
              <a:bodyPr/>
              <a:lstStyle/>
              <a:p>
                <a:pPr marL="1116000" indent="-1116000" algn="just"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ja-JP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例</a:t>
                </a: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題</a:t>
                </a:r>
                <a:r>
                  <a:rPr lang="en-US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3</a:t>
                </a:r>
                <a:r>
                  <a:rPr lang="ja-JP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次の</a:t>
                </a:r>
                <a14:m>
                  <m:oMath xmlns:m="http://schemas.openxmlformats.org/officeDocument/2006/math">
                    <m:r>
                      <a:rPr lang="en-US" altLang="ja-JP" sz="2800" b="0" i="0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altLang="ja-JP" sz="2800" b="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次関数に最大値，最小値があれば，それを求めよ。</a:t>
                </a:r>
                <a:endParaRPr lang="en-US" altLang="ja-JP" sz="2800" i="1" kern="100" dirty="0">
                  <a:latin typeface="Cambria Math" panose="020405030504060302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marL="810000" indent="-810000" algn="just">
                  <a:lnSpc>
                    <a:spcPct val="10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i="1" kern="100" dirty="0">
                          <a:latin typeface="Cambria Math" panose="020405030504060302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altLang="ja-JP" sz="2800" i="1" kern="100" dirty="0">
                          <a:latin typeface="Cambria Math" panose="020405030504060302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altLang="ja-JP" sz="2800" i="1" kern="100" dirty="0"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 kern="100" dirty="0"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ja-JP" sz="2800" i="1" kern="100" dirty="0"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2800" b="0" i="1" kern="100" dirty="0" smtClean="0">
                          <a:latin typeface="Cambria Math" panose="020405030504060302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altLang="ja-JP" sz="2800" i="1" kern="100" dirty="0">
                          <a:latin typeface="Cambria Math" panose="020405030504060302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m:t>4</m:t>
                      </m:r>
                      <m:r>
                        <a:rPr lang="en-US" altLang="ja-JP" sz="2800" i="1" kern="100" dirty="0">
                          <a:latin typeface="Cambria Math" panose="020405030504060302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altLang="ja-JP" sz="2800" b="0" i="1" kern="100" dirty="0" smtClean="0">
                          <a:latin typeface="Cambria Math" panose="020405030504060302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altLang="ja-JP" sz="2800" i="1" kern="100" dirty="0">
                          <a:latin typeface="Cambria Math" panose="020405030504060302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m:t>1</m:t>
                      </m:r>
                    </m:oMath>
                  </m:oMathPara>
                </a14:m>
                <a:endParaRPr lang="en-US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字幕 2">
                <a:extLst>
                  <a:ext uri="{FF2B5EF4-FFF2-40B4-BE49-F238E27FC236}">
                    <a16:creationId xmlns:a16="http://schemas.microsoft.com/office/drawing/2014/main" id="{4F832341-316B-4938-8FB0-9B9A6BEE14B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704358" y="1030288"/>
                <a:ext cx="10801350" cy="961601"/>
              </a:xfrm>
              <a:blipFill>
                <a:blip r:embed="rId3"/>
                <a:stretch>
                  <a:fillRect l="-1186" t="-822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字幕 2">
                <a:extLst>
                  <a:ext uri="{FF2B5EF4-FFF2-40B4-BE49-F238E27FC236}">
                    <a16:creationId xmlns:a16="http://schemas.microsoft.com/office/drawing/2014/main" id="{C1D6CE40-2306-4639-ABF0-40E1581F90A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95325" y="1985119"/>
                <a:ext cx="10801350" cy="43991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 algn="ctr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50000"/>
                  </a:lnSpc>
                </a:pP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解　</a:t>
                </a:r>
                <a:r>
                  <a:rPr lang="ja-JP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この関数の式を変形すると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ja-JP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</a:t>
                </a: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800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sz="2800" i="1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2800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ja-JP" sz="2800" i="1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+2</m:t>
                    </m:r>
                    <m:sSup>
                      <m:sSupPr>
                        <m:ctrlPr>
                          <a:rPr lang="ja-JP" altLang="ja-JP" sz="2800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kern="10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ja-JP" sz="2800" kern="10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+3</m:t>
                    </m:r>
                  </m:oMath>
                </a14:m>
                <a:endParaRPr lang="ja-JP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</a:t>
                </a:r>
                <a:r>
                  <a:rPr lang="ja-JP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よって，この関数は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ja-JP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</a:t>
                </a: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</a:t>
                </a:r>
                <a:r>
                  <a:rPr lang="ja-JP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sz="2800" i="1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2800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altLang="ja-JP" sz="2800" b="0" i="0" kern="10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で最大値</a:t>
                </a:r>
                <a14:m>
                  <m:oMath xmlns:m="http://schemas.openxmlformats.org/officeDocument/2006/math">
                    <m:r>
                      <a:rPr lang="en-US" altLang="ja-JP" sz="2800" b="0" i="0" kern="10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800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endParaRPr lang="ja-JP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</a:t>
                </a:r>
                <a:r>
                  <a:rPr lang="ja-JP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をとる。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</a:t>
                </a:r>
                <a:r>
                  <a:rPr lang="ja-JP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また，最小値は</a:t>
                </a:r>
                <a:r>
                  <a:rPr lang="en-US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ない</a:t>
                </a:r>
                <a:r>
                  <a:rPr lang="en-US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。</a:t>
                </a:r>
              </a:p>
            </p:txBody>
          </p:sp>
        </mc:Choice>
        <mc:Fallback xmlns="">
          <p:sp>
            <p:nvSpPr>
              <p:cNvPr id="19" name="字幕 2">
                <a:extLst>
                  <a:ext uri="{FF2B5EF4-FFF2-40B4-BE49-F238E27FC236}">
                    <a16:creationId xmlns:a16="http://schemas.microsoft.com/office/drawing/2014/main" id="{C1D6CE40-2306-4639-ABF0-40E1581F90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5325" y="1985119"/>
                <a:ext cx="10801350" cy="4399168"/>
              </a:xfrm>
              <a:prstGeom prst="rect">
                <a:avLst/>
              </a:prstGeom>
              <a:blipFill>
                <a:blip r:embed="rId4"/>
                <a:stretch>
                  <a:fillRect l="-1129" b="-554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53E25EB7-1B42-43EE-AB59-2E589C556850}"/>
              </a:ext>
            </a:extLst>
          </p:cNvPr>
          <p:cNvSpPr/>
          <p:nvPr/>
        </p:nvSpPr>
        <p:spPr>
          <a:xfrm>
            <a:off x="3023498" y="2895600"/>
            <a:ext cx="2328790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CAC77C6E-5163-41A8-8160-2D08DF29C535}"/>
              </a:ext>
            </a:extLst>
          </p:cNvPr>
          <p:cNvSpPr/>
          <p:nvPr/>
        </p:nvSpPr>
        <p:spPr>
          <a:xfrm>
            <a:off x="5043003" y="4409656"/>
            <a:ext cx="356310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97E21DEA-755C-455D-B98D-1AA5FEDB84B2}"/>
              </a:ext>
            </a:extLst>
          </p:cNvPr>
          <p:cNvSpPr/>
          <p:nvPr/>
        </p:nvSpPr>
        <p:spPr>
          <a:xfrm>
            <a:off x="3023498" y="4409656"/>
            <a:ext cx="573142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9C571D66-C28C-4D52-B42B-3DAB41CF20DE}"/>
              </a:ext>
            </a:extLst>
          </p:cNvPr>
          <p:cNvSpPr/>
          <p:nvPr/>
        </p:nvSpPr>
        <p:spPr>
          <a:xfrm>
            <a:off x="3852554" y="5964787"/>
            <a:ext cx="768214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24" name="タイトル 1">
            <a:extLst>
              <a:ext uri="{FF2B5EF4-FFF2-40B4-BE49-F238E27FC236}">
                <a16:creationId xmlns:a16="http://schemas.microsoft.com/office/drawing/2014/main" id="{3AED8E36-7F3C-4063-ADCB-E04B243C4FF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>
              <a:spcAft>
                <a:spcPts val="0"/>
              </a:spcAft>
            </a:pPr>
            <a:r>
              <a:rPr lang="en-US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en-US" altLang="ja-JP" sz="3200" kern="100" dirty="0">
                <a:effectLst/>
                <a:latin typeface="ＭＳ Ｐゴシック" panose="020B0600070205080204" pitchFamily="50" charset="-128"/>
                <a:cs typeface="Times New Roman" panose="02020603050405020304" pitchFamily="18" charset="0"/>
              </a:rPr>
              <a:t>2</a:t>
            </a:r>
            <a:r>
              <a:rPr lang="ja-JP" altLang="ja-JP" sz="3200" kern="100" dirty="0">
                <a:effectLst/>
                <a:ea typeface="ＭＳ Ｐゴシック" panose="020B0600070205080204" pitchFamily="50" charset="-128"/>
                <a:cs typeface="Times New Roman" panose="02020603050405020304" pitchFamily="18" charset="0"/>
              </a:rPr>
              <a:t>次関数の最大と最小</a:t>
            </a:r>
            <a:r>
              <a:rPr lang="ja-JP" altLang="en-US" sz="32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　　　　　　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A 2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次関数の最大と最小　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教科書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p.93)</a:t>
            </a:r>
            <a:endParaRPr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ED9FB706-9385-4B1C-A658-0B3346D883D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442200" y="2362200"/>
            <a:ext cx="3917950" cy="3465513"/>
            <a:chOff x="4688" y="1488"/>
            <a:chExt cx="2468" cy="2183"/>
          </a:xfrm>
        </p:grpSpPr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6F2D8B51-331F-4C40-B14C-7554EE2D31B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688" y="1488"/>
              <a:ext cx="2468" cy="2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pic>
          <p:nvPicPr>
            <p:cNvPr id="2053" name="Picture 5">
              <a:extLst>
                <a:ext uri="{FF2B5EF4-FFF2-40B4-BE49-F238E27FC236}">
                  <a16:creationId xmlns:a16="http://schemas.microsoft.com/office/drawing/2014/main" id="{CEC90693-323C-425B-808C-60CE4FD9AF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8" y="1488"/>
              <a:ext cx="2473" cy="2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715AA98B-AF11-4E91-A5CA-A955A85A642D}"/>
              </a:ext>
            </a:extLst>
          </p:cNvPr>
          <p:cNvSpPr/>
          <p:nvPr/>
        </p:nvSpPr>
        <p:spPr>
          <a:xfrm>
            <a:off x="7442200" y="2362199"/>
            <a:ext cx="4063508" cy="3602587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3630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3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4D34596A-0558-4759-BFBB-3CF9E7EB709C}"/>
              </a:ext>
            </a:extLst>
          </p:cNvPr>
          <p:cNvSpPr/>
          <p:nvPr/>
        </p:nvSpPr>
        <p:spPr>
          <a:xfrm>
            <a:off x="695325" y="1068111"/>
            <a:ext cx="1242000" cy="427038"/>
          </a:xfrm>
          <a:prstGeom prst="rect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id="{D923A058-1429-486E-81EF-794857C5BDC5}"/>
                  </a:ext>
                </a:extLst>
              </p:cNvPr>
              <p:cNvSpPr>
                <a:spLocks noGrp="1" noChangeArrowheads="1"/>
              </p:cNvSpPr>
              <p:nvPr>
                <p:ph type="subTitle" idx="1"/>
              </p:nvPr>
            </p:nvSpPr>
            <p:spPr>
              <a:xfrm>
                <a:off x="695325" y="896175"/>
                <a:ext cx="10801350" cy="1383728"/>
              </a:xfrm>
            </p:spPr>
            <p:txBody>
              <a:bodyPr/>
              <a:lstStyle/>
              <a:p>
                <a:pPr algn="l">
                  <a:lnSpc>
                    <a:spcPct val="150000"/>
                  </a:lnSpc>
                </a:pP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練習</a:t>
                </a:r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16</a:t>
                </a: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次の</a:t>
                </a:r>
                <a14:m>
                  <m:oMath xmlns:m="http://schemas.openxmlformats.org/officeDocument/2006/math">
                    <m:r>
                      <a:rPr lang="en-US" altLang="ja-JP" sz="2800" b="0" i="0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altLang="ja-JP" sz="2800" b="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次関数に最大値，最小値があれば，それを求めよ。</a:t>
                </a:r>
                <a:endParaRPr lang="en-US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</a:pPr>
                <a:r>
                  <a:rPr lang="en-US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(1)</a:t>
                </a: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ja-JP" sz="2800" i="1" kern="100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 kern="100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+4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+2</m:t>
                    </m:r>
                  </m:oMath>
                </a14:m>
                <a:endParaRPr lang="en-US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id="{D923A058-1429-486E-81EF-794857C5BD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95325" y="896175"/>
                <a:ext cx="10801350" cy="1383728"/>
              </a:xfrm>
              <a:blipFill>
                <a:blip r:embed="rId3"/>
                <a:stretch>
                  <a:fillRect l="-1129" b="-396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字幕 2">
                <a:extLst>
                  <a:ext uri="{FF2B5EF4-FFF2-40B4-BE49-F238E27FC236}">
                    <a16:creationId xmlns:a16="http://schemas.microsoft.com/office/drawing/2014/main" id="{FCD8E5F3-A872-4961-B7F8-02C4A1779E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65503" y="2279903"/>
                <a:ext cx="10131171" cy="3970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 algn="ctr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 fontAlgn="ctr">
                  <a:lnSpc>
                    <a:spcPct val="150000"/>
                  </a:lnSpc>
                </a:pPr>
                <a:r>
                  <a:rPr lang="ja-JP" altLang="ja-JP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この関数の式を変形すると</a:t>
                </a:r>
                <a:endParaRPr lang="en-US" altLang="ja-JP" sz="2800" kern="100" dirty="0">
                  <a:solidFill>
                    <a:srgbClr val="000000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just" fontAlgn="ctr">
                  <a:lnSpc>
                    <a:spcPct val="150000"/>
                  </a:lnSpc>
                </a:pP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ja-JP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ja-JP" altLang="ja-JP" sz="280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80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altLang="ja-JP" sz="280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  <m:t>+2</m:t>
                            </m:r>
                          </m:e>
                        </m:d>
                      </m:e>
                      <m:sup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−2</m:t>
                    </m:r>
                  </m:oMath>
                </a14:m>
                <a:r>
                  <a:rPr lang="en-US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endParaRPr lang="ja-JP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just" fontAlgn="ctr">
                  <a:lnSpc>
                    <a:spcPct val="150000"/>
                  </a:lnSpc>
                </a:pPr>
                <a:r>
                  <a:rPr lang="ja-JP" altLang="ja-JP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よって，この関数は</a:t>
                </a:r>
                <a:r>
                  <a:rPr lang="ja-JP" altLang="ja-JP" sz="2800" i="1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endParaRPr lang="en-US" altLang="ja-JP" sz="2800" i="1" kern="100" dirty="0">
                  <a:latin typeface="Cambria Math" panose="020405030504060302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just" font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ja-JP" sz="2800" i="1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=−2 </m:t>
                    </m:r>
                  </m:oMath>
                </a14:m>
                <a:r>
                  <a:rPr lang="ja-JP" altLang="ja-JP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で最小値</a:t>
                </a:r>
                <a:r>
                  <a:rPr lang="ja-JP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2800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altLang="ja-JP" sz="2800" b="0" i="0" kern="10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をとる。</a:t>
                </a:r>
                <a:r>
                  <a:rPr lang="ja-JP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endParaRPr lang="en-US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just" fontAlgn="ctr">
                  <a:lnSpc>
                    <a:spcPct val="150000"/>
                  </a:lnSpc>
                </a:pPr>
                <a:r>
                  <a:rPr lang="ja-JP" altLang="ja-JP" sz="28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また，最大値はない。</a:t>
                </a:r>
                <a:endParaRPr lang="ja-JP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字幕 2">
                <a:extLst>
                  <a:ext uri="{FF2B5EF4-FFF2-40B4-BE49-F238E27FC236}">
                    <a16:creationId xmlns:a16="http://schemas.microsoft.com/office/drawing/2014/main" id="{FCD8E5F3-A872-4961-B7F8-02C4A1779E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65503" y="2279903"/>
                <a:ext cx="10131171" cy="3970271"/>
              </a:xfrm>
              <a:prstGeom prst="rect">
                <a:avLst/>
              </a:prstGeom>
              <a:blipFill>
                <a:blip r:embed="rId4"/>
                <a:stretch>
                  <a:fillRect l="-120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タイトル 1">
            <a:extLst>
              <a:ext uri="{FF2B5EF4-FFF2-40B4-BE49-F238E27FC236}">
                <a16:creationId xmlns:a16="http://schemas.microsoft.com/office/drawing/2014/main" id="{F4312ED1-B948-43FF-ADE4-E28DDB044BB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>
              <a:spcAft>
                <a:spcPts val="0"/>
              </a:spcAft>
            </a:pPr>
            <a:r>
              <a:rPr lang="en-US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en-US" altLang="ja-JP" sz="3200" kern="100" dirty="0">
                <a:effectLst/>
                <a:latin typeface="ＭＳ Ｐゴシック" panose="020B0600070205080204" pitchFamily="50" charset="-128"/>
                <a:cs typeface="Times New Roman" panose="02020603050405020304" pitchFamily="18" charset="0"/>
              </a:rPr>
              <a:t>2</a:t>
            </a:r>
            <a:r>
              <a:rPr lang="ja-JP" altLang="ja-JP" sz="3200" kern="100" dirty="0">
                <a:effectLst/>
                <a:ea typeface="ＭＳ Ｐゴシック" panose="020B0600070205080204" pitchFamily="50" charset="-128"/>
                <a:cs typeface="Times New Roman" panose="02020603050405020304" pitchFamily="18" charset="0"/>
              </a:rPr>
              <a:t>次関数の最大と最小</a:t>
            </a:r>
            <a:r>
              <a:rPr lang="ja-JP" altLang="en-US" sz="32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　　　　　　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A 2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次関数の最大と最小　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教科書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p.93)</a:t>
            </a:r>
            <a:endParaRPr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2B75C97B-6209-444A-918A-238166492E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10487" y="2597079"/>
            <a:ext cx="3786187" cy="377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432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CECFF"/>
        </a:solidFill>
        <a:ln>
          <a:solidFill>
            <a:schemeClr val="accent1">
              <a:shade val="50000"/>
              <a:alpha val="95000"/>
            </a:schemeClr>
          </a:solidFill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2760</TotalTime>
  <Words>5306</Words>
  <PresentationFormat>ワイド画面</PresentationFormat>
  <Paragraphs>450</Paragraphs>
  <Slides>55</Slides>
  <Notes>55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55</vt:i4>
      </vt:variant>
    </vt:vector>
  </HeadingPairs>
  <TitlesOfParts>
    <vt:vector size="63" baseType="lpstr">
      <vt:lpstr>MS Pゴシック</vt:lpstr>
      <vt:lpstr>ＭＳ Ｐゴシック</vt:lpstr>
      <vt:lpstr>ＭＳ 明朝</vt:lpstr>
      <vt:lpstr>游ゴシック</vt:lpstr>
      <vt:lpstr>游ゴシック Light</vt:lpstr>
      <vt:lpstr>Arial</vt:lpstr>
      <vt:lpstr>Cambria Math</vt:lpstr>
      <vt:lpstr>Office テーマ</vt:lpstr>
      <vt:lpstr>3　2次関数の最大と最小　　　　　　　　　　　　　　　　　　 (教科書p.92)</vt:lpstr>
      <vt:lpstr>3　2次関数の最大と最小　　　　　　A 2次関数の最大と最小　(教科書p.92)</vt:lpstr>
      <vt:lpstr>3　2次関数の最大と最小　　　　　　A 2次関数の最大と最小　(教科書p.92)</vt:lpstr>
      <vt:lpstr>3　2次関数の最大と最小　　　　　　A 2次関数の最大と最小　(教科書p.92)</vt:lpstr>
      <vt:lpstr>3　2次関数の最大と最小　　　　　　A 2次関数の最大と最小　(教科書p.92)</vt:lpstr>
      <vt:lpstr>3　2次関数の最大と最小　　　　　　A 2次関数の最大と最小　(教科書p.93)</vt:lpstr>
      <vt:lpstr>3　2次関数の最大と最小　　　　　　A 2次関数の最大と最小　(教科書p.93)</vt:lpstr>
      <vt:lpstr>3　2次関数の最大と最小　　　　　　A 2次関数の最大と最小　(教科書p.93)</vt:lpstr>
      <vt:lpstr>3　2次関数の最大と最小　　　　　　A 2次関数の最大と最小　(教科書p.93)</vt:lpstr>
      <vt:lpstr>3　2次関数の最大と最小　　　　　　A 2次関数の最大と最小　(教科書p.93)</vt:lpstr>
      <vt:lpstr>3　2次関数の最大と最小　　　　　　A 2次関数の最大と最小　(教科書p.93)</vt:lpstr>
      <vt:lpstr>3　2次関数の最大と最小　　　　　　A 2次関数の最大と最小　(教科書p.93)</vt:lpstr>
      <vt:lpstr>3　2次関数の最大と最小  B 定義域に制限がある場合の最大と最小 (教科書p.94)</vt:lpstr>
      <vt:lpstr>3　2次関数の最大と最小  B 定義域に制限がある場合の最大と最小 (教科書p.94)</vt:lpstr>
      <vt:lpstr>3　2次関数の最大と最小  B 定義域に制限がある場合の最大と最小 (教科書p.94)</vt:lpstr>
      <vt:lpstr>3　2次関数の最大と最小  B 定義域に制限がある場合の最大と最小 (教科書p.94)</vt:lpstr>
      <vt:lpstr>3　2次関数の最大と最小  B 定義域に制限がある場合の最大と最小 (教科書p.94)</vt:lpstr>
      <vt:lpstr>3　2次関数の最大と最小  B 定義域に制限がある場合の最大と最小 (教科書p.94)</vt:lpstr>
      <vt:lpstr>3　2次関数の最大と最小  B 定義域に制限がある場合の最大と最小 (教科書p.94)</vt:lpstr>
      <vt:lpstr>3　2次関数の最大と最小  B 定義域に制限がある場合の最大と最小 (教科書p.95)</vt:lpstr>
      <vt:lpstr>3　2次関数の最大と最小  B 定義域に制限がある場合の最大と最小 (教科書p.95)</vt:lpstr>
      <vt:lpstr>3　2次関数の最大と最小  B 定義域に制限がある場合の最大と最小 (教科書p.95)</vt:lpstr>
      <vt:lpstr>3　2次関数の最大と最小  B 定義域に制限がある場合の最大と最小 (教科書p.95)</vt:lpstr>
      <vt:lpstr>3　2次関数の最大と最小  B 定義域に制限がある場合の最大と最小 (教科書p.96)</vt:lpstr>
      <vt:lpstr>3　2次関数の最大と最小  B 定義域に制限がある場合の最大と最小 (教科書p.96)</vt:lpstr>
      <vt:lpstr>3　2次関数の最大と最小  B 定義域に制限がある場合の最大と最小 (教科書p.96)</vt:lpstr>
      <vt:lpstr>3　2次関数の最大と最小  B 定義域に制限がある場合の最大と最小 (教科書p.96)</vt:lpstr>
      <vt:lpstr>3　2次関数の最大と最小  B 定義域に制限がある場合の最大と最小 (教科書p.96)</vt:lpstr>
      <vt:lpstr>3　2次関数の最大と最小  B 定義域に制限がある場合の最大と最小 (教科書p.96)</vt:lpstr>
      <vt:lpstr>3　2次関数の最大と最小  B 定義域に制限がある場合の最大と最小 (教科書p.96)</vt:lpstr>
      <vt:lpstr>3　2次関数の最大と最小  B 定義域に制限がある場合の最大と最小 (教科書p.97)</vt:lpstr>
      <vt:lpstr>3　2次関数の最大と最小  B 定義域に制限がある場合の最大と最小 (教科書p.97)</vt:lpstr>
      <vt:lpstr>3　2次関数の最大と最小  B 定義域に制限がある場合の最大と最小 (教科書p.97)</vt:lpstr>
      <vt:lpstr>3　2次関数の最大と最小  B 定義域に制限がある場合の最大と最小 (教科書p.97)</vt:lpstr>
      <vt:lpstr>3　2次関数の最大と最小  B 定義域に制限がある場合の最大と最小 (教科書p.97)</vt:lpstr>
      <vt:lpstr>3　2次関数の最大と最小  B 定義域に制限がある場合の最大と最小 (教科書p.97)</vt:lpstr>
      <vt:lpstr>3　2次関数の最大と最小  B 定義域に制限がある場合の最大と最小 (教科書p.97)</vt:lpstr>
      <vt:lpstr>3　2次関数の最大と最小　　　　　　　　C 最大・最小の応用　(教科書p.98)</vt:lpstr>
      <vt:lpstr>3　2次関数の最大と最小　　　　　　　　C 最大・最小の応用　(教科書p.98)</vt:lpstr>
      <vt:lpstr>3　2次関数の最大と最小　　　　　　　　C 最大・最小の応用　(教科書p.98)</vt:lpstr>
      <vt:lpstr>3　2次関数の最大と最小　　　　　　　　C 最大・最小の応用　(教科書p.98)</vt:lpstr>
      <vt:lpstr>3　2次関数の最大と最小　　　　　　　　C 最大・最小の応用　(教科書p.98)</vt:lpstr>
      <vt:lpstr>3　2次関数の最大と最小　　　　　　　　C 最大・最小の応用　(教科書p.98)</vt:lpstr>
      <vt:lpstr>3　2次関数の最大と最小　　　　　　　　C 最大・最小の応用　(教科書p.98)</vt:lpstr>
      <vt:lpstr>3　2次関数の最大と最小　　　　　　　　C 最大・最小の応用　(教科書p.99)</vt:lpstr>
      <vt:lpstr>3　2次関数の最大と最小　　　　　　　　C 最大・最小の応用　(教科書p.99)</vt:lpstr>
      <vt:lpstr>3　2次関数の最大と最小　　　　　　　　C 最大・最小の応用　(教科書p.99)</vt:lpstr>
      <vt:lpstr>3　2次関数の最大と最小　　　　　　　　C 最大・最小の応用　(教科書p.99)</vt:lpstr>
      <vt:lpstr>3　2次関数の最大と最小　　　　　　　　C 最大・最小の応用　(教科書p.99)</vt:lpstr>
      <vt:lpstr>3　2次関数の最大と最小　　　　　　　　C 最大・最小の応用　(教科書p.99)</vt:lpstr>
      <vt:lpstr>3　2次関数の最大と最小　　　　　　　　C 最大・最小の応用　(教科書p.99)</vt:lpstr>
      <vt:lpstr>3　2次関数の最大と最小　　　　　　　 　　　　　　　　　　(教科書p.100)</vt:lpstr>
      <vt:lpstr>3　2次関数の最大と最小　　　　　　　 　　　　　　　　　　(教科書p.100)</vt:lpstr>
      <vt:lpstr>3　2次関数の最大と最小　　　　　　　 　　　　　　　　　　(教科書p.100)</vt:lpstr>
      <vt:lpstr>3　2次関数の最大と最小　　　　　　　 　　　　　　　　　　(教科書p.100)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2021-11-04T06:55:08Z</cp:lastPrinted>
  <dcterms:created xsi:type="dcterms:W3CDTF">2021-02-06T04:59:17Z</dcterms:created>
  <dcterms:modified xsi:type="dcterms:W3CDTF">2026-01-16T06:56:19Z</dcterms:modified>
</cp:coreProperties>
</file>