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6"/>
  </p:notesMasterIdLst>
  <p:handoutMasterIdLst>
    <p:handoutMasterId r:id="rId17"/>
  </p:handoutMasterIdLst>
  <p:sldIdLst>
    <p:sldId id="344" r:id="rId2"/>
    <p:sldId id="370" r:id="rId3"/>
    <p:sldId id="304" r:id="rId4"/>
    <p:sldId id="338" r:id="rId5"/>
    <p:sldId id="349" r:id="rId6"/>
    <p:sldId id="350" r:id="rId7"/>
    <p:sldId id="353" r:id="rId8"/>
    <p:sldId id="351" r:id="rId9"/>
    <p:sldId id="354" r:id="rId10"/>
    <p:sldId id="352" r:id="rId11"/>
    <p:sldId id="355" r:id="rId12"/>
    <p:sldId id="345" r:id="rId13"/>
    <p:sldId id="347" r:id="rId14"/>
    <p:sldId id="356"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 id="5" name="稲田 一樹" initials="稲田一樹" lastIdx="1" clrIdx="4">
    <p:extLst>
      <p:ext uri="{19B8F6BF-5375-455C-9EA6-DF929625EA0E}">
        <p15:presenceInfo xmlns:p15="http://schemas.microsoft.com/office/powerpoint/2012/main" userId="稲田 一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00"/>
    <a:srgbClr val="CA64A2"/>
    <a:srgbClr val="740051"/>
    <a:srgbClr val="6C0047"/>
    <a:srgbClr val="D17AAF"/>
    <a:srgbClr val="CC583B"/>
    <a:srgbClr val="05884C"/>
    <a:srgbClr val="57B648"/>
    <a:srgbClr val="01A8C1"/>
    <a:srgbClr val="C73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62" autoAdjust="0"/>
    <p:restoredTop sz="89483" autoAdjust="0"/>
  </p:normalViewPr>
  <p:slideViewPr>
    <p:cSldViewPr snapToGrid="0" snapToObjects="1">
      <p:cViewPr varScale="1">
        <p:scale>
          <a:sx n="70" d="100"/>
          <a:sy n="70" d="100"/>
        </p:scale>
        <p:origin x="259" y="58"/>
      </p:cViewPr>
      <p:guideLst/>
    </p:cSldViewPr>
  </p:slideViewPr>
  <p:outlineViewPr>
    <p:cViewPr>
      <p:scale>
        <a:sx n="33" d="100"/>
        <a:sy n="33" d="100"/>
      </p:scale>
      <p:origin x="0" y="0"/>
    </p:cViewPr>
  </p:outlineViewPr>
  <p:notesTextViewPr>
    <p:cViewPr>
      <p:scale>
        <a:sx n="105" d="100"/>
        <a:sy n="105" d="100"/>
      </p:scale>
      <p:origin x="0" y="0"/>
    </p:cViewPr>
  </p:notesTextViewPr>
  <p:notesViewPr>
    <p:cSldViewPr snapToGrid="0" snapToObjects="1">
      <p:cViewPr varScale="1">
        <p:scale>
          <a:sx n="48" d="100"/>
          <a:sy n="48" d="100"/>
        </p:scale>
        <p:origin x="303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F6124FE-BA8A-B24E-B41C-368B4C055438}"/>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9FC8DCB-E55D-8A4D-8262-BA836DED19E7}"/>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87F370F-0964-EF47-B6C7-9FECEA810A08}" type="datetimeFigureOut">
              <a:rPr kumimoji="1" lang="ja-JP" altLang="en-US" smtClean="0"/>
              <a:t>2026/1/27</a:t>
            </a:fld>
            <a:endParaRPr kumimoji="1" lang="ja-JP" altLang="en-US"/>
          </a:p>
        </p:txBody>
      </p:sp>
      <p:sp>
        <p:nvSpPr>
          <p:cNvPr id="4" name="フッター プレースホルダー 3">
            <a:extLst>
              <a:ext uri="{FF2B5EF4-FFF2-40B4-BE49-F238E27FC236}">
                <a16:creationId xmlns:a16="http://schemas.microsoft.com/office/drawing/2014/main" id="{A290A3C0-D1E2-1F49-8BEB-61A577F7EED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06262A7-9E03-834C-8E45-01188260928E}"/>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5668510-40D9-1D4C-B7E5-0666B52C3E1B}" type="slidenum">
              <a:rPr kumimoji="1" lang="ja-JP" altLang="en-US" smtClean="0"/>
              <a:t>‹#›</a:t>
            </a:fld>
            <a:endParaRPr kumimoji="1" lang="ja-JP" altLang="en-US"/>
          </a:p>
        </p:txBody>
      </p:sp>
    </p:spTree>
    <p:extLst>
      <p:ext uri="{BB962C8B-B14F-4D97-AF65-F5344CB8AC3E}">
        <p14:creationId xmlns:p14="http://schemas.microsoft.com/office/powerpoint/2010/main" val="2803144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9DF89EB-AB26-48EB-99A5-DC5BE2D76EA5}" type="datetimeFigureOut">
              <a:rPr kumimoji="1" lang="ja-JP" altLang="en-US" smtClean="0"/>
              <a:t>2026/1/27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75FC849-ED3D-45E8-8934-BED77162AB8B}" type="slidenum">
              <a:rPr kumimoji="1" lang="ja-JP" altLang="en-US" smtClean="0"/>
              <a:t>‹#›</a:t>
            </a:fld>
            <a:endParaRPr kumimoji="1" lang="ja-JP" altLang="en-US"/>
          </a:p>
        </p:txBody>
      </p:sp>
    </p:spTree>
    <p:extLst>
      <p:ext uri="{BB962C8B-B14F-4D97-AF65-F5344CB8AC3E}">
        <p14:creationId xmlns:p14="http://schemas.microsoft.com/office/powerpoint/2010/main" val="4182872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5FC849-ED3D-45E8-8934-BED77162AB8B}" type="slidenum">
              <a:rPr kumimoji="1" lang="ja-JP" altLang="en-US" smtClean="0"/>
              <a:t>1</a:t>
            </a:fld>
            <a:endParaRPr kumimoji="1" lang="ja-JP" altLang="en-US"/>
          </a:p>
        </p:txBody>
      </p:sp>
    </p:spTree>
    <p:extLst>
      <p:ext uri="{BB962C8B-B14F-4D97-AF65-F5344CB8AC3E}">
        <p14:creationId xmlns:p14="http://schemas.microsoft.com/office/powerpoint/2010/main" val="417558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52EF-F2F0-99EA-30A0-CD33488816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BEF0B8-35C7-8BC7-6376-D603B5419AC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A826DD6-0B86-053C-CA5A-7585D5FEBDDB}"/>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6C78372A-53B8-6C4D-0985-0775CBE5D888}"/>
              </a:ext>
            </a:extLst>
          </p:cNvPr>
          <p:cNvSpPr>
            <a:spLocks noGrp="1"/>
          </p:cNvSpPr>
          <p:nvPr>
            <p:ph type="sldNum" sz="quarter" idx="5"/>
          </p:nvPr>
        </p:nvSpPr>
        <p:spPr/>
        <p:txBody>
          <a:bodyPr/>
          <a:lstStyle/>
          <a:p>
            <a:fld id="{575FC849-ED3D-45E8-8934-BED77162AB8B}" type="slidenum">
              <a:rPr kumimoji="1" lang="ja-JP" altLang="en-US" smtClean="0"/>
              <a:t>11</a:t>
            </a:fld>
            <a:endParaRPr kumimoji="1" lang="ja-JP" altLang="en-US"/>
          </a:p>
        </p:txBody>
      </p:sp>
    </p:spTree>
    <p:extLst>
      <p:ext uri="{BB962C8B-B14F-4D97-AF65-F5344CB8AC3E}">
        <p14:creationId xmlns:p14="http://schemas.microsoft.com/office/powerpoint/2010/main" val="244142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575FC849-ED3D-45E8-8934-BED77162AB8B}" type="slidenum">
              <a:rPr kumimoji="1" lang="ja-JP" altLang="en-US" smtClean="0"/>
              <a:t>3</a:t>
            </a:fld>
            <a:endParaRPr kumimoji="1" lang="ja-JP" altLang="en-US"/>
          </a:p>
        </p:txBody>
      </p:sp>
    </p:spTree>
    <p:extLst>
      <p:ext uri="{BB962C8B-B14F-4D97-AF65-F5344CB8AC3E}">
        <p14:creationId xmlns:p14="http://schemas.microsoft.com/office/powerpoint/2010/main" val="216353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575FC849-ED3D-45E8-8934-BED77162AB8B}" type="slidenum">
              <a:rPr kumimoji="1" lang="ja-JP" altLang="en-US" smtClean="0"/>
              <a:t>4</a:t>
            </a:fld>
            <a:endParaRPr kumimoji="1" lang="ja-JP" altLang="en-US"/>
          </a:p>
        </p:txBody>
      </p:sp>
    </p:spTree>
    <p:extLst>
      <p:ext uri="{BB962C8B-B14F-4D97-AF65-F5344CB8AC3E}">
        <p14:creationId xmlns:p14="http://schemas.microsoft.com/office/powerpoint/2010/main" val="179983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575FC849-ED3D-45E8-8934-BED77162AB8B}" type="slidenum">
              <a:rPr kumimoji="1" lang="ja-JP" altLang="en-US" smtClean="0"/>
              <a:t>5</a:t>
            </a:fld>
            <a:endParaRPr kumimoji="1" lang="ja-JP" altLang="en-US"/>
          </a:p>
        </p:txBody>
      </p:sp>
    </p:spTree>
    <p:extLst>
      <p:ext uri="{BB962C8B-B14F-4D97-AF65-F5344CB8AC3E}">
        <p14:creationId xmlns:p14="http://schemas.microsoft.com/office/powerpoint/2010/main" val="2961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7989D-93C3-712E-AF6C-30143C51FA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CA4D09-33ED-388F-A45B-E6F947309B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125F80-7319-8072-A6DD-1D03BC90C039}"/>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62234A0-E72E-2675-7624-F9CEFA8C34F0}"/>
              </a:ext>
            </a:extLst>
          </p:cNvPr>
          <p:cNvSpPr>
            <a:spLocks noGrp="1"/>
          </p:cNvSpPr>
          <p:nvPr>
            <p:ph type="sldNum" sz="quarter" idx="5"/>
          </p:nvPr>
        </p:nvSpPr>
        <p:spPr/>
        <p:txBody>
          <a:bodyPr/>
          <a:lstStyle/>
          <a:p>
            <a:fld id="{575FC849-ED3D-45E8-8934-BED77162AB8B}" type="slidenum">
              <a:rPr kumimoji="1" lang="ja-JP" altLang="en-US" smtClean="0"/>
              <a:t>6</a:t>
            </a:fld>
            <a:endParaRPr kumimoji="1" lang="ja-JP" altLang="en-US"/>
          </a:p>
        </p:txBody>
      </p:sp>
    </p:spTree>
    <p:extLst>
      <p:ext uri="{BB962C8B-B14F-4D97-AF65-F5344CB8AC3E}">
        <p14:creationId xmlns:p14="http://schemas.microsoft.com/office/powerpoint/2010/main" val="332947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F9D04-106D-7FED-765D-010CDF17D2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B88FCA-530A-4F7C-AFEF-30C5639FC2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5F0F01-6A0F-7F21-A8D5-87736A13AEDD}"/>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8DFA4E23-6768-633F-6F38-EECA020BDEE5}"/>
              </a:ext>
            </a:extLst>
          </p:cNvPr>
          <p:cNvSpPr>
            <a:spLocks noGrp="1"/>
          </p:cNvSpPr>
          <p:nvPr>
            <p:ph type="sldNum" sz="quarter" idx="5"/>
          </p:nvPr>
        </p:nvSpPr>
        <p:spPr/>
        <p:txBody>
          <a:bodyPr/>
          <a:lstStyle/>
          <a:p>
            <a:fld id="{575FC849-ED3D-45E8-8934-BED77162AB8B}" type="slidenum">
              <a:rPr kumimoji="1" lang="ja-JP" altLang="en-US" smtClean="0"/>
              <a:t>7</a:t>
            </a:fld>
            <a:endParaRPr kumimoji="1" lang="ja-JP" altLang="en-US"/>
          </a:p>
        </p:txBody>
      </p:sp>
    </p:spTree>
    <p:extLst>
      <p:ext uri="{BB962C8B-B14F-4D97-AF65-F5344CB8AC3E}">
        <p14:creationId xmlns:p14="http://schemas.microsoft.com/office/powerpoint/2010/main" val="137990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9DD6B-3E58-6489-A573-09D2E3C6B6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094ED0-6EDB-7A2D-E97F-37BC0B8F9D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DEA3D7-1E99-C247-1519-D13DCCBE9335}"/>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D10DC1B0-2BCA-DEE3-FFB1-F5FE5122F519}"/>
              </a:ext>
            </a:extLst>
          </p:cNvPr>
          <p:cNvSpPr>
            <a:spLocks noGrp="1"/>
          </p:cNvSpPr>
          <p:nvPr>
            <p:ph type="sldNum" sz="quarter" idx="5"/>
          </p:nvPr>
        </p:nvSpPr>
        <p:spPr/>
        <p:txBody>
          <a:bodyPr/>
          <a:lstStyle/>
          <a:p>
            <a:fld id="{575FC849-ED3D-45E8-8934-BED77162AB8B}" type="slidenum">
              <a:rPr kumimoji="1" lang="ja-JP" altLang="en-US" smtClean="0"/>
              <a:t>8</a:t>
            </a:fld>
            <a:endParaRPr kumimoji="1" lang="ja-JP" altLang="en-US"/>
          </a:p>
        </p:txBody>
      </p:sp>
    </p:spTree>
    <p:extLst>
      <p:ext uri="{BB962C8B-B14F-4D97-AF65-F5344CB8AC3E}">
        <p14:creationId xmlns:p14="http://schemas.microsoft.com/office/powerpoint/2010/main" val="138343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5A8F2-9553-29F4-6F4F-11B507EA5B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71E655-5B66-B74B-A5B5-052C93811F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9522FF7-06D0-13D5-349E-BE6613A6E600}"/>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7A8C824-A1F7-2EF6-28CB-D3C34EA0A60D}"/>
              </a:ext>
            </a:extLst>
          </p:cNvPr>
          <p:cNvSpPr>
            <a:spLocks noGrp="1"/>
          </p:cNvSpPr>
          <p:nvPr>
            <p:ph type="sldNum" sz="quarter" idx="5"/>
          </p:nvPr>
        </p:nvSpPr>
        <p:spPr/>
        <p:txBody>
          <a:bodyPr/>
          <a:lstStyle/>
          <a:p>
            <a:fld id="{575FC849-ED3D-45E8-8934-BED77162AB8B}" type="slidenum">
              <a:rPr kumimoji="1" lang="ja-JP" altLang="en-US" smtClean="0"/>
              <a:t>9</a:t>
            </a:fld>
            <a:endParaRPr kumimoji="1" lang="ja-JP" altLang="en-US"/>
          </a:p>
        </p:txBody>
      </p:sp>
    </p:spTree>
    <p:extLst>
      <p:ext uri="{BB962C8B-B14F-4D97-AF65-F5344CB8AC3E}">
        <p14:creationId xmlns:p14="http://schemas.microsoft.com/office/powerpoint/2010/main" val="317367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362E-E377-6975-A38B-37D5BCDA08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1B7CDF-81F8-7F01-06A7-EF36C7D07C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9C40B8-614D-CBE3-73E2-D293769F24F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36F7767C-6DCC-0F59-F9B2-F093F77E081F}"/>
              </a:ext>
            </a:extLst>
          </p:cNvPr>
          <p:cNvSpPr>
            <a:spLocks noGrp="1"/>
          </p:cNvSpPr>
          <p:nvPr>
            <p:ph type="sldNum" sz="quarter" idx="5"/>
          </p:nvPr>
        </p:nvSpPr>
        <p:spPr/>
        <p:txBody>
          <a:bodyPr/>
          <a:lstStyle/>
          <a:p>
            <a:fld id="{575FC849-ED3D-45E8-8934-BED77162AB8B}" type="slidenum">
              <a:rPr kumimoji="1" lang="ja-JP" altLang="en-US" smtClean="0"/>
              <a:t>10</a:t>
            </a:fld>
            <a:endParaRPr kumimoji="1" lang="ja-JP" altLang="en-US"/>
          </a:p>
        </p:txBody>
      </p:sp>
    </p:spTree>
    <p:extLst>
      <p:ext uri="{BB962C8B-B14F-4D97-AF65-F5344CB8AC3E}">
        <p14:creationId xmlns:p14="http://schemas.microsoft.com/office/powerpoint/2010/main" val="360763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C8BA50C1-37D1-D744-A99E-740186695983}"/>
              </a:ext>
            </a:extLst>
          </p:cNvPr>
          <p:cNvSpPr>
            <a:spLocks noGrp="1"/>
          </p:cNvSpPr>
          <p:nvPr>
            <p:ph type="subTitle" idx="1"/>
          </p:nvPr>
        </p:nvSpPr>
        <p:spPr>
          <a:xfrm>
            <a:off x="336000" y="718251"/>
            <a:ext cx="11520000" cy="5760000"/>
          </a:xfrm>
        </p:spPr>
        <p:txBody>
          <a:bodyPr>
            <a:normAutofit/>
          </a:bodyPr>
          <a:lstStyle>
            <a:lvl1pPr marL="0" indent="457200" algn="l">
              <a:lnSpc>
                <a:spcPct val="150000"/>
              </a:lnSpc>
              <a:buNone/>
              <a:defRPr sz="3600" u="none" baseline="0">
                <a:uFill>
                  <a:solidFill>
                    <a:srgbClr val="FF0000"/>
                  </a:solidFill>
                </a:uFill>
                <a:latin typeface="Arial" panose="020B0604020202020204" pitchFamily="34" charset="0"/>
                <a:ea typeface="游ゴシック Medium" panose="020B0500000000000000" pitchFamily="50"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8" name="正方形/長方形 7">
            <a:extLst>
              <a:ext uri="{FF2B5EF4-FFF2-40B4-BE49-F238E27FC236}">
                <a16:creationId xmlns:a16="http://schemas.microsoft.com/office/drawing/2014/main" id="{A33F7BE1-501F-25B6-CBAA-DD96054D8E5B}"/>
              </a:ext>
            </a:extLst>
          </p:cNvPr>
          <p:cNvSpPr/>
          <p:nvPr userDrawn="1"/>
        </p:nvSpPr>
        <p:spPr>
          <a:xfrm>
            <a:off x="-1" y="0"/>
            <a:ext cx="3240000" cy="718250"/>
          </a:xfrm>
          <a:prstGeom prst="rect">
            <a:avLst/>
          </a:prstGeom>
          <a:solidFill>
            <a:srgbClr val="D17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lgn="l"/>
            <a:r>
              <a:rPr kumimoji="1" lang="en-US" altLang="ja-JP" sz="2400" b="1" dirty="0">
                <a:solidFill>
                  <a:schemeClr val="bg1"/>
                </a:solidFill>
                <a:latin typeface="Arial" panose="020B0604020202020204" pitchFamily="34" charset="0"/>
                <a:cs typeface="Arial" panose="020B0604020202020204" pitchFamily="34" charset="0"/>
              </a:rPr>
              <a:t>LESSON 8 Part 1 </a:t>
            </a:r>
            <a:endParaRPr kumimoji="1" lang="ja-JP" alt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7170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D80DB5-C213-1445-9705-6DB524F7A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C54D9-4064-6C45-ABBA-1799952FE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234373019"/>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57BB1FE5-D789-A298-D2C6-B32E48D8AA57}"/>
              </a:ext>
            </a:extLst>
          </p:cNvPr>
          <p:cNvSpPr>
            <a:spLocks noGrp="1"/>
          </p:cNvSpPr>
          <p:nvPr>
            <p:ph type="subTitle" idx="1"/>
          </p:nvPr>
        </p:nvSpPr>
        <p:spPr/>
        <p:txBody>
          <a:bodyPr>
            <a:normAutofit/>
          </a:bodyPr>
          <a:lstStyle/>
          <a:p>
            <a:pPr marL="804863" indent="-628650">
              <a:lnSpc>
                <a:spcPct val="130000"/>
              </a:lnSpc>
            </a:pPr>
            <a:r>
              <a:rPr lang="en-US" altLang="ja-JP" b="1" kern="100" dirty="0">
                <a:ea typeface="ＭＳ ゴシック" panose="020B0609070205080204" pitchFamily="49" charset="-128"/>
              </a:rPr>
              <a:t>Q. Listen and choose the best match for the picture on the </a:t>
            </a:r>
            <a:r>
              <a:rPr lang="en-US" altLang="ja-JP" b="1" u="sng" kern="100" dirty="0">
                <a:uFill>
                  <a:solidFill>
                    <a:schemeClr val="tx1"/>
                  </a:solidFill>
                </a:uFill>
                <a:ea typeface="ＭＳ ゴシック" panose="020B0609070205080204" pitchFamily="49" charset="-128"/>
              </a:rPr>
              <a:t>left</a:t>
            </a:r>
            <a:r>
              <a:rPr lang="en-US" altLang="ja-JP" b="1" kern="100" dirty="0">
                <a:ea typeface="ＭＳ ゴシック" panose="020B0609070205080204" pitchFamily="49" charset="-128"/>
              </a:rPr>
              <a:t>.</a:t>
            </a:r>
          </a:p>
          <a:p>
            <a:pPr marL="722313" indent="-363538">
              <a:lnSpc>
                <a:spcPct val="130000"/>
              </a:lnSpc>
            </a:pPr>
            <a:r>
              <a:rPr lang="en-US" altLang="ja-JP" kern="100" dirty="0">
                <a:ea typeface="ＭＳ ゴシック" panose="020B0609070205080204" pitchFamily="49" charset="-128"/>
              </a:rPr>
              <a:t>(A) The man is wearing round glasses.</a:t>
            </a:r>
          </a:p>
          <a:p>
            <a:pPr marL="722313" indent="-363538">
              <a:lnSpc>
                <a:spcPct val="130000"/>
              </a:lnSpc>
            </a:pPr>
            <a:r>
              <a:rPr lang="en-US" altLang="ja-JP" kern="100" dirty="0">
                <a:ea typeface="ＭＳ ゴシック" panose="020B0609070205080204" pitchFamily="49" charset="-128"/>
              </a:rPr>
              <a:t>(B) The man is wearing a black tie.</a:t>
            </a:r>
          </a:p>
          <a:p>
            <a:pPr marL="722313" indent="-363538">
              <a:lnSpc>
                <a:spcPct val="130000"/>
              </a:lnSpc>
            </a:pPr>
            <a:r>
              <a:rPr lang="en-US" altLang="ja-JP" kern="100" dirty="0">
                <a:ea typeface="ＭＳ ゴシック" panose="020B0609070205080204" pitchFamily="49" charset="-128"/>
              </a:rPr>
              <a:t>(C) The man has a big beard.</a:t>
            </a:r>
          </a:p>
        </p:txBody>
      </p:sp>
      <p:sp>
        <p:nvSpPr>
          <p:cNvPr id="3" name="楕円 2">
            <a:extLst>
              <a:ext uri="{FF2B5EF4-FFF2-40B4-BE49-F238E27FC236}">
                <a16:creationId xmlns:a16="http://schemas.microsoft.com/office/drawing/2014/main" id="{AB49F62D-04EF-AEA7-8B20-69F818335BC9}"/>
              </a:ext>
            </a:extLst>
          </p:cNvPr>
          <p:cNvSpPr/>
          <p:nvPr/>
        </p:nvSpPr>
        <p:spPr>
          <a:xfrm>
            <a:off x="725334" y="4024847"/>
            <a:ext cx="756000" cy="756000"/>
          </a:xfrm>
          <a:prstGeom prst="ellipse">
            <a:avLst/>
          </a:prstGeom>
          <a:noFill/>
          <a:ln w="63500">
            <a:solidFill>
              <a:srgbClr val="FF4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L8P1-1">
            <a:hlinkClick r:id="" action="ppaction://media"/>
            <a:extLst>
              <a:ext uri="{FF2B5EF4-FFF2-40B4-BE49-F238E27FC236}">
                <a16:creationId xmlns:a16="http://schemas.microsoft.com/office/drawing/2014/main" id="{F99B5545-0E8C-1620-08B6-9FB3CA4664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12000" y="72000"/>
            <a:ext cx="612000" cy="612000"/>
          </a:xfrm>
          <a:prstGeom prst="rect">
            <a:avLst/>
          </a:prstGeom>
        </p:spPr>
      </p:pic>
    </p:spTree>
    <p:extLst>
      <p:ext uri="{BB962C8B-B14F-4D97-AF65-F5344CB8AC3E}">
        <p14:creationId xmlns:p14="http://schemas.microsoft.com/office/powerpoint/2010/main" val="22398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4111"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9C3E5-E7D8-D744-7AC6-DD15CD98917F}"/>
            </a:ext>
          </a:extLst>
        </p:cNvPr>
        <p:cNvGrpSpPr/>
        <p:nvPr/>
      </p:nvGrpSpPr>
      <p:grpSpPr>
        <a:xfrm>
          <a:off x="0" y="0"/>
          <a:ext cx="0" cy="0"/>
          <a:chOff x="0" y="0"/>
          <a:chExt cx="0" cy="0"/>
        </a:xfrm>
      </p:grpSpPr>
      <p:sp>
        <p:nvSpPr>
          <p:cNvPr id="2" name="字幕 1">
            <a:extLst>
              <a:ext uri="{FF2B5EF4-FFF2-40B4-BE49-F238E27FC236}">
                <a16:creationId xmlns:a16="http://schemas.microsoft.com/office/drawing/2014/main" id="{59860BE2-E40E-603D-8E8C-88F3F5290763}"/>
              </a:ext>
            </a:extLst>
          </p:cNvPr>
          <p:cNvSpPr>
            <a:spLocks noGrp="1"/>
          </p:cNvSpPr>
          <p:nvPr>
            <p:ph type="subTitle" idx="1"/>
          </p:nvPr>
        </p:nvSpPr>
        <p:spPr>
          <a:xfrm>
            <a:off x="336000" y="718251"/>
            <a:ext cx="11520000" cy="5760000"/>
          </a:xfrm>
        </p:spPr>
        <p:txBody>
          <a:bodyPr>
            <a:noAutofit/>
          </a:bodyPr>
          <a:lstStyle/>
          <a:p>
            <a:pPr indent="450000" algn="just"/>
            <a:r>
              <a:rPr lang="ja-JP" altLang="en-US" sz="3600" dirty="0">
                <a:latin typeface="メイリオ" panose="020B0604030504040204" pitchFamily="50" charset="-128"/>
                <a:ea typeface="メイリオ" panose="020B0604030504040204" pitchFamily="50" charset="-128"/>
              </a:rPr>
              <a:t>ある日，カズはアメリカの映画雑誌で，とある俳優の写真を見つけました。その俳優は，第</a:t>
            </a:r>
            <a:r>
              <a:rPr lang="en-US" altLang="ja-JP" sz="3600" dirty="0">
                <a:latin typeface="メイリオ" panose="020B0604030504040204" pitchFamily="50" charset="-128"/>
                <a:ea typeface="メイリオ" panose="020B0604030504040204" pitchFamily="50" charset="-128"/>
              </a:rPr>
              <a:t>16</a:t>
            </a:r>
            <a:r>
              <a:rPr lang="ja-JP" altLang="en-US" sz="3600" dirty="0">
                <a:latin typeface="メイリオ" panose="020B0604030504040204" pitchFamily="50" charset="-128"/>
                <a:ea typeface="メイリオ" panose="020B0604030504040204" pitchFamily="50" charset="-128"/>
              </a:rPr>
              <a:t>代アメリカ大統領のエイブラハム・リンカーンにそっくりでした。これは特殊メイクによるものでした。カズは魅了されて，自分自身でそのようなメイクをやってみました。</a:t>
            </a:r>
            <a:endParaRPr lang="ja-JP" altLang="ja-JP" sz="3600" dirty="0">
              <a:latin typeface="メイリオ" panose="020B0604030504040204" pitchFamily="50" charset="-128"/>
              <a:ea typeface="メイリオ" panose="020B0604030504040204" pitchFamily="50" charset="-128"/>
              <a:cs typeface="Arial Unicode MS" panose="020B0604020202020204" pitchFamily="50" charset="-128"/>
            </a:endParaRPr>
          </a:p>
        </p:txBody>
      </p:sp>
    </p:spTree>
    <p:extLst>
      <p:ext uri="{BB962C8B-B14F-4D97-AF65-F5344CB8AC3E}">
        <p14:creationId xmlns:p14="http://schemas.microsoft.com/office/powerpoint/2010/main" val="368139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A3EA-F53D-7F5A-5E3E-EB08F32C18F4}"/>
            </a:ext>
          </a:extLst>
        </p:cNvPr>
        <p:cNvGrpSpPr/>
        <p:nvPr/>
      </p:nvGrpSpPr>
      <p:grpSpPr>
        <a:xfrm>
          <a:off x="0" y="0"/>
          <a:ext cx="0" cy="0"/>
          <a:chOff x="0" y="0"/>
          <a:chExt cx="0" cy="0"/>
        </a:xfrm>
      </p:grpSpPr>
      <p:sp>
        <p:nvSpPr>
          <p:cNvPr id="2" name="字幕 1">
            <a:extLst>
              <a:ext uri="{FF2B5EF4-FFF2-40B4-BE49-F238E27FC236}">
                <a16:creationId xmlns:a16="http://schemas.microsoft.com/office/drawing/2014/main" id="{B5CD2FFD-F7EA-E348-1340-69970006E1C1}"/>
              </a:ext>
            </a:extLst>
          </p:cNvPr>
          <p:cNvSpPr>
            <a:spLocks noGrp="1"/>
          </p:cNvSpPr>
          <p:nvPr>
            <p:ph type="subTitle" idx="1"/>
          </p:nvPr>
        </p:nvSpPr>
        <p:spPr>
          <a:xfrm>
            <a:off x="336000" y="718251"/>
            <a:ext cx="11520000" cy="5760000"/>
          </a:xfrm>
        </p:spPr>
        <p:txBody>
          <a:bodyPr>
            <a:noAutofit/>
          </a:bodyPr>
          <a:lstStyle/>
          <a:p>
            <a:pPr indent="0" algn="just"/>
            <a:r>
              <a:rPr lang="ja-JP" altLang="en-US" sz="3200" dirty="0">
                <a:latin typeface="メイリオ" panose="020B0604030504040204" pitchFamily="50" charset="-128"/>
                <a:ea typeface="メイリオ" panose="020B0604030504040204" pitchFamily="50" charset="-128"/>
              </a:rPr>
              <a:t>彼はリンカーンのメイクを担当したニューヨークのメイクアップアーティスト，ディック・スミスに手紙を書きました。彼はすぐに「君自身のメイクアップ作品の写真を私に送ってください。そうすれば，アドバイスをあげましょう」という返事を受け取りました。英語の先生の助けを借りて，カズはディックと手紙のやりとりをしました。このようにして，彼は特殊メイクの基礎を徐々に学んでいきました</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これが彼が特殊メイクの基礎を徐々に学んだ方法です</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a:t>
            </a:r>
            <a:endParaRPr lang="ja-JP" altLang="ja-JP" sz="3200" dirty="0">
              <a:latin typeface="メイリオ" panose="020B0604030504040204" pitchFamily="50" charset="-128"/>
              <a:ea typeface="メイリオ" panose="020B0604030504040204" pitchFamily="50" charset="-128"/>
              <a:cs typeface="Arial Unicode MS" panose="020B0604020202020204" pitchFamily="50" charset="-128"/>
            </a:endParaRPr>
          </a:p>
        </p:txBody>
      </p:sp>
    </p:spTree>
    <p:extLst>
      <p:ext uri="{BB962C8B-B14F-4D97-AF65-F5344CB8AC3E}">
        <p14:creationId xmlns:p14="http://schemas.microsoft.com/office/powerpoint/2010/main" val="348309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57BB1FE5-D789-A298-D2C6-B32E48D8AA57}"/>
              </a:ext>
            </a:extLst>
          </p:cNvPr>
          <p:cNvSpPr>
            <a:spLocks noGrp="1"/>
          </p:cNvSpPr>
          <p:nvPr>
            <p:ph type="subTitle" idx="1"/>
          </p:nvPr>
        </p:nvSpPr>
        <p:spPr/>
        <p:txBody>
          <a:bodyPr>
            <a:noAutofit/>
          </a:bodyPr>
          <a:lstStyle/>
          <a:p>
            <a:pPr marL="179388" indent="-3175">
              <a:lnSpc>
                <a:spcPct val="130000"/>
              </a:lnSpc>
            </a:pPr>
            <a:r>
              <a:rPr lang="en-US" altLang="ja-JP" b="1" kern="100" dirty="0">
                <a:ea typeface="ＭＳ ゴシック" panose="020B0609070205080204" pitchFamily="49" charset="-128"/>
              </a:rPr>
              <a:t>[A] Answer true or false.</a:t>
            </a:r>
            <a:endParaRPr lang="ja-JP" altLang="ja-JP" kern="100" dirty="0">
              <a:effectLst/>
              <a:ea typeface="ＭＳ 明朝" panose="02020609040205080304" pitchFamily="17" charset="-128"/>
            </a:endParaRPr>
          </a:p>
          <a:p>
            <a:pPr marL="719138" indent="-544513">
              <a:lnSpc>
                <a:spcPct val="130000"/>
              </a:lnSpc>
            </a:pPr>
            <a:r>
              <a:rPr lang="en-US" altLang="ja-JP" dirty="0"/>
              <a:t>1. Kazu was not interested in special effects in his high school days.</a:t>
            </a:r>
          </a:p>
          <a:p>
            <a:pPr marL="719138" indent="-544513">
              <a:lnSpc>
                <a:spcPct val="130000"/>
              </a:lnSpc>
            </a:pPr>
            <a:r>
              <a:rPr lang="en-US" altLang="ja-JP" dirty="0"/>
              <a:t>2. Dick Smith was the actor who looked just like Abraham Lincoln.</a:t>
            </a:r>
          </a:p>
          <a:p>
            <a:pPr marL="719138" indent="-544513">
              <a:lnSpc>
                <a:spcPct val="130000"/>
              </a:lnSpc>
            </a:pPr>
            <a:r>
              <a:rPr lang="en-US" altLang="ja-JP" dirty="0"/>
              <a:t>3. Kazu’s English teacher helped him to write letters in English.</a:t>
            </a:r>
          </a:p>
        </p:txBody>
      </p:sp>
      <p:sp>
        <p:nvSpPr>
          <p:cNvPr id="3" name="テキスト ボックス 2">
            <a:extLst>
              <a:ext uri="{FF2B5EF4-FFF2-40B4-BE49-F238E27FC236}">
                <a16:creationId xmlns:a16="http://schemas.microsoft.com/office/drawing/2014/main" id="{53936E34-96A8-4118-0028-ACADD38A2F17}"/>
              </a:ext>
            </a:extLst>
          </p:cNvPr>
          <p:cNvSpPr txBox="1"/>
          <p:nvPr/>
        </p:nvSpPr>
        <p:spPr>
          <a:xfrm>
            <a:off x="4011686" y="2376343"/>
            <a:ext cx="648000" cy="648000"/>
          </a:xfrm>
          <a:prstGeom prst="rect">
            <a:avLst/>
          </a:prstGeom>
          <a:noFill/>
        </p:spPr>
        <p:txBody>
          <a:bodyPr wrap="square" rtlCol="0">
            <a:spAutoFit/>
          </a:bodyPr>
          <a:lstStyle/>
          <a:p>
            <a:r>
              <a:rPr lang="en-US" altLang="ja-JP" sz="3400" dirty="0">
                <a:solidFill>
                  <a:srgbClr val="FF0000"/>
                </a:solidFill>
                <a:latin typeface="Arial" panose="020B0604020202020204" pitchFamily="34" charset="0"/>
                <a:cs typeface="Arial" panose="020B0604020202020204" pitchFamily="34" charset="0"/>
              </a:rPr>
              <a:t> </a:t>
            </a:r>
            <a:r>
              <a:rPr lang="en-US" altLang="ja-JP" sz="3600" b="1" dirty="0">
                <a:solidFill>
                  <a:srgbClr val="FF4B00"/>
                </a:solidFill>
                <a:latin typeface="Arial" panose="020B0604020202020204" pitchFamily="34" charset="0"/>
                <a:cs typeface="Arial" panose="020B0604020202020204" pitchFamily="34" charset="0"/>
              </a:rPr>
              <a:t>F</a:t>
            </a:r>
            <a:r>
              <a:rPr lang="ja-JP" altLang="ja-JP" sz="3400" dirty="0">
                <a:solidFill>
                  <a:srgbClr val="FF0000"/>
                </a:solidFill>
                <a:latin typeface="Arial" panose="020B0604020202020204" pitchFamily="34" charset="0"/>
                <a:cs typeface="Arial" panose="020B0604020202020204" pitchFamily="34" charset="0"/>
              </a:rPr>
              <a:t>　</a:t>
            </a:r>
            <a:endParaRPr kumimoji="1" lang="ja-JP" altLang="en-US" sz="340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C5413812-95B5-6771-3910-BF9F162E7187}"/>
              </a:ext>
            </a:extLst>
          </p:cNvPr>
          <p:cNvSpPr txBox="1"/>
          <p:nvPr/>
        </p:nvSpPr>
        <p:spPr>
          <a:xfrm>
            <a:off x="3320716" y="64169"/>
            <a:ext cx="7044140" cy="584775"/>
          </a:xfrm>
          <a:prstGeom prst="rect">
            <a:avLst/>
          </a:prstGeom>
          <a:noFill/>
        </p:spPr>
        <p:txBody>
          <a:bodyPr wrap="square" rtlCol="0">
            <a:spAutoFit/>
          </a:bodyPr>
          <a:lstStyle/>
          <a:p>
            <a:r>
              <a:rPr kumimoji="1" lang="en-US" altLang="ja-JP" sz="3200" b="1" dirty="0">
                <a:latin typeface="Arial" panose="020B0604020202020204" pitchFamily="34" charset="0"/>
                <a:cs typeface="Arial" panose="020B0604020202020204" pitchFamily="34" charset="0"/>
              </a:rPr>
              <a:t>Comprehension</a:t>
            </a:r>
            <a:endParaRPr kumimoji="1" lang="ja-JP" altLang="en-US" sz="3200" b="1" dirty="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39D73C30-3AA3-5AEF-58BD-8BFB9918F2B9}"/>
              </a:ext>
            </a:extLst>
          </p:cNvPr>
          <p:cNvSpPr txBox="1"/>
          <p:nvPr/>
        </p:nvSpPr>
        <p:spPr>
          <a:xfrm>
            <a:off x="5045829" y="3910491"/>
            <a:ext cx="648000" cy="648000"/>
          </a:xfrm>
          <a:prstGeom prst="rect">
            <a:avLst/>
          </a:prstGeom>
          <a:noFill/>
        </p:spPr>
        <p:txBody>
          <a:bodyPr wrap="square" rtlCol="0">
            <a:spAutoFit/>
          </a:bodyPr>
          <a:lstStyle/>
          <a:p>
            <a:r>
              <a:rPr lang="en-US" altLang="ja-JP" sz="3400" dirty="0">
                <a:solidFill>
                  <a:srgbClr val="FF0000"/>
                </a:solidFill>
                <a:latin typeface="Arial" panose="020B0604020202020204" pitchFamily="34" charset="0"/>
                <a:cs typeface="Arial" panose="020B0604020202020204" pitchFamily="34" charset="0"/>
              </a:rPr>
              <a:t> </a:t>
            </a:r>
            <a:r>
              <a:rPr lang="en-US" altLang="ja-JP" sz="3600" b="1" dirty="0">
                <a:solidFill>
                  <a:srgbClr val="FF4B00"/>
                </a:solidFill>
                <a:latin typeface="Arial" panose="020B0604020202020204" pitchFamily="34" charset="0"/>
                <a:cs typeface="Arial" panose="020B0604020202020204" pitchFamily="34" charset="0"/>
              </a:rPr>
              <a:t>F</a:t>
            </a:r>
            <a:r>
              <a:rPr lang="ja-JP" altLang="ja-JP" sz="3400" dirty="0">
                <a:solidFill>
                  <a:srgbClr val="FF0000"/>
                </a:solidFill>
                <a:latin typeface="Arial" panose="020B0604020202020204" pitchFamily="34" charset="0"/>
                <a:cs typeface="Arial" panose="020B0604020202020204" pitchFamily="34" charset="0"/>
              </a:rPr>
              <a:t>　</a:t>
            </a:r>
            <a:endParaRPr kumimoji="1" lang="ja-JP" altLang="en-US" sz="3400"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ABFE0AB3-360C-FDF7-B313-72C731520D0D}"/>
              </a:ext>
            </a:extLst>
          </p:cNvPr>
          <p:cNvSpPr txBox="1"/>
          <p:nvPr/>
        </p:nvSpPr>
        <p:spPr>
          <a:xfrm>
            <a:off x="3108171" y="5457000"/>
            <a:ext cx="648000" cy="646331"/>
          </a:xfrm>
          <a:prstGeom prst="rect">
            <a:avLst/>
          </a:prstGeom>
          <a:noFill/>
        </p:spPr>
        <p:txBody>
          <a:bodyPr wrap="square" rtlCol="0">
            <a:spAutoFit/>
          </a:bodyPr>
          <a:lstStyle/>
          <a:p>
            <a:r>
              <a:rPr lang="en-US" altLang="ja-JP" sz="3400" dirty="0">
                <a:solidFill>
                  <a:srgbClr val="FF0000"/>
                </a:solidFill>
                <a:latin typeface="Arial" panose="020B0604020202020204" pitchFamily="34" charset="0"/>
                <a:cs typeface="Arial" panose="020B0604020202020204" pitchFamily="34" charset="0"/>
              </a:rPr>
              <a:t> </a:t>
            </a:r>
            <a:r>
              <a:rPr lang="en-US" altLang="ja-JP" sz="3600" b="1" dirty="0">
                <a:solidFill>
                  <a:srgbClr val="FF4B00"/>
                </a:solidFill>
                <a:latin typeface="Arial" panose="020B0604020202020204" pitchFamily="34" charset="0"/>
                <a:cs typeface="Arial" panose="020B0604020202020204" pitchFamily="34" charset="0"/>
              </a:rPr>
              <a:t>T</a:t>
            </a:r>
            <a:r>
              <a:rPr lang="ja-JP" altLang="ja-JP" sz="3400" dirty="0">
                <a:solidFill>
                  <a:srgbClr val="FF0000"/>
                </a:solidFill>
                <a:latin typeface="Arial" panose="020B0604020202020204" pitchFamily="34" charset="0"/>
                <a:cs typeface="Arial" panose="020B0604020202020204" pitchFamily="34" charset="0"/>
              </a:rPr>
              <a:t>　</a:t>
            </a:r>
            <a:endParaRPr kumimoji="1" lang="ja-JP" alt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4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57BB1FE5-D789-A298-D2C6-B32E48D8AA57}"/>
              </a:ext>
            </a:extLst>
          </p:cNvPr>
          <p:cNvSpPr>
            <a:spLocks noGrp="1"/>
          </p:cNvSpPr>
          <p:nvPr>
            <p:ph type="subTitle" idx="1"/>
          </p:nvPr>
        </p:nvSpPr>
        <p:spPr/>
        <p:txBody>
          <a:bodyPr>
            <a:normAutofit/>
          </a:bodyPr>
          <a:lstStyle/>
          <a:p>
            <a:pPr marL="179388" indent="-3175"/>
            <a:r>
              <a:rPr lang="en-US" altLang="ja-JP" b="1" kern="100" dirty="0">
                <a:ea typeface="ＭＳ ゴシック" panose="020B0609070205080204" pitchFamily="49" charset="-128"/>
              </a:rPr>
              <a:t>[B] Fill in the blanks.</a:t>
            </a:r>
          </a:p>
          <a:p>
            <a:pPr marL="179388" indent="-3175"/>
            <a:endParaRPr lang="ja-JP" altLang="ja-JP" kern="100" dirty="0">
              <a:effectLst/>
              <a:ea typeface="ＭＳ 明朝" panose="02020609040205080304" pitchFamily="17" charset="-128"/>
            </a:endParaRPr>
          </a:p>
        </p:txBody>
      </p:sp>
      <p:sp>
        <p:nvSpPr>
          <p:cNvPr id="6" name="テキスト ボックス 5">
            <a:extLst>
              <a:ext uri="{FF2B5EF4-FFF2-40B4-BE49-F238E27FC236}">
                <a16:creationId xmlns:a16="http://schemas.microsoft.com/office/drawing/2014/main" id="{9A29A1E2-EF5D-E300-7AC0-54E03CDFA15F}"/>
              </a:ext>
            </a:extLst>
          </p:cNvPr>
          <p:cNvSpPr txBox="1"/>
          <p:nvPr/>
        </p:nvSpPr>
        <p:spPr>
          <a:xfrm>
            <a:off x="3320716" y="64169"/>
            <a:ext cx="7044140" cy="584775"/>
          </a:xfrm>
          <a:prstGeom prst="rect">
            <a:avLst/>
          </a:prstGeom>
          <a:noFill/>
        </p:spPr>
        <p:txBody>
          <a:bodyPr wrap="square" rtlCol="0">
            <a:spAutoFit/>
          </a:bodyPr>
          <a:lstStyle/>
          <a:p>
            <a:r>
              <a:rPr kumimoji="1" lang="en-US" altLang="ja-JP" sz="3200" b="1" dirty="0">
                <a:latin typeface="Arial" panose="020B0604020202020204" pitchFamily="34" charset="0"/>
                <a:cs typeface="Arial" panose="020B0604020202020204" pitchFamily="34" charset="0"/>
              </a:rPr>
              <a:t>Comprehension</a:t>
            </a:r>
            <a:endParaRPr kumimoji="1" lang="ja-JP" altLang="en-US" sz="3200" b="1" dirty="0">
              <a:latin typeface="Arial" panose="020B0604020202020204" pitchFamily="34" charset="0"/>
              <a:cs typeface="Arial" panose="020B0604020202020204" pitchFamily="34" charset="0"/>
            </a:endParaRPr>
          </a:p>
        </p:txBody>
      </p:sp>
      <p:graphicFrame>
        <p:nvGraphicFramePr>
          <p:cNvPr id="7" name="表 5">
            <a:extLst>
              <a:ext uri="{FF2B5EF4-FFF2-40B4-BE49-F238E27FC236}">
                <a16:creationId xmlns:a16="http://schemas.microsoft.com/office/drawing/2014/main" id="{D29D07D9-DD85-CEA3-A4AE-EC4470701D5F}"/>
              </a:ext>
            </a:extLst>
          </p:cNvPr>
          <p:cNvGraphicFramePr>
            <a:graphicFrameLocks noGrp="1"/>
          </p:cNvGraphicFramePr>
          <p:nvPr>
            <p:extLst>
              <p:ext uri="{D42A27DB-BD31-4B8C-83A1-F6EECF244321}">
                <p14:modId xmlns:p14="http://schemas.microsoft.com/office/powerpoint/2010/main" val="4164185743"/>
              </p:ext>
            </p:extLst>
          </p:nvPr>
        </p:nvGraphicFramePr>
        <p:xfrm>
          <a:off x="336064" y="1540901"/>
          <a:ext cx="11568751" cy="1648613"/>
        </p:xfrm>
        <a:graphic>
          <a:graphicData uri="http://schemas.openxmlformats.org/drawingml/2006/table">
            <a:tbl>
              <a:tblPr firstRow="1" bandRow="1">
                <a:tableStyleId>{5C22544A-7EE6-4342-B048-85BDC9FD1C3A}</a:tableStyleId>
              </a:tblPr>
              <a:tblGrid>
                <a:gridCol w="2570480">
                  <a:extLst>
                    <a:ext uri="{9D8B030D-6E8A-4147-A177-3AD203B41FA5}">
                      <a16:colId xmlns:a16="http://schemas.microsoft.com/office/drawing/2014/main" val="4024164958"/>
                    </a:ext>
                  </a:extLst>
                </a:gridCol>
                <a:gridCol w="8998271">
                  <a:extLst>
                    <a:ext uri="{9D8B030D-6E8A-4147-A177-3AD203B41FA5}">
                      <a16:colId xmlns:a16="http://schemas.microsoft.com/office/drawing/2014/main" val="3750267359"/>
                    </a:ext>
                  </a:extLst>
                </a:gridCol>
              </a:tblGrid>
              <a:tr h="1648613">
                <a:tc>
                  <a:txBody>
                    <a:bodyPr/>
                    <a:lstStyle/>
                    <a:p>
                      <a:pPr>
                        <a:lnSpc>
                          <a:spcPct val="130000"/>
                        </a:lnSpc>
                      </a:pPr>
                      <a:r>
                        <a:rPr kumimoji="1" lang="en-US" altLang="ja-JP" sz="3600" dirty="0">
                          <a:solidFill>
                            <a:srgbClr val="6C0047"/>
                          </a:solidFill>
                          <a:latin typeface="Arial" panose="020B0604020202020204" pitchFamily="34" charset="0"/>
                          <a:cs typeface="Arial" panose="020B0604020202020204" pitchFamily="34" charset="0"/>
                        </a:rPr>
                        <a:t>Childhood</a:t>
                      </a:r>
                      <a:endParaRPr kumimoji="1" lang="ja-JP" altLang="en-US" sz="3600" dirty="0">
                        <a:solidFill>
                          <a:srgbClr val="6C0047"/>
                        </a:solidFill>
                        <a:latin typeface="Arial" panose="020B0604020202020204" pitchFamily="34" charset="0"/>
                        <a:cs typeface="Arial" panose="020B0604020202020204" pitchFamily="34" charset="0"/>
                      </a:endParaRPr>
                    </a:p>
                  </a:txBody>
                  <a:tcPr>
                    <a:lnB w="19050" cap="flat" cmpd="sng" algn="ctr">
                      <a:solidFill>
                        <a:srgbClr val="CA64A2"/>
                      </a:solidFill>
                      <a:prstDash val="solid"/>
                      <a:round/>
                      <a:headEnd type="none" w="med" len="med"/>
                      <a:tailEnd type="none" w="med" len="med"/>
                    </a:lnB>
                    <a:noFill/>
                  </a:tcPr>
                </a:tc>
                <a:tc>
                  <a:txBody>
                    <a:bodyPr/>
                    <a:lstStyle/>
                    <a:p>
                      <a:pPr marL="533400" indent="-533400">
                        <a:lnSpc>
                          <a:spcPct val="130000"/>
                        </a:lnSpc>
                      </a:pPr>
                      <a:r>
                        <a:rPr kumimoji="1" lang="en-US" altLang="ja-JP" sz="3600" b="0" dirty="0">
                          <a:solidFill>
                            <a:schemeClr val="tx1"/>
                          </a:solidFill>
                          <a:latin typeface="Arial" panose="020B0604020202020204" pitchFamily="34" charset="0"/>
                          <a:cs typeface="Arial" panose="020B0604020202020204" pitchFamily="34" charset="0"/>
                        </a:rPr>
                        <a:t>1. Kazu was a boy who was full of (</a:t>
                      </a:r>
                      <a:r>
                        <a:rPr kumimoji="1" lang="ja-JP" altLang="en-US" sz="3600" b="0" dirty="0">
                          <a:solidFill>
                            <a:schemeClr val="tx1"/>
                          </a:solidFill>
                          <a:latin typeface="Arial" panose="020B0604020202020204" pitchFamily="34" charset="0"/>
                          <a:cs typeface="Arial" panose="020B0604020202020204" pitchFamily="34" charset="0"/>
                        </a:rPr>
                        <a:t>　　　　　　</a:t>
                      </a:r>
                      <a:r>
                        <a:rPr kumimoji="1" lang="en-US" altLang="ja-JP" sz="3600" b="0" dirty="0">
                          <a:solidFill>
                            <a:schemeClr val="tx1"/>
                          </a:solidFill>
                          <a:latin typeface="Arial" panose="020B0604020202020204" pitchFamily="34" charset="0"/>
                          <a:cs typeface="Arial" panose="020B0604020202020204" pitchFamily="34" charset="0"/>
                        </a:rPr>
                        <a:t>) and (</a:t>
                      </a:r>
                      <a:r>
                        <a:rPr kumimoji="1" lang="ja-JP" altLang="en-US" sz="3600" b="0" dirty="0">
                          <a:solidFill>
                            <a:schemeClr val="tx1"/>
                          </a:solidFill>
                          <a:latin typeface="Arial" panose="020B0604020202020204" pitchFamily="34" charset="0"/>
                          <a:cs typeface="Arial" panose="020B0604020202020204" pitchFamily="34" charset="0"/>
                        </a:rPr>
                        <a:t>　　　　　　</a:t>
                      </a:r>
                      <a:r>
                        <a:rPr kumimoji="1" lang="en-US" altLang="ja-JP" sz="3600" b="0" dirty="0">
                          <a:solidFill>
                            <a:schemeClr val="tx1"/>
                          </a:solidFill>
                          <a:latin typeface="Arial" panose="020B0604020202020204" pitchFamily="34" charset="0"/>
                          <a:cs typeface="Arial" panose="020B0604020202020204" pitchFamily="34" charset="0"/>
                        </a:rPr>
                        <a:t>).</a:t>
                      </a:r>
                      <a:endParaRPr kumimoji="1" lang="ja-JP" altLang="en-US" sz="3600" b="0" dirty="0">
                        <a:solidFill>
                          <a:schemeClr val="tx1"/>
                        </a:solidFill>
                        <a:latin typeface="Arial" panose="020B0604020202020204" pitchFamily="34" charset="0"/>
                        <a:cs typeface="Arial" panose="020B0604020202020204" pitchFamily="34" charset="0"/>
                      </a:endParaRPr>
                    </a:p>
                  </a:txBody>
                  <a:tcPr>
                    <a:lnB w="19050" cap="flat" cmpd="sng" algn="ctr">
                      <a:solidFill>
                        <a:srgbClr val="CA64A2"/>
                      </a:solidFill>
                      <a:prstDash val="solid"/>
                      <a:round/>
                      <a:headEnd type="none" w="med" len="med"/>
                      <a:tailEnd type="none" w="med" len="med"/>
                    </a:lnB>
                    <a:noFill/>
                  </a:tcPr>
                </a:tc>
                <a:extLst>
                  <a:ext uri="{0D108BD9-81ED-4DB2-BD59-A6C34878D82A}">
                    <a16:rowId xmlns:a16="http://schemas.microsoft.com/office/drawing/2014/main" val="2928426910"/>
                  </a:ext>
                </a:extLst>
              </a:tr>
            </a:tbl>
          </a:graphicData>
        </a:graphic>
      </p:graphicFrame>
      <p:sp>
        <p:nvSpPr>
          <p:cNvPr id="14" name="テキスト ボックス 13">
            <a:extLst>
              <a:ext uri="{FF2B5EF4-FFF2-40B4-BE49-F238E27FC236}">
                <a16:creationId xmlns:a16="http://schemas.microsoft.com/office/drawing/2014/main" id="{807201B5-6558-BA5A-3A8D-FC9CDE4D9EF2}"/>
              </a:ext>
            </a:extLst>
          </p:cNvPr>
          <p:cNvSpPr txBox="1"/>
          <p:nvPr/>
        </p:nvSpPr>
        <p:spPr>
          <a:xfrm>
            <a:off x="4125686" y="2351314"/>
            <a:ext cx="3600000" cy="646331"/>
          </a:xfrm>
          <a:prstGeom prst="rect">
            <a:avLst/>
          </a:prstGeom>
          <a:noFill/>
        </p:spPr>
        <p:txBody>
          <a:bodyPr wrap="square" rtlCol="0">
            <a:spAutoFit/>
          </a:bodyPr>
          <a:lstStyle/>
          <a:p>
            <a:r>
              <a:rPr kumimoji="1" lang="en-US" altLang="ja-JP" sz="3600" b="1" dirty="0">
                <a:solidFill>
                  <a:srgbClr val="FF4B00"/>
                </a:solidFill>
                <a:latin typeface="Arial" panose="020B0604020202020204" pitchFamily="34" charset="0"/>
                <a:cs typeface="Arial" panose="020B0604020202020204" pitchFamily="34" charset="0"/>
              </a:rPr>
              <a:t>curiosity</a:t>
            </a:r>
            <a:endParaRPr kumimoji="1" lang="ja-JP" altLang="en-US" sz="3600" b="1" dirty="0">
              <a:solidFill>
                <a:srgbClr val="FF4B00"/>
              </a:solidFill>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2081A9DD-7A3C-2784-AAD3-C046AA91C05A}"/>
              </a:ext>
            </a:extLst>
          </p:cNvPr>
          <p:cNvSpPr txBox="1"/>
          <p:nvPr/>
        </p:nvSpPr>
        <p:spPr>
          <a:xfrm>
            <a:off x="8055428" y="2340429"/>
            <a:ext cx="3600000" cy="646331"/>
          </a:xfrm>
          <a:prstGeom prst="rect">
            <a:avLst/>
          </a:prstGeom>
          <a:noFill/>
        </p:spPr>
        <p:txBody>
          <a:bodyPr wrap="square" rtlCol="0">
            <a:spAutoFit/>
          </a:bodyPr>
          <a:lstStyle/>
          <a:p>
            <a:r>
              <a:rPr kumimoji="1" lang="en-US" altLang="ja-JP" sz="3600" b="1" dirty="0">
                <a:solidFill>
                  <a:srgbClr val="FF4B00"/>
                </a:solidFill>
                <a:latin typeface="Arial" panose="020B0604020202020204" pitchFamily="34" charset="0"/>
                <a:cs typeface="Arial" panose="020B0604020202020204" pitchFamily="34" charset="0"/>
              </a:rPr>
              <a:t>creativity</a:t>
            </a:r>
            <a:endParaRPr kumimoji="1" lang="ja-JP" altLang="en-US" sz="3600" b="1" dirty="0">
              <a:solidFill>
                <a:srgbClr val="FF4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7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A4304-5467-8BA9-EA4C-EFB2C32248D7}"/>
            </a:ext>
          </a:extLst>
        </p:cNvPr>
        <p:cNvGrpSpPr/>
        <p:nvPr/>
      </p:nvGrpSpPr>
      <p:grpSpPr>
        <a:xfrm>
          <a:off x="0" y="0"/>
          <a:ext cx="0" cy="0"/>
          <a:chOff x="0" y="0"/>
          <a:chExt cx="0" cy="0"/>
        </a:xfrm>
      </p:grpSpPr>
      <p:sp>
        <p:nvSpPr>
          <p:cNvPr id="2" name="字幕 1">
            <a:extLst>
              <a:ext uri="{FF2B5EF4-FFF2-40B4-BE49-F238E27FC236}">
                <a16:creationId xmlns:a16="http://schemas.microsoft.com/office/drawing/2014/main" id="{618251EA-5245-B080-05AB-A2D75DA8F9F2}"/>
              </a:ext>
            </a:extLst>
          </p:cNvPr>
          <p:cNvSpPr>
            <a:spLocks noGrp="1"/>
          </p:cNvSpPr>
          <p:nvPr>
            <p:ph type="subTitle" idx="1"/>
          </p:nvPr>
        </p:nvSpPr>
        <p:spPr/>
        <p:txBody>
          <a:bodyPr>
            <a:normAutofit/>
          </a:bodyPr>
          <a:lstStyle/>
          <a:p>
            <a:pPr marL="179388" indent="-3175"/>
            <a:r>
              <a:rPr lang="en-US" altLang="ja-JP" b="1" kern="100" dirty="0">
                <a:ea typeface="ＭＳ ゴシック" panose="020B0609070205080204" pitchFamily="49" charset="-128"/>
              </a:rPr>
              <a:t>[B] Fill in the blanks.</a:t>
            </a:r>
          </a:p>
          <a:p>
            <a:pPr marL="179388" indent="-3175"/>
            <a:endParaRPr lang="ja-JP" altLang="ja-JP" kern="100" dirty="0">
              <a:effectLst/>
              <a:ea typeface="ＭＳ 明朝" panose="02020609040205080304" pitchFamily="17" charset="-128"/>
            </a:endParaRPr>
          </a:p>
        </p:txBody>
      </p:sp>
      <p:sp>
        <p:nvSpPr>
          <p:cNvPr id="6" name="テキスト ボックス 5">
            <a:extLst>
              <a:ext uri="{FF2B5EF4-FFF2-40B4-BE49-F238E27FC236}">
                <a16:creationId xmlns:a16="http://schemas.microsoft.com/office/drawing/2014/main" id="{D036AEC3-72AC-6586-207C-2317DFBD0FF5}"/>
              </a:ext>
            </a:extLst>
          </p:cNvPr>
          <p:cNvSpPr txBox="1"/>
          <p:nvPr/>
        </p:nvSpPr>
        <p:spPr>
          <a:xfrm>
            <a:off x="3320716" y="64169"/>
            <a:ext cx="7044140" cy="584775"/>
          </a:xfrm>
          <a:prstGeom prst="rect">
            <a:avLst/>
          </a:prstGeom>
          <a:noFill/>
        </p:spPr>
        <p:txBody>
          <a:bodyPr wrap="square" rtlCol="0">
            <a:spAutoFit/>
          </a:bodyPr>
          <a:lstStyle/>
          <a:p>
            <a:r>
              <a:rPr kumimoji="1" lang="en-US" altLang="ja-JP" sz="3200" b="1" dirty="0">
                <a:latin typeface="Arial" panose="020B0604020202020204" pitchFamily="34" charset="0"/>
                <a:cs typeface="Arial" panose="020B0604020202020204" pitchFamily="34" charset="0"/>
              </a:rPr>
              <a:t>Comprehension</a:t>
            </a:r>
            <a:endParaRPr kumimoji="1" lang="ja-JP" altLang="en-US" sz="3200" b="1" dirty="0">
              <a:latin typeface="Arial" panose="020B0604020202020204" pitchFamily="34" charset="0"/>
              <a:cs typeface="Arial" panose="020B0604020202020204" pitchFamily="34" charset="0"/>
            </a:endParaRPr>
          </a:p>
        </p:txBody>
      </p:sp>
      <p:graphicFrame>
        <p:nvGraphicFramePr>
          <p:cNvPr id="7" name="表 5">
            <a:extLst>
              <a:ext uri="{FF2B5EF4-FFF2-40B4-BE49-F238E27FC236}">
                <a16:creationId xmlns:a16="http://schemas.microsoft.com/office/drawing/2014/main" id="{4183A9D3-0210-0E5B-5210-B0FAF9AD2221}"/>
              </a:ext>
            </a:extLst>
          </p:cNvPr>
          <p:cNvGraphicFramePr>
            <a:graphicFrameLocks noGrp="1"/>
          </p:cNvGraphicFramePr>
          <p:nvPr>
            <p:extLst>
              <p:ext uri="{D42A27DB-BD31-4B8C-83A1-F6EECF244321}">
                <p14:modId xmlns:p14="http://schemas.microsoft.com/office/powerpoint/2010/main" val="408729154"/>
              </p:ext>
            </p:extLst>
          </p:nvPr>
        </p:nvGraphicFramePr>
        <p:xfrm>
          <a:off x="336064" y="1540901"/>
          <a:ext cx="11100607" cy="5321618"/>
        </p:xfrm>
        <a:graphic>
          <a:graphicData uri="http://schemas.openxmlformats.org/drawingml/2006/table">
            <a:tbl>
              <a:tblPr firstRow="1" bandRow="1">
                <a:tableStyleId>{5C22544A-7EE6-4342-B048-85BDC9FD1C3A}</a:tableStyleId>
              </a:tblPr>
              <a:tblGrid>
                <a:gridCol w="2526879">
                  <a:extLst>
                    <a:ext uri="{9D8B030D-6E8A-4147-A177-3AD203B41FA5}">
                      <a16:colId xmlns:a16="http://schemas.microsoft.com/office/drawing/2014/main" val="4024164958"/>
                    </a:ext>
                  </a:extLst>
                </a:gridCol>
                <a:gridCol w="8573728">
                  <a:extLst>
                    <a:ext uri="{9D8B030D-6E8A-4147-A177-3AD203B41FA5}">
                      <a16:colId xmlns:a16="http://schemas.microsoft.com/office/drawing/2014/main" val="3750267359"/>
                    </a:ext>
                  </a:extLst>
                </a:gridCol>
              </a:tblGrid>
              <a:tr h="5110270">
                <a:tc>
                  <a:txBody>
                    <a:bodyPr/>
                    <a:lstStyle/>
                    <a:p>
                      <a:pPr>
                        <a:lnSpc>
                          <a:spcPct val="120000"/>
                        </a:lnSpc>
                      </a:pPr>
                      <a:r>
                        <a:rPr kumimoji="1" lang="en-US" altLang="ja-JP" sz="3200" b="1" dirty="0">
                          <a:solidFill>
                            <a:srgbClr val="740051"/>
                          </a:solidFill>
                          <a:latin typeface="Arial" panose="020B0604020202020204" pitchFamily="34" charset="0"/>
                          <a:cs typeface="Arial" panose="020B0604020202020204" pitchFamily="34" charset="0"/>
                        </a:rPr>
                        <a:t>High school days</a:t>
                      </a:r>
                      <a:endParaRPr kumimoji="1" lang="ja-JP" altLang="en-US" sz="3200" b="1" dirty="0">
                        <a:solidFill>
                          <a:srgbClr val="740051"/>
                        </a:solidFill>
                        <a:latin typeface="Arial" panose="020B0604020202020204" pitchFamily="34" charset="0"/>
                        <a:cs typeface="Arial" panose="020B0604020202020204" pitchFamily="34" charset="0"/>
                      </a:endParaRPr>
                    </a:p>
                  </a:txBody>
                  <a:tcPr>
                    <a:lnT w="19050" cap="flat" cmpd="sng" algn="ctr">
                      <a:solidFill>
                        <a:srgbClr val="CA64A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446088" indent="-446088">
                        <a:lnSpc>
                          <a:spcPct val="120000"/>
                        </a:lnSpc>
                      </a:pPr>
                      <a:r>
                        <a:rPr kumimoji="1" lang="en-US" altLang="ja-JP" sz="3200" b="0" dirty="0">
                          <a:solidFill>
                            <a:schemeClr val="tx1"/>
                          </a:solidFill>
                          <a:latin typeface="Arial" panose="020B0604020202020204" pitchFamily="34" charset="0"/>
                          <a:cs typeface="Arial" panose="020B0604020202020204" pitchFamily="34" charset="0"/>
                        </a:rPr>
                        <a:t>2. Kazu found a picture of an (</a:t>
                      </a:r>
                      <a:r>
                        <a:rPr kumimoji="1" lang="ja-JP" altLang="en-US" sz="3200" b="0" dirty="0">
                          <a:solidFill>
                            <a:schemeClr val="tx1"/>
                          </a:solidFill>
                          <a:latin typeface="Arial" panose="020B0604020202020204" pitchFamily="34" charset="0"/>
                          <a:cs typeface="Arial" panose="020B0604020202020204" pitchFamily="34" charset="0"/>
                        </a:rPr>
                        <a:t>　　　　　　</a:t>
                      </a:r>
                      <a:r>
                        <a:rPr kumimoji="1" lang="en-US" altLang="ja-JP" sz="3200" b="0" dirty="0">
                          <a:solidFill>
                            <a:schemeClr val="tx1"/>
                          </a:solidFill>
                          <a:latin typeface="Arial" panose="020B0604020202020204" pitchFamily="34" charset="0"/>
                          <a:cs typeface="Arial" panose="020B0604020202020204" pitchFamily="34" charset="0"/>
                        </a:rPr>
                        <a:t>) who looked like Lincoln due to special effects (</a:t>
                      </a:r>
                      <a:r>
                        <a:rPr kumimoji="1" lang="ja-JP" altLang="en-US" sz="3200" b="0" dirty="0">
                          <a:solidFill>
                            <a:schemeClr val="tx1"/>
                          </a:solidFill>
                          <a:latin typeface="Arial" panose="020B0604020202020204" pitchFamily="34" charset="0"/>
                          <a:cs typeface="Arial" panose="020B0604020202020204" pitchFamily="34" charset="0"/>
                        </a:rPr>
                        <a:t>　　　　　　</a:t>
                      </a:r>
                      <a:r>
                        <a:rPr kumimoji="1" lang="en-US" altLang="ja-JP" sz="3200" b="0" dirty="0">
                          <a:solidFill>
                            <a:schemeClr val="tx1"/>
                          </a:solidFill>
                          <a:latin typeface="Arial" panose="020B0604020202020204" pitchFamily="34" charset="0"/>
                          <a:cs typeface="Arial" panose="020B0604020202020204" pitchFamily="34" charset="0"/>
                        </a:rPr>
                        <a:t>).</a:t>
                      </a:r>
                    </a:p>
                    <a:p>
                      <a:pPr marL="446088" indent="-446088">
                        <a:lnSpc>
                          <a:spcPct val="120000"/>
                        </a:lnSpc>
                      </a:pPr>
                      <a:r>
                        <a:rPr kumimoji="1" lang="en-US" altLang="ja-JP" sz="3200" b="0" dirty="0">
                          <a:solidFill>
                            <a:schemeClr val="tx1"/>
                          </a:solidFill>
                          <a:latin typeface="Arial" panose="020B0604020202020204" pitchFamily="34" charset="0"/>
                          <a:cs typeface="Arial" panose="020B0604020202020204" pitchFamily="34" charset="0"/>
                        </a:rPr>
                        <a:t>3. Kazu wrote to Dick Smith and soon got a (</a:t>
                      </a:r>
                      <a:r>
                        <a:rPr kumimoji="1" lang="ja-JP" altLang="en-US" sz="3200" b="0" dirty="0">
                          <a:solidFill>
                            <a:schemeClr val="tx1"/>
                          </a:solidFill>
                          <a:latin typeface="Arial" panose="020B0604020202020204" pitchFamily="34" charset="0"/>
                          <a:cs typeface="Arial" panose="020B0604020202020204" pitchFamily="34" charset="0"/>
                        </a:rPr>
                        <a:t>　　　　　　</a:t>
                      </a:r>
                      <a:r>
                        <a:rPr kumimoji="1" lang="en-US" altLang="ja-JP" sz="3200" b="0" dirty="0">
                          <a:solidFill>
                            <a:schemeClr val="tx1"/>
                          </a:solidFill>
                          <a:latin typeface="Arial" panose="020B0604020202020204" pitchFamily="34" charset="0"/>
                          <a:cs typeface="Arial" panose="020B0604020202020204" pitchFamily="34" charset="0"/>
                        </a:rPr>
                        <a:t>).</a:t>
                      </a:r>
                    </a:p>
                    <a:p>
                      <a:pPr marL="446088" indent="-446088">
                        <a:lnSpc>
                          <a:spcPct val="120000"/>
                        </a:lnSpc>
                      </a:pPr>
                      <a:r>
                        <a:rPr kumimoji="1" lang="en-US" altLang="ja-JP" sz="3200" b="0" dirty="0">
                          <a:solidFill>
                            <a:schemeClr val="tx1"/>
                          </a:solidFill>
                          <a:latin typeface="Arial" panose="020B0604020202020204" pitchFamily="34" charset="0"/>
                          <a:cs typeface="Arial" panose="020B0604020202020204" pitchFamily="34" charset="0"/>
                        </a:rPr>
                        <a:t>4. Kazu sent (</a:t>
                      </a:r>
                      <a:r>
                        <a:rPr kumimoji="1" lang="ja-JP" altLang="en-US" sz="3200" b="0" dirty="0">
                          <a:solidFill>
                            <a:schemeClr val="tx1"/>
                          </a:solidFill>
                          <a:latin typeface="Arial" panose="020B0604020202020204" pitchFamily="34" charset="0"/>
                          <a:cs typeface="Arial" panose="020B0604020202020204" pitchFamily="34" charset="0"/>
                        </a:rPr>
                        <a:t>　　　　　　</a:t>
                      </a:r>
                      <a:r>
                        <a:rPr kumimoji="1" lang="en-US" altLang="ja-JP" sz="3200" b="0" dirty="0">
                          <a:solidFill>
                            <a:schemeClr val="tx1"/>
                          </a:solidFill>
                          <a:latin typeface="Arial" panose="020B0604020202020204" pitchFamily="34" charset="0"/>
                          <a:cs typeface="Arial" panose="020B0604020202020204" pitchFamily="34" charset="0"/>
                        </a:rPr>
                        <a:t>) of his own makeup work to Dick and got Dick’s (</a:t>
                      </a:r>
                      <a:r>
                        <a:rPr kumimoji="1" lang="ja-JP" altLang="en-US" sz="3200" b="0" dirty="0">
                          <a:solidFill>
                            <a:schemeClr val="tx1"/>
                          </a:solidFill>
                          <a:latin typeface="Arial" panose="020B0604020202020204" pitchFamily="34" charset="0"/>
                          <a:cs typeface="Arial" panose="020B0604020202020204" pitchFamily="34" charset="0"/>
                        </a:rPr>
                        <a:t>　　　　　　</a:t>
                      </a:r>
                      <a:r>
                        <a:rPr kumimoji="1" lang="en-US" altLang="ja-JP" sz="3200" b="0" dirty="0">
                          <a:solidFill>
                            <a:schemeClr val="tx1"/>
                          </a:solidFill>
                          <a:latin typeface="Arial" panose="020B0604020202020204" pitchFamily="34" charset="0"/>
                          <a:cs typeface="Arial" panose="020B0604020202020204" pitchFamily="34" charset="0"/>
                        </a:rPr>
                        <a:t>).  In this way, he learned the (</a:t>
                      </a:r>
                      <a:r>
                        <a:rPr kumimoji="1" lang="ja-JP" altLang="en-US" sz="3200" b="0" dirty="0">
                          <a:solidFill>
                            <a:schemeClr val="tx1"/>
                          </a:solidFill>
                          <a:latin typeface="Arial" panose="020B0604020202020204" pitchFamily="34" charset="0"/>
                          <a:cs typeface="Arial" panose="020B0604020202020204" pitchFamily="34" charset="0"/>
                        </a:rPr>
                        <a:t>　　　　　　</a:t>
                      </a:r>
                      <a:r>
                        <a:rPr kumimoji="1" lang="en-US" altLang="ja-JP" sz="3200" b="0" dirty="0">
                          <a:solidFill>
                            <a:schemeClr val="tx1"/>
                          </a:solidFill>
                          <a:latin typeface="Arial" panose="020B0604020202020204" pitchFamily="34" charset="0"/>
                          <a:cs typeface="Arial" panose="020B0604020202020204" pitchFamily="34" charset="0"/>
                        </a:rPr>
                        <a:t>) of special effects makeup.</a:t>
                      </a:r>
                    </a:p>
                  </a:txBody>
                  <a:tcPr>
                    <a:lnT w="19050" cap="flat" cmpd="sng" algn="ctr">
                      <a:solidFill>
                        <a:srgbClr val="CA64A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39639801"/>
                  </a:ext>
                </a:extLst>
              </a:tr>
            </a:tbl>
          </a:graphicData>
        </a:graphic>
      </p:graphicFrame>
      <p:sp>
        <p:nvSpPr>
          <p:cNvPr id="3" name="テキスト ボックス 2">
            <a:extLst>
              <a:ext uri="{FF2B5EF4-FFF2-40B4-BE49-F238E27FC236}">
                <a16:creationId xmlns:a16="http://schemas.microsoft.com/office/drawing/2014/main" id="{059A438C-6C44-14EA-18E6-8BE8164C6F0A}"/>
              </a:ext>
            </a:extLst>
          </p:cNvPr>
          <p:cNvSpPr txBox="1"/>
          <p:nvPr/>
        </p:nvSpPr>
        <p:spPr>
          <a:xfrm>
            <a:off x="9002486" y="1567543"/>
            <a:ext cx="3600000" cy="646331"/>
          </a:xfrm>
          <a:prstGeom prst="rect">
            <a:avLst/>
          </a:prstGeom>
          <a:noFill/>
        </p:spPr>
        <p:txBody>
          <a:bodyPr wrap="square" rtlCol="0">
            <a:spAutoFit/>
          </a:bodyPr>
          <a:lstStyle/>
          <a:p>
            <a:r>
              <a:rPr kumimoji="1" lang="en-US" altLang="ja-JP" sz="3600" b="1" dirty="0">
                <a:solidFill>
                  <a:srgbClr val="FF4B00"/>
                </a:solidFill>
                <a:latin typeface="Arial" panose="020B0604020202020204" pitchFamily="34" charset="0"/>
                <a:cs typeface="Arial" panose="020B0604020202020204" pitchFamily="34" charset="0"/>
              </a:rPr>
              <a:t>actor</a:t>
            </a:r>
            <a:endParaRPr kumimoji="1" lang="ja-JP" altLang="en-US" sz="3600" b="1" dirty="0">
              <a:solidFill>
                <a:srgbClr val="FF4B00"/>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BC9885EE-6934-7BD4-76A4-F6026881B151}"/>
              </a:ext>
            </a:extLst>
          </p:cNvPr>
          <p:cNvSpPr txBox="1"/>
          <p:nvPr/>
        </p:nvSpPr>
        <p:spPr>
          <a:xfrm>
            <a:off x="5148942" y="2721429"/>
            <a:ext cx="3600000" cy="646331"/>
          </a:xfrm>
          <a:prstGeom prst="rect">
            <a:avLst/>
          </a:prstGeom>
          <a:noFill/>
        </p:spPr>
        <p:txBody>
          <a:bodyPr wrap="square" rtlCol="0">
            <a:spAutoFit/>
          </a:bodyPr>
          <a:lstStyle/>
          <a:p>
            <a:r>
              <a:rPr kumimoji="1" lang="en-US" altLang="ja-JP" sz="3600" b="1" dirty="0">
                <a:solidFill>
                  <a:srgbClr val="FF4B00"/>
                </a:solidFill>
                <a:latin typeface="Arial" panose="020B0604020202020204" pitchFamily="34" charset="0"/>
                <a:cs typeface="Arial" panose="020B0604020202020204" pitchFamily="34" charset="0"/>
              </a:rPr>
              <a:t>makeup</a:t>
            </a:r>
            <a:endParaRPr kumimoji="1" lang="ja-JP" altLang="en-US" sz="3600" b="1" dirty="0">
              <a:solidFill>
                <a:srgbClr val="FF4B00"/>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EDB77C07-40FA-09C3-C247-7C00EABE296E}"/>
              </a:ext>
            </a:extLst>
          </p:cNvPr>
          <p:cNvSpPr txBox="1"/>
          <p:nvPr/>
        </p:nvSpPr>
        <p:spPr>
          <a:xfrm>
            <a:off x="4125686" y="3891071"/>
            <a:ext cx="3600000" cy="646331"/>
          </a:xfrm>
          <a:prstGeom prst="rect">
            <a:avLst/>
          </a:prstGeom>
          <a:noFill/>
        </p:spPr>
        <p:txBody>
          <a:bodyPr wrap="square" rtlCol="0">
            <a:spAutoFit/>
          </a:bodyPr>
          <a:lstStyle/>
          <a:p>
            <a:r>
              <a:rPr kumimoji="1" lang="en-US" altLang="ja-JP" sz="3600" b="1" dirty="0">
                <a:solidFill>
                  <a:srgbClr val="FF4B00"/>
                </a:solidFill>
                <a:latin typeface="Arial" panose="020B0604020202020204" pitchFamily="34" charset="0"/>
                <a:cs typeface="Arial" panose="020B0604020202020204" pitchFamily="34" charset="0"/>
              </a:rPr>
              <a:t>reply</a:t>
            </a:r>
            <a:endParaRPr kumimoji="1" lang="ja-JP" altLang="en-US" sz="3600" b="1" dirty="0">
              <a:solidFill>
                <a:srgbClr val="FF4B00"/>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4905C1FC-C5C9-842B-B443-FDC3916BB390}"/>
              </a:ext>
            </a:extLst>
          </p:cNvPr>
          <p:cNvSpPr txBox="1"/>
          <p:nvPr/>
        </p:nvSpPr>
        <p:spPr>
          <a:xfrm>
            <a:off x="5915864" y="4468811"/>
            <a:ext cx="3600000" cy="646331"/>
          </a:xfrm>
          <a:prstGeom prst="rect">
            <a:avLst/>
          </a:prstGeom>
          <a:noFill/>
        </p:spPr>
        <p:txBody>
          <a:bodyPr wrap="square" rtlCol="0">
            <a:spAutoFit/>
          </a:bodyPr>
          <a:lstStyle/>
          <a:p>
            <a:r>
              <a:rPr kumimoji="1" lang="en-US" altLang="ja-JP" sz="3600" b="1" dirty="0">
                <a:solidFill>
                  <a:srgbClr val="FF4B00"/>
                </a:solidFill>
                <a:latin typeface="Arial" panose="020B0604020202020204" pitchFamily="34" charset="0"/>
                <a:cs typeface="Arial" panose="020B0604020202020204" pitchFamily="34" charset="0"/>
              </a:rPr>
              <a:t>photos</a:t>
            </a:r>
            <a:endParaRPr kumimoji="1" lang="ja-JP" altLang="en-US" sz="3600" b="1" dirty="0">
              <a:solidFill>
                <a:srgbClr val="FF4B00"/>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D21065C6-3E37-C028-DF7E-E267D2972357}"/>
              </a:ext>
            </a:extLst>
          </p:cNvPr>
          <p:cNvSpPr txBox="1"/>
          <p:nvPr/>
        </p:nvSpPr>
        <p:spPr>
          <a:xfrm>
            <a:off x="4021052" y="5644469"/>
            <a:ext cx="3600000" cy="646331"/>
          </a:xfrm>
          <a:prstGeom prst="rect">
            <a:avLst/>
          </a:prstGeom>
          <a:noFill/>
        </p:spPr>
        <p:txBody>
          <a:bodyPr wrap="square" rtlCol="0">
            <a:spAutoFit/>
          </a:bodyPr>
          <a:lstStyle/>
          <a:p>
            <a:r>
              <a:rPr kumimoji="1" lang="en-US" altLang="ja-JP" sz="3600" b="1" dirty="0">
                <a:solidFill>
                  <a:srgbClr val="FF4B00"/>
                </a:solidFill>
                <a:latin typeface="Arial" panose="020B0604020202020204" pitchFamily="34" charset="0"/>
                <a:cs typeface="Arial" panose="020B0604020202020204" pitchFamily="34" charset="0"/>
              </a:rPr>
              <a:t>advice</a:t>
            </a:r>
            <a:endParaRPr kumimoji="1" lang="ja-JP" altLang="en-US" sz="3600" b="1" dirty="0">
              <a:solidFill>
                <a:srgbClr val="FF4B00"/>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741A744C-4C84-F9B6-A0BF-3A799B2B0AC4}"/>
              </a:ext>
            </a:extLst>
          </p:cNvPr>
          <p:cNvSpPr txBox="1"/>
          <p:nvPr/>
        </p:nvSpPr>
        <p:spPr>
          <a:xfrm>
            <a:off x="4041777" y="6250181"/>
            <a:ext cx="3600000" cy="646331"/>
          </a:xfrm>
          <a:prstGeom prst="rect">
            <a:avLst/>
          </a:prstGeom>
          <a:noFill/>
        </p:spPr>
        <p:txBody>
          <a:bodyPr wrap="square" rtlCol="0">
            <a:spAutoFit/>
          </a:bodyPr>
          <a:lstStyle/>
          <a:p>
            <a:r>
              <a:rPr kumimoji="1" lang="en-US" altLang="ja-JP" sz="3600" b="1" dirty="0">
                <a:solidFill>
                  <a:srgbClr val="FF4B00"/>
                </a:solidFill>
                <a:latin typeface="Arial" panose="020B0604020202020204" pitchFamily="34" charset="0"/>
                <a:cs typeface="Arial" panose="020B0604020202020204" pitchFamily="34" charset="0"/>
              </a:rPr>
              <a:t>basics</a:t>
            </a:r>
            <a:endParaRPr kumimoji="1" lang="ja-JP" altLang="en-US" sz="3600" b="1" dirty="0">
              <a:solidFill>
                <a:srgbClr val="FF4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77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5CD68AC2-026B-F3C3-CFCB-E849D952FE30}"/>
              </a:ext>
            </a:extLst>
          </p:cNvPr>
          <p:cNvSpPr>
            <a:spLocks noGrp="1"/>
          </p:cNvSpPr>
          <p:nvPr>
            <p:ph type="subTitle" idx="1"/>
          </p:nvPr>
        </p:nvSpPr>
        <p:spPr/>
        <p:txBody>
          <a:bodyPr anchor="ctr" anchorCtr="0"/>
          <a:lstStyle/>
          <a:p>
            <a:pPr marL="457200" indent="0">
              <a:spcBef>
                <a:spcPts val="3000"/>
              </a:spcBef>
            </a:pPr>
            <a:r>
              <a:rPr lang="en-US" altLang="ja-JP" sz="4000" b="1" dirty="0"/>
              <a:t>Satoshi reads about Kazu Hiro’s early days.</a:t>
            </a:r>
            <a:r>
              <a:rPr lang="ja-JP" altLang="en-US" dirty="0">
                <a:latin typeface="メイリオ" panose="020B0604030504040204" pitchFamily="50" charset="-128"/>
                <a:ea typeface="メイリオ" panose="020B0604030504040204" pitchFamily="50" charset="-128"/>
              </a:rPr>
              <a:t>サトシはカズ・ヒロの若い頃について読みます。</a:t>
            </a:r>
            <a:endParaRPr lang="ja-JP" altLang="ja-JP"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851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026E8DDC-699B-F093-25AC-99B5CC5B9FBD}"/>
              </a:ext>
            </a:extLst>
          </p:cNvPr>
          <p:cNvSpPr>
            <a:spLocks noGrp="1"/>
          </p:cNvSpPr>
          <p:nvPr>
            <p:ph type="subTitle" idx="1"/>
          </p:nvPr>
        </p:nvSpPr>
        <p:spPr>
          <a:xfrm>
            <a:off x="336000" y="718251"/>
            <a:ext cx="11520000" cy="5760000"/>
          </a:xfrm>
        </p:spPr>
        <p:txBody>
          <a:bodyPr>
            <a:noAutofit/>
          </a:bodyPr>
          <a:lstStyle/>
          <a:p>
            <a:pPr indent="449263" algn="just"/>
            <a:r>
              <a:rPr lang="en-US" altLang="ja-JP" dirty="0"/>
              <a:t>Kazu Hiro was born in 1969 in Kyoto.  Since childhood, Kazu has been full of curiosity and creativity.  In his high school days, he watched many sci-fi movies.  He was inspired by the various kinds of special effects.</a:t>
            </a:r>
            <a:endParaRPr lang="ja-JP" altLang="ja-JP" dirty="0"/>
          </a:p>
        </p:txBody>
      </p:sp>
      <p:pic>
        <p:nvPicPr>
          <p:cNvPr id="3" name="L8P1-2">
            <a:hlinkClick r:id="" action="ppaction://media"/>
            <a:extLst>
              <a:ext uri="{FF2B5EF4-FFF2-40B4-BE49-F238E27FC236}">
                <a16:creationId xmlns:a16="http://schemas.microsoft.com/office/drawing/2014/main" id="{9AA99B56-9129-BB95-8E9C-A2A0B65A17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12000" y="72000"/>
            <a:ext cx="612000" cy="612000"/>
          </a:xfrm>
          <a:prstGeom prst="rect">
            <a:avLst/>
          </a:prstGeom>
        </p:spPr>
      </p:pic>
    </p:spTree>
    <p:extLst>
      <p:ext uri="{BB962C8B-B14F-4D97-AF65-F5344CB8AC3E}">
        <p14:creationId xmlns:p14="http://schemas.microsoft.com/office/powerpoint/2010/main" val="3280523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4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026E8DDC-699B-F093-25AC-99B5CC5B9FBD}"/>
              </a:ext>
            </a:extLst>
          </p:cNvPr>
          <p:cNvSpPr>
            <a:spLocks noGrp="1"/>
          </p:cNvSpPr>
          <p:nvPr>
            <p:ph type="subTitle" idx="1"/>
          </p:nvPr>
        </p:nvSpPr>
        <p:spPr>
          <a:xfrm>
            <a:off x="336000" y="718251"/>
            <a:ext cx="11520000" cy="5760000"/>
          </a:xfrm>
        </p:spPr>
        <p:txBody>
          <a:bodyPr>
            <a:noAutofit/>
          </a:bodyPr>
          <a:lstStyle/>
          <a:p>
            <a:pPr indent="449263" algn="just"/>
            <a:r>
              <a:rPr lang="en-US" altLang="ja-JP" dirty="0"/>
              <a:t>Kazu Hiro was born </a:t>
            </a:r>
            <a:r>
              <a:rPr lang="en-US" altLang="ja-JP" dirty="0">
                <a:solidFill>
                  <a:srgbClr val="FF4B00"/>
                </a:solidFill>
              </a:rPr>
              <a:t>/</a:t>
            </a:r>
            <a:r>
              <a:rPr lang="en-US" altLang="ja-JP" dirty="0"/>
              <a:t> in 1969 in Kyoto. </a:t>
            </a:r>
            <a:r>
              <a:rPr lang="en-US" altLang="ja-JP" dirty="0">
                <a:solidFill>
                  <a:srgbClr val="FF4B00"/>
                </a:solidFill>
              </a:rPr>
              <a:t>//</a:t>
            </a:r>
            <a:r>
              <a:rPr lang="en-US" altLang="ja-JP" dirty="0"/>
              <a:t>  Since childhood, </a:t>
            </a:r>
            <a:r>
              <a:rPr lang="en-US" altLang="ja-JP" dirty="0">
                <a:solidFill>
                  <a:srgbClr val="FF4B00"/>
                </a:solidFill>
              </a:rPr>
              <a:t>/</a:t>
            </a:r>
            <a:r>
              <a:rPr lang="en-US" altLang="ja-JP" dirty="0"/>
              <a:t> Kazu has been full of curiosity and creativity. </a:t>
            </a:r>
            <a:r>
              <a:rPr lang="en-US" altLang="ja-JP" dirty="0">
                <a:solidFill>
                  <a:srgbClr val="FF4B00"/>
                </a:solidFill>
              </a:rPr>
              <a:t>//</a:t>
            </a:r>
            <a:r>
              <a:rPr lang="en-US" altLang="ja-JP" dirty="0"/>
              <a:t>  In his high school days, </a:t>
            </a:r>
            <a:r>
              <a:rPr lang="en-US" altLang="ja-JP" dirty="0">
                <a:solidFill>
                  <a:srgbClr val="FF4B00"/>
                </a:solidFill>
              </a:rPr>
              <a:t>/</a:t>
            </a:r>
            <a:r>
              <a:rPr lang="en-US" altLang="ja-JP" dirty="0"/>
              <a:t> he watched many sci-fi movies. </a:t>
            </a:r>
            <a:r>
              <a:rPr lang="en-US" altLang="ja-JP" dirty="0">
                <a:solidFill>
                  <a:srgbClr val="FF4B00"/>
                </a:solidFill>
              </a:rPr>
              <a:t>//</a:t>
            </a:r>
            <a:r>
              <a:rPr lang="en-US" altLang="ja-JP" dirty="0"/>
              <a:t>  He was inspired </a:t>
            </a:r>
            <a:r>
              <a:rPr lang="en-US" altLang="ja-JP" dirty="0">
                <a:solidFill>
                  <a:srgbClr val="FF4B00"/>
                </a:solidFill>
              </a:rPr>
              <a:t>/</a:t>
            </a:r>
            <a:r>
              <a:rPr lang="en-US" altLang="ja-JP" dirty="0"/>
              <a:t> by the various kinds of special effects. </a:t>
            </a:r>
            <a:r>
              <a:rPr lang="en-US" altLang="ja-JP" dirty="0">
                <a:solidFill>
                  <a:srgbClr val="FF4B00"/>
                </a:solidFill>
              </a:rPr>
              <a:t>//</a:t>
            </a:r>
            <a:endParaRPr lang="ja-JP" altLang="ja-JP" dirty="0">
              <a:solidFill>
                <a:srgbClr val="FF4B00"/>
              </a:solidFill>
            </a:endParaRPr>
          </a:p>
        </p:txBody>
      </p:sp>
      <p:pic>
        <p:nvPicPr>
          <p:cNvPr id="3" name="L8P1-3">
            <a:hlinkClick r:id="" action="ppaction://media"/>
            <a:extLst>
              <a:ext uri="{FF2B5EF4-FFF2-40B4-BE49-F238E27FC236}">
                <a16:creationId xmlns:a16="http://schemas.microsoft.com/office/drawing/2014/main" id="{044672D9-833A-C5A2-7BAE-5D8FCF0F56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12000" y="72000"/>
            <a:ext cx="612000" cy="612000"/>
          </a:xfrm>
          <a:prstGeom prst="rect">
            <a:avLst/>
          </a:prstGeom>
        </p:spPr>
      </p:pic>
    </p:spTree>
    <p:extLst>
      <p:ext uri="{BB962C8B-B14F-4D97-AF65-F5344CB8AC3E}">
        <p14:creationId xmlns:p14="http://schemas.microsoft.com/office/powerpoint/2010/main" val="269968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1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026E8DDC-699B-F093-25AC-99B5CC5B9FBD}"/>
              </a:ext>
            </a:extLst>
          </p:cNvPr>
          <p:cNvSpPr>
            <a:spLocks noGrp="1"/>
          </p:cNvSpPr>
          <p:nvPr>
            <p:ph type="subTitle" idx="1"/>
          </p:nvPr>
        </p:nvSpPr>
        <p:spPr>
          <a:xfrm>
            <a:off x="336000" y="718251"/>
            <a:ext cx="11520000" cy="5760000"/>
          </a:xfrm>
        </p:spPr>
        <p:txBody>
          <a:bodyPr>
            <a:noAutofit/>
          </a:bodyPr>
          <a:lstStyle/>
          <a:p>
            <a:pPr indent="449263" algn="just"/>
            <a:r>
              <a:rPr lang="ja-JP" altLang="en-US" sz="3600" dirty="0">
                <a:latin typeface="メイリオ" panose="020B0604030504040204" pitchFamily="50" charset="-128"/>
                <a:ea typeface="メイリオ" panose="020B0604030504040204" pitchFamily="50" charset="-128"/>
              </a:rPr>
              <a:t>カズ・ヒロ</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辻</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つじ</a:t>
            </a:r>
            <a:r>
              <a:rPr lang="en-US" altLang="ja-JP" sz="3600" dirty="0">
                <a:latin typeface="メイリオ" panose="020B0604030504040204" pitchFamily="50" charset="-128"/>
                <a:ea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rPr>
              <a:t>一弘</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かずひろ</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は</a:t>
            </a:r>
            <a:r>
              <a:rPr lang="en-US" altLang="ja-JP" sz="3600" dirty="0">
                <a:latin typeface="メイリオ" panose="020B0604030504040204" pitchFamily="50" charset="-128"/>
                <a:ea typeface="メイリオ" panose="020B0604030504040204" pitchFamily="50" charset="-128"/>
              </a:rPr>
              <a:t>1969</a:t>
            </a:r>
            <a:r>
              <a:rPr lang="ja-JP" altLang="en-US" sz="3600" dirty="0">
                <a:latin typeface="メイリオ" panose="020B0604030504040204" pitchFamily="50" charset="-128"/>
                <a:ea typeface="メイリオ" panose="020B0604030504040204" pitchFamily="50" charset="-128"/>
              </a:rPr>
              <a:t>年，京都に生まれました。カズは子どもの頃から，好奇心と創造性に満ちあふれていました。彼は高校時代，たくさんの</a:t>
            </a:r>
            <a:r>
              <a:rPr lang="en-US" altLang="ja-JP" sz="3600" dirty="0">
                <a:latin typeface="メイリオ" panose="020B0604030504040204" pitchFamily="50" charset="-128"/>
                <a:ea typeface="メイリオ" panose="020B0604030504040204" pitchFamily="50" charset="-128"/>
              </a:rPr>
              <a:t>SF</a:t>
            </a:r>
            <a:r>
              <a:rPr lang="ja-JP" altLang="en-US" sz="3600" dirty="0">
                <a:latin typeface="メイリオ" panose="020B0604030504040204" pitchFamily="50" charset="-128"/>
                <a:ea typeface="メイリオ" panose="020B0604030504040204" pitchFamily="50" charset="-128"/>
              </a:rPr>
              <a:t>映画を観ました。彼はさまざまな種類の特殊効果に影響を受けました。</a:t>
            </a:r>
            <a:endParaRPr lang="ja-JP" altLang="ja-JP" sz="3600" dirty="0">
              <a:latin typeface="メイリオ" panose="020B0604030504040204" pitchFamily="50" charset="-128"/>
              <a:ea typeface="メイリオ" panose="020B0604030504040204" pitchFamily="50" charset="-128"/>
              <a:cs typeface="Arial Unicode MS" panose="020B0604020202020204" pitchFamily="50" charset="-128"/>
            </a:endParaRPr>
          </a:p>
        </p:txBody>
      </p:sp>
    </p:spTree>
    <p:extLst>
      <p:ext uri="{BB962C8B-B14F-4D97-AF65-F5344CB8AC3E}">
        <p14:creationId xmlns:p14="http://schemas.microsoft.com/office/powerpoint/2010/main" val="276104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AE2F6-01F3-C2F7-2BFD-2E5C4538C34B}"/>
            </a:ext>
          </a:extLst>
        </p:cNvPr>
        <p:cNvGrpSpPr/>
        <p:nvPr/>
      </p:nvGrpSpPr>
      <p:grpSpPr>
        <a:xfrm>
          <a:off x="0" y="0"/>
          <a:ext cx="0" cy="0"/>
          <a:chOff x="0" y="0"/>
          <a:chExt cx="0" cy="0"/>
        </a:xfrm>
      </p:grpSpPr>
      <p:sp>
        <p:nvSpPr>
          <p:cNvPr id="2" name="字幕 1">
            <a:extLst>
              <a:ext uri="{FF2B5EF4-FFF2-40B4-BE49-F238E27FC236}">
                <a16:creationId xmlns:a16="http://schemas.microsoft.com/office/drawing/2014/main" id="{D89649E5-A4C9-E426-0BDD-01D907DAEDC7}"/>
              </a:ext>
            </a:extLst>
          </p:cNvPr>
          <p:cNvSpPr>
            <a:spLocks noGrp="1"/>
          </p:cNvSpPr>
          <p:nvPr>
            <p:ph type="subTitle" idx="1"/>
          </p:nvPr>
        </p:nvSpPr>
        <p:spPr>
          <a:xfrm>
            <a:off x="336000" y="718251"/>
            <a:ext cx="11520000" cy="5760000"/>
          </a:xfrm>
        </p:spPr>
        <p:txBody>
          <a:bodyPr>
            <a:noAutofit/>
          </a:bodyPr>
          <a:lstStyle/>
          <a:p>
            <a:pPr indent="450000" algn="just"/>
            <a:r>
              <a:rPr lang="en-US" altLang="ja-JP" dirty="0"/>
              <a:t>One day, Kazu found a picture of an actor in an American movie magazine.  The actor looked just like Abraham Lincoln, the 16th US president.  This was due to special effects makeup.  Kazu was fascinated and tried such makeup by himself.</a:t>
            </a:r>
            <a:endParaRPr lang="ja-JP" altLang="ja-JP" dirty="0"/>
          </a:p>
        </p:txBody>
      </p:sp>
      <p:pic>
        <p:nvPicPr>
          <p:cNvPr id="3" name="L8P1-5">
            <a:hlinkClick r:id="" action="ppaction://media"/>
            <a:extLst>
              <a:ext uri="{FF2B5EF4-FFF2-40B4-BE49-F238E27FC236}">
                <a16:creationId xmlns:a16="http://schemas.microsoft.com/office/drawing/2014/main" id="{3C974C14-01EE-4971-14CD-7C88899538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12000" y="72000"/>
            <a:ext cx="612000" cy="612000"/>
          </a:xfrm>
          <a:prstGeom prst="rect">
            <a:avLst/>
          </a:prstGeom>
        </p:spPr>
      </p:pic>
    </p:spTree>
    <p:extLst>
      <p:ext uri="{BB962C8B-B14F-4D97-AF65-F5344CB8AC3E}">
        <p14:creationId xmlns:p14="http://schemas.microsoft.com/office/powerpoint/2010/main" val="2844288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F9BB-00F9-F4D7-4E2D-1AA2371FA3C2}"/>
            </a:ext>
          </a:extLst>
        </p:cNvPr>
        <p:cNvGrpSpPr/>
        <p:nvPr/>
      </p:nvGrpSpPr>
      <p:grpSpPr>
        <a:xfrm>
          <a:off x="0" y="0"/>
          <a:ext cx="0" cy="0"/>
          <a:chOff x="0" y="0"/>
          <a:chExt cx="0" cy="0"/>
        </a:xfrm>
      </p:grpSpPr>
      <p:sp>
        <p:nvSpPr>
          <p:cNvPr id="2" name="字幕 1">
            <a:extLst>
              <a:ext uri="{FF2B5EF4-FFF2-40B4-BE49-F238E27FC236}">
                <a16:creationId xmlns:a16="http://schemas.microsoft.com/office/drawing/2014/main" id="{AD95054F-69DF-2E53-6663-912632667D10}"/>
              </a:ext>
            </a:extLst>
          </p:cNvPr>
          <p:cNvSpPr>
            <a:spLocks noGrp="1"/>
          </p:cNvSpPr>
          <p:nvPr>
            <p:ph type="subTitle" idx="1"/>
          </p:nvPr>
        </p:nvSpPr>
        <p:spPr>
          <a:xfrm>
            <a:off x="336000" y="718251"/>
            <a:ext cx="11520000" cy="5760000"/>
          </a:xfrm>
        </p:spPr>
        <p:txBody>
          <a:bodyPr>
            <a:noAutofit/>
          </a:bodyPr>
          <a:lstStyle/>
          <a:p>
            <a:pPr indent="0" algn="just"/>
            <a:r>
              <a:rPr lang="en-US" altLang="ja-JP" dirty="0"/>
              <a:t>He wrote to Dick Smith, the New York makeup artist in charge of Lincoln’s makeup.  He soon got the reply, “Send me photos of your own makeup work, and I will give you advice.”  With the help of his English teacher, Kazu exchanged letters with Dick.  This is how he gradually learned the basics of special effects makeup.</a:t>
            </a:r>
            <a:endParaRPr lang="ja-JP" altLang="ja-JP" dirty="0"/>
          </a:p>
        </p:txBody>
      </p:sp>
      <p:pic>
        <p:nvPicPr>
          <p:cNvPr id="3" name="L8P1-8">
            <a:hlinkClick r:id="" action="ppaction://media"/>
            <a:extLst>
              <a:ext uri="{FF2B5EF4-FFF2-40B4-BE49-F238E27FC236}">
                <a16:creationId xmlns:a16="http://schemas.microsoft.com/office/drawing/2014/main" id="{F9CD0DC5-8269-2821-8239-864B49E5D7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12000" y="72000"/>
            <a:ext cx="612000" cy="612000"/>
          </a:xfrm>
          <a:prstGeom prst="rect">
            <a:avLst/>
          </a:prstGeom>
        </p:spPr>
      </p:pic>
    </p:spTree>
    <p:extLst>
      <p:ext uri="{BB962C8B-B14F-4D97-AF65-F5344CB8AC3E}">
        <p14:creationId xmlns:p14="http://schemas.microsoft.com/office/powerpoint/2010/main" val="2851438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2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980D-DFFE-CA2C-1047-F8A682C66F32}"/>
            </a:ext>
          </a:extLst>
        </p:cNvPr>
        <p:cNvGrpSpPr/>
        <p:nvPr/>
      </p:nvGrpSpPr>
      <p:grpSpPr>
        <a:xfrm>
          <a:off x="0" y="0"/>
          <a:ext cx="0" cy="0"/>
          <a:chOff x="0" y="0"/>
          <a:chExt cx="0" cy="0"/>
        </a:xfrm>
      </p:grpSpPr>
      <p:sp>
        <p:nvSpPr>
          <p:cNvPr id="2" name="字幕 1">
            <a:extLst>
              <a:ext uri="{FF2B5EF4-FFF2-40B4-BE49-F238E27FC236}">
                <a16:creationId xmlns:a16="http://schemas.microsoft.com/office/drawing/2014/main" id="{A0AC57EC-BA34-4E84-4835-9EFEACD4D9F4}"/>
              </a:ext>
            </a:extLst>
          </p:cNvPr>
          <p:cNvSpPr>
            <a:spLocks noGrp="1"/>
          </p:cNvSpPr>
          <p:nvPr>
            <p:ph type="subTitle" idx="1"/>
          </p:nvPr>
        </p:nvSpPr>
        <p:spPr>
          <a:xfrm>
            <a:off x="336000" y="718251"/>
            <a:ext cx="11520000" cy="5760000"/>
          </a:xfrm>
        </p:spPr>
        <p:txBody>
          <a:bodyPr>
            <a:noAutofit/>
          </a:bodyPr>
          <a:lstStyle/>
          <a:p>
            <a:pPr indent="450000" algn="just"/>
            <a:r>
              <a:rPr lang="en-US" altLang="ja-JP" dirty="0"/>
              <a:t>One day, </a:t>
            </a:r>
            <a:r>
              <a:rPr lang="en-US" altLang="ja-JP" dirty="0">
                <a:solidFill>
                  <a:srgbClr val="FF4B00"/>
                </a:solidFill>
              </a:rPr>
              <a:t>/</a:t>
            </a:r>
            <a:r>
              <a:rPr lang="en-US" altLang="ja-JP" dirty="0"/>
              <a:t> Kazu found a picture of an actor </a:t>
            </a:r>
            <a:r>
              <a:rPr lang="en-US" altLang="ja-JP" dirty="0">
                <a:solidFill>
                  <a:srgbClr val="FF4B00"/>
                </a:solidFill>
              </a:rPr>
              <a:t>/</a:t>
            </a:r>
            <a:r>
              <a:rPr lang="en-US" altLang="ja-JP" dirty="0"/>
              <a:t> in an American movie magazine. </a:t>
            </a:r>
            <a:r>
              <a:rPr lang="en-US" altLang="ja-JP" dirty="0">
                <a:solidFill>
                  <a:srgbClr val="FF4B00"/>
                </a:solidFill>
              </a:rPr>
              <a:t>//</a:t>
            </a:r>
            <a:r>
              <a:rPr lang="en-US" altLang="ja-JP" dirty="0"/>
              <a:t>  The actor looked just like Abraham Lincoln, </a:t>
            </a:r>
            <a:r>
              <a:rPr lang="en-US" altLang="ja-JP" dirty="0">
                <a:solidFill>
                  <a:srgbClr val="FF4B00"/>
                </a:solidFill>
              </a:rPr>
              <a:t>/</a:t>
            </a:r>
            <a:r>
              <a:rPr lang="en-US" altLang="ja-JP" dirty="0"/>
              <a:t> the 16th US president. </a:t>
            </a:r>
            <a:r>
              <a:rPr lang="en-US" altLang="ja-JP" dirty="0">
                <a:solidFill>
                  <a:srgbClr val="FF4B00"/>
                </a:solidFill>
              </a:rPr>
              <a:t>//</a:t>
            </a:r>
            <a:r>
              <a:rPr lang="en-US" altLang="ja-JP" dirty="0"/>
              <a:t>  This was due to special effects makeup. </a:t>
            </a:r>
            <a:r>
              <a:rPr lang="en-US" altLang="ja-JP" dirty="0">
                <a:solidFill>
                  <a:srgbClr val="FF4B00"/>
                </a:solidFill>
              </a:rPr>
              <a:t>//</a:t>
            </a:r>
            <a:r>
              <a:rPr lang="en-US" altLang="ja-JP" dirty="0"/>
              <a:t>  Kazu was fascinated </a:t>
            </a:r>
            <a:r>
              <a:rPr lang="en-US" altLang="ja-JP" dirty="0">
                <a:solidFill>
                  <a:srgbClr val="FF4B00"/>
                </a:solidFill>
              </a:rPr>
              <a:t>/</a:t>
            </a:r>
            <a:r>
              <a:rPr lang="en-US" altLang="ja-JP" dirty="0"/>
              <a:t> and tried such makeup by himself. </a:t>
            </a:r>
            <a:r>
              <a:rPr lang="en-US" altLang="ja-JP" dirty="0">
                <a:solidFill>
                  <a:srgbClr val="FF4B00"/>
                </a:solidFill>
              </a:rPr>
              <a:t>//</a:t>
            </a:r>
            <a:endParaRPr lang="ja-JP" altLang="ja-JP" dirty="0">
              <a:solidFill>
                <a:srgbClr val="FF4B00"/>
              </a:solidFill>
            </a:endParaRPr>
          </a:p>
        </p:txBody>
      </p:sp>
      <p:pic>
        <p:nvPicPr>
          <p:cNvPr id="3" name="L8P1-6">
            <a:hlinkClick r:id="" action="ppaction://media"/>
            <a:extLst>
              <a:ext uri="{FF2B5EF4-FFF2-40B4-BE49-F238E27FC236}">
                <a16:creationId xmlns:a16="http://schemas.microsoft.com/office/drawing/2014/main" id="{931356D6-3A95-B122-F414-20A2C673BB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12000" y="72000"/>
            <a:ext cx="612000" cy="612000"/>
          </a:xfrm>
          <a:prstGeom prst="rect">
            <a:avLst/>
          </a:prstGeom>
        </p:spPr>
      </p:pic>
    </p:spTree>
    <p:extLst>
      <p:ext uri="{BB962C8B-B14F-4D97-AF65-F5344CB8AC3E}">
        <p14:creationId xmlns:p14="http://schemas.microsoft.com/office/powerpoint/2010/main" val="1044629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7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49FA7-336B-AE6F-5081-E3ECC4BA4FD9}"/>
            </a:ext>
          </a:extLst>
        </p:cNvPr>
        <p:cNvGrpSpPr/>
        <p:nvPr/>
      </p:nvGrpSpPr>
      <p:grpSpPr>
        <a:xfrm>
          <a:off x="0" y="0"/>
          <a:ext cx="0" cy="0"/>
          <a:chOff x="0" y="0"/>
          <a:chExt cx="0" cy="0"/>
        </a:xfrm>
      </p:grpSpPr>
      <p:sp>
        <p:nvSpPr>
          <p:cNvPr id="2" name="字幕 1">
            <a:extLst>
              <a:ext uri="{FF2B5EF4-FFF2-40B4-BE49-F238E27FC236}">
                <a16:creationId xmlns:a16="http://schemas.microsoft.com/office/drawing/2014/main" id="{410BEE53-19E3-9C77-686C-0A7E7357E54D}"/>
              </a:ext>
            </a:extLst>
          </p:cNvPr>
          <p:cNvSpPr>
            <a:spLocks noGrp="1"/>
          </p:cNvSpPr>
          <p:nvPr>
            <p:ph type="subTitle" idx="1"/>
          </p:nvPr>
        </p:nvSpPr>
        <p:spPr>
          <a:xfrm>
            <a:off x="336000" y="718251"/>
            <a:ext cx="11520000" cy="5760000"/>
          </a:xfrm>
        </p:spPr>
        <p:txBody>
          <a:bodyPr>
            <a:noAutofit/>
          </a:bodyPr>
          <a:lstStyle/>
          <a:p>
            <a:pPr indent="0" algn="just"/>
            <a:r>
              <a:rPr lang="en-US" altLang="ja-JP" dirty="0"/>
              <a:t>He wrote to Dick Smith, </a:t>
            </a:r>
            <a:r>
              <a:rPr lang="en-US" altLang="ja-JP" dirty="0">
                <a:solidFill>
                  <a:srgbClr val="FF4B00"/>
                </a:solidFill>
              </a:rPr>
              <a:t>/</a:t>
            </a:r>
            <a:r>
              <a:rPr lang="en-US" altLang="ja-JP" dirty="0"/>
              <a:t> the New York makeup artist </a:t>
            </a:r>
            <a:r>
              <a:rPr lang="en-US" altLang="ja-JP" dirty="0">
                <a:solidFill>
                  <a:srgbClr val="FF4B00"/>
                </a:solidFill>
              </a:rPr>
              <a:t>/</a:t>
            </a:r>
            <a:r>
              <a:rPr lang="en-US" altLang="ja-JP" dirty="0"/>
              <a:t> in charge of Lincoln’s makeup. </a:t>
            </a:r>
            <a:r>
              <a:rPr lang="en-US" altLang="ja-JP" dirty="0">
                <a:solidFill>
                  <a:srgbClr val="FF4B00"/>
                </a:solidFill>
              </a:rPr>
              <a:t>// </a:t>
            </a:r>
            <a:r>
              <a:rPr lang="en-US" altLang="ja-JP" dirty="0"/>
              <a:t> He soon got the reply, </a:t>
            </a:r>
            <a:r>
              <a:rPr lang="en-US" altLang="ja-JP" dirty="0">
                <a:solidFill>
                  <a:srgbClr val="FF4B00"/>
                </a:solidFill>
              </a:rPr>
              <a:t>/</a:t>
            </a:r>
            <a:r>
              <a:rPr lang="en-US" altLang="ja-JP" dirty="0"/>
              <a:t> “Send me photos of your own makeup work, </a:t>
            </a:r>
            <a:r>
              <a:rPr lang="en-US" altLang="ja-JP" dirty="0">
                <a:solidFill>
                  <a:srgbClr val="FF4B00"/>
                </a:solidFill>
              </a:rPr>
              <a:t>/</a:t>
            </a:r>
            <a:r>
              <a:rPr lang="en-US" altLang="ja-JP" dirty="0"/>
              <a:t> and I will give you advice.” </a:t>
            </a:r>
            <a:r>
              <a:rPr lang="en-US" altLang="ja-JP" dirty="0">
                <a:solidFill>
                  <a:srgbClr val="FF4B00"/>
                </a:solidFill>
              </a:rPr>
              <a:t>//</a:t>
            </a:r>
            <a:r>
              <a:rPr lang="en-US" altLang="ja-JP" dirty="0"/>
              <a:t>  With the help of his English teacher, </a:t>
            </a:r>
            <a:r>
              <a:rPr lang="en-US" altLang="ja-JP" dirty="0">
                <a:solidFill>
                  <a:srgbClr val="FF4B00"/>
                </a:solidFill>
              </a:rPr>
              <a:t>/</a:t>
            </a:r>
            <a:r>
              <a:rPr lang="en-US" altLang="ja-JP" dirty="0"/>
              <a:t> Kazu exchanged letters with Dick. </a:t>
            </a:r>
            <a:r>
              <a:rPr lang="en-US" altLang="ja-JP" dirty="0">
                <a:solidFill>
                  <a:srgbClr val="FF4B00"/>
                </a:solidFill>
              </a:rPr>
              <a:t>//</a:t>
            </a:r>
            <a:r>
              <a:rPr lang="en-US" altLang="ja-JP" dirty="0"/>
              <a:t>  This is how he gradually learned the basics </a:t>
            </a:r>
            <a:r>
              <a:rPr lang="en-US" altLang="ja-JP" dirty="0">
                <a:solidFill>
                  <a:srgbClr val="FF4B00"/>
                </a:solidFill>
              </a:rPr>
              <a:t>/</a:t>
            </a:r>
            <a:r>
              <a:rPr lang="en-US" altLang="ja-JP" dirty="0"/>
              <a:t> of special effects makeup. </a:t>
            </a:r>
            <a:r>
              <a:rPr lang="en-US" altLang="ja-JP" dirty="0">
                <a:solidFill>
                  <a:srgbClr val="FF4B00"/>
                </a:solidFill>
              </a:rPr>
              <a:t>//</a:t>
            </a:r>
            <a:endParaRPr lang="ja-JP" altLang="ja-JP" dirty="0">
              <a:solidFill>
                <a:srgbClr val="FF4B00"/>
              </a:solidFill>
            </a:endParaRPr>
          </a:p>
        </p:txBody>
      </p:sp>
      <p:pic>
        <p:nvPicPr>
          <p:cNvPr id="3" name="L8P1-9">
            <a:hlinkClick r:id="" action="ppaction://media"/>
            <a:extLst>
              <a:ext uri="{FF2B5EF4-FFF2-40B4-BE49-F238E27FC236}">
                <a16:creationId xmlns:a16="http://schemas.microsoft.com/office/drawing/2014/main" id="{5482F1D7-0A06-31DA-E649-50FA77F728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12000" y="72000"/>
            <a:ext cx="612000" cy="612000"/>
          </a:xfrm>
          <a:prstGeom prst="rect">
            <a:avLst/>
          </a:prstGeom>
        </p:spPr>
      </p:pic>
    </p:spTree>
    <p:extLst>
      <p:ext uri="{BB962C8B-B14F-4D97-AF65-F5344CB8AC3E}">
        <p14:creationId xmlns:p14="http://schemas.microsoft.com/office/powerpoint/2010/main" val="24295597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UD推奨配色RGB背景白">
  <a:themeElements>
    <a:clrScheme name="CUD推奨配色セットCMYK">
      <a:dk1>
        <a:srgbClr val="010000"/>
      </a:dk1>
      <a:lt1>
        <a:srgbClr val="FFFFFF"/>
      </a:lt1>
      <a:dk2>
        <a:srgbClr val="84919E"/>
      </a:dk2>
      <a:lt2>
        <a:srgbClr val="D2D4D1"/>
      </a:lt2>
      <a:accent1>
        <a:srgbClr val="DF5D35"/>
      </a:accent1>
      <a:accent2>
        <a:srgbClr val="FFF001"/>
      </a:accent2>
      <a:accent3>
        <a:srgbClr val="21AB7B"/>
      </a:accent3>
      <a:accent4>
        <a:srgbClr val="006DAA"/>
      </a:accent4>
      <a:accent5>
        <a:srgbClr val="60C4E4"/>
      </a:accent5>
      <a:accent6>
        <a:srgbClr val="EB952D"/>
      </a:accent6>
      <a:hlink>
        <a:srgbClr val="006DAA"/>
      </a:hlink>
      <a:folHlink>
        <a:srgbClr val="A231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D推奨配色RGB背景白" id="{874E4A27-B520-5F4D-A9FE-A4CD5AFF19B1}" vid="{825F4E14-BEB2-9F44-80A3-3A729780F27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CUD推奨配色RGB背景白</Template>
  <TotalTime>379</TotalTime>
  <Words>807</Words>
  <PresentationFormat>ワイド画面</PresentationFormat>
  <Paragraphs>50</Paragraphs>
  <Slides>14</Slides>
  <Notes>10</Notes>
  <HiddenSlides>0</HiddenSlides>
  <MMClips>7</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ＭＳ ゴシック</vt:lpstr>
      <vt:lpstr>ＭＳ 明朝</vt:lpstr>
      <vt:lpstr>メイリオ</vt:lpstr>
      <vt:lpstr>游ゴシック</vt:lpstr>
      <vt:lpstr>游ゴシック Light</vt:lpstr>
      <vt:lpstr>Arial</vt:lpstr>
      <vt:lpstr>CUD推奨配色RGB背景白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数研出版株式会社</dc:creator>
  <cp:lastPrinted>2025-06-20T04:44:19Z</cp:lastPrinted>
  <dcterms:created xsi:type="dcterms:W3CDTF">2024-01-26T06:57:36Z</dcterms:created>
  <dcterms:modified xsi:type="dcterms:W3CDTF">2026-01-27T06:11:51Z</dcterms:modified>
</cp:coreProperties>
</file>