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60" r:id="rId2"/>
    <p:sldId id="257" r:id="rId3"/>
    <p:sldId id="306" r:id="rId4"/>
    <p:sldId id="302" r:id="rId5"/>
    <p:sldId id="300" r:id="rId6"/>
    <p:sldId id="262" r:id="rId7"/>
    <p:sldId id="261" r:id="rId8"/>
    <p:sldId id="303" r:id="rId9"/>
    <p:sldId id="270" r:id="rId10"/>
    <p:sldId id="304" r:id="rId11"/>
    <p:sldId id="266" r:id="rId12"/>
    <p:sldId id="285" r:id="rId13"/>
    <p:sldId id="268" r:id="rId14"/>
    <p:sldId id="288" r:id="rId15"/>
    <p:sldId id="289" r:id="rId16"/>
    <p:sldId id="305" r:id="rId17"/>
    <p:sldId id="293" r:id="rId18"/>
    <p:sldId id="307" r:id="rId19"/>
    <p:sldId id="297" r:id="rId20"/>
    <p:sldId id="299" r:id="rId21"/>
    <p:sldId id="284" r:id="rId2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710" userDrawn="1">
          <p15:clr>
            <a:srgbClr val="A4A3A4"/>
          </p15:clr>
        </p15:guide>
        <p15:guide id="3" pos="2638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pos="4294" userDrawn="1">
          <p15:clr>
            <a:srgbClr val="A4A3A4"/>
          </p15:clr>
        </p15:guide>
        <p15:guide id="7" orient="horz" pos="913" userDrawn="1">
          <p15:clr>
            <a:srgbClr val="A4A3A4"/>
          </p15:clr>
        </p15:guide>
        <p15:guide id="8" orient="horz" pos="3135" userDrawn="1">
          <p15:clr>
            <a:srgbClr val="A4A3A4"/>
          </p15:clr>
        </p15:guide>
        <p15:guide id="9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FF9999"/>
    <a:srgbClr val="0070C0"/>
    <a:srgbClr val="5C8EB1"/>
    <a:srgbClr val="843C0C"/>
    <a:srgbClr val="FF4B32"/>
    <a:srgbClr val="A3DF68"/>
    <a:srgbClr val="339966"/>
    <a:srgbClr val="66FF66"/>
    <a:srgbClr val="FF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146" y="78"/>
      </p:cViewPr>
      <p:guideLst>
        <p:guide orient="horz" pos="482"/>
        <p:guide pos="710"/>
        <p:guide pos="2638"/>
        <p:guide orient="horz" pos="3634"/>
        <p:guide orient="horz" pos="3906"/>
        <p:guide pos="4294"/>
        <p:guide orient="horz" pos="913"/>
        <p:guide orient="horz" pos="3135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FF681A3-2851-4023-8F0B-63AF682F59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86108D-D1B8-41D2-9CDB-97425C1E95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5DD6C-1441-4DDC-9384-334B0AF0860C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50C784-2DCF-4A38-B718-CA5DFD98E2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57F47B-3042-423C-ADC3-CDA847F478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F5E0B-83D6-4529-BC96-A95E0C957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6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FDE57-56C0-49A6-8047-CEEB09F72747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4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491BC-9AA0-409A-8015-DE4F34783D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64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91BC-9AA0-409A-8015-DE4F34783D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54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91BC-9AA0-409A-8015-DE4F34783D4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91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91BC-9AA0-409A-8015-DE4F34783D4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76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91BC-9AA0-409A-8015-DE4F34783D4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90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3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1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109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D49A9D3D-A7D7-42EB-B6A1-D3F1B3AAF2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1400" y="3240088"/>
            <a:ext cx="1219200" cy="914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663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93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95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55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86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33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81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11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83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DDD9C-3953-49F5-87FE-2A1F7274B945}" type="datetimeFigureOut">
              <a:rPr kumimoji="1" lang="ja-JP" altLang="en-US" smtClean="0"/>
              <a:pPr/>
              <a:t>2026/1/15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F5FD-8A91-4758-862F-4C6DA153504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55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3.jp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908000"/>
            <a:ext cx="12192000" cy="1980000"/>
          </a:xfrm>
          <a:solidFill>
            <a:srgbClr val="FF9999"/>
          </a:solidFill>
        </p:spPr>
        <p:txBody>
          <a:bodyPr>
            <a:normAutofit fontScale="90000"/>
          </a:bodyPr>
          <a:lstStyle/>
          <a:p>
            <a:pPr algn="l">
              <a:spcBef>
                <a:spcPts val="1000"/>
              </a:spcBef>
              <a:tabLst>
                <a:tab pos="176213" algn="l"/>
              </a:tabLst>
            </a:pPr>
            <a:r>
              <a:rPr lang="en-US" altLang="ja-JP" sz="4800" b="1" dirty="0">
                <a:latin typeface="Arial Black" panose="020B0A04020102020204" pitchFamily="34" charset="0"/>
                <a:cs typeface="Calibri" panose="020F0502020204030204" pitchFamily="34" charset="0"/>
              </a:rPr>
              <a:t>	</a:t>
            </a:r>
            <a:r>
              <a:rPr lang="en-US" altLang="ja-JP" sz="4800" b="1" dirty="0">
                <a:solidFill>
                  <a:srgbClr val="323232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Lesson</a:t>
            </a:r>
            <a:r>
              <a:rPr lang="en-US" altLang="ja-JP" sz="4900" dirty="0">
                <a:solidFill>
                  <a:srgbClr val="323232"/>
                </a:solidFill>
                <a:cs typeface="Calibri" panose="020F0502020204030204" pitchFamily="34" charset="0"/>
              </a:rPr>
              <a:t> </a:t>
            </a:r>
            <a:r>
              <a:rPr lang="en-US" altLang="ja-JP" sz="5200" dirty="0">
                <a:solidFill>
                  <a:srgbClr val="323232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02</a:t>
            </a:r>
            <a:br>
              <a:rPr lang="en-US" altLang="ja-JP" sz="4900" dirty="0">
                <a:solidFill>
                  <a:srgbClr val="323232"/>
                </a:solidFill>
                <a:cs typeface="Calibri" panose="020F0502020204030204" pitchFamily="34" charset="0"/>
              </a:rPr>
            </a:br>
            <a:r>
              <a:rPr lang="en-US" altLang="ja-JP" sz="4900" dirty="0">
                <a:solidFill>
                  <a:srgbClr val="323232"/>
                </a:solidFill>
                <a:cs typeface="Calibri" panose="020F0502020204030204" pitchFamily="34" charset="0"/>
              </a:rPr>
              <a:t>	</a:t>
            </a:r>
            <a:r>
              <a:rPr lang="en-US" altLang="ja-JP" sz="5700" b="1" dirty="0">
                <a:solidFill>
                  <a:srgbClr val="3232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Miniature Art: The World of Tanaka Tatsuya</a:t>
            </a:r>
            <a:r>
              <a:rPr lang="en-US" altLang="ja-JP" sz="5000" b="1" dirty="0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ja-JP" altLang="en-US" sz="4400" dirty="0">
              <a:solidFill>
                <a:srgbClr val="3232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" y="4067999"/>
            <a:ext cx="5198534" cy="387623"/>
          </a:xfrm>
          <a:solidFill>
            <a:srgbClr val="FF9999"/>
          </a:solidFill>
        </p:spPr>
        <p:txBody>
          <a:bodyPr>
            <a:noAutofit/>
          </a:bodyPr>
          <a:lstStyle/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ミニチュアアート：田中達也の世界</a:t>
            </a:r>
          </a:p>
          <a:p>
            <a:pPr algn="l"/>
            <a:endParaRPr lang="ja-JP" altLang="en-US" b="1" dirty="0">
              <a:solidFill>
                <a:srgbClr val="32323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65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03E68-B119-4B65-7F4B-20CE7F2D2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A86A416-7B00-BCF7-12BC-3047A24168CC}"/>
              </a:ext>
            </a:extLst>
          </p:cNvPr>
          <p:cNvSpPr/>
          <p:nvPr/>
        </p:nvSpPr>
        <p:spPr>
          <a:xfrm>
            <a:off x="252000" y="900000"/>
            <a:ext cx="11700000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田中達也さんが，これらの</a:t>
            </a: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創造的</a:t>
            </a:r>
            <a:r>
              <a:rPr lang="ja-JP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なミニチュアの芸術作品を作りました。彼は</a:t>
            </a: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日常にあるもの</a:t>
            </a:r>
            <a:r>
              <a:rPr lang="ja-JP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を独特</a:t>
            </a: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の方法</a:t>
            </a:r>
            <a:r>
              <a:rPr lang="ja-JP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で使います。よいアイディアを思いついたとき，彼は幸せを感じます。彼は本当に自分の仕事を楽しんでいます。</a:t>
            </a:r>
          </a:p>
        </p:txBody>
      </p:sp>
      <p:sp>
        <p:nvSpPr>
          <p:cNvPr id="7" name="フローチャート: 処理 6">
            <a:extLst>
              <a:ext uri="{FF2B5EF4-FFF2-40B4-BE49-F238E27FC236}">
                <a16:creationId xmlns:a16="http://schemas.microsoft.com/office/drawing/2014/main" id="{0D2EB0D5-EFFE-522B-24F4-D05B4F1FEB10}"/>
              </a:ext>
            </a:extLst>
          </p:cNvPr>
          <p:cNvSpPr/>
          <p:nvPr/>
        </p:nvSpPr>
        <p:spPr>
          <a:xfrm>
            <a:off x="0" y="0"/>
            <a:ext cx="270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2500" b="1" dirty="0">
                <a:solidFill>
                  <a:srgbClr val="32323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7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000" y="1749425"/>
            <a:ext cx="11667871" cy="4465108"/>
          </a:xfrm>
          <a:ln>
            <a:noFill/>
            <a:prstDash val="sysDash"/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altLang="ja-JP" sz="36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 are </a:t>
            </a:r>
            <a:r>
              <a:rPr lang="en-US" altLang="ja-JP" sz="3600" u="sng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 Are </a:t>
            </a:r>
            <a:r>
              <a:rPr lang="en-US" altLang="ja-JP" sz="3600" u="sng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running on a track?  </a:t>
            </a:r>
          </a:p>
          <a:p>
            <a:pPr marL="0" indent="62865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n-US" altLang="ja-JP" sz="3600" u="sng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on a dictionary!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63000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ja-JP" sz="3600" u="sng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( the                           )</a:t>
            </a:r>
          </a:p>
          <a:p>
            <a:pPr marL="0" indent="0">
              <a:lnSpc>
                <a:spcPct val="150000"/>
              </a:lnSpc>
              <a:spcBef>
                <a:spcPts val="2400"/>
              </a:spcBef>
              <a:buNone/>
            </a:pPr>
            <a:r>
              <a:rPr lang="en-US" altLang="ja-JP" sz="36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.6 He uses </a:t>
            </a:r>
            <a:r>
              <a:rPr lang="en-US" altLang="ja-JP" sz="3600" u="sng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objects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ja-JP" sz="3600" u="sng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unique ways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sz="3600" spc="-5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ja-JP" altLang="ja-JP" sz="3600" spc="-5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『</a:t>
            </a:r>
            <a:r>
              <a:rPr lang="ja-JP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彼は</a:t>
            </a:r>
            <a:r>
              <a:rPr lang="en-US" altLang="ja-JP" sz="3600" u="dotted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3600" u="dotted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　 </a:t>
            </a:r>
            <a:r>
              <a:rPr lang="ja-JP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を</a:t>
            </a:r>
            <a:r>
              <a:rPr lang="ja-JP" altLang="en-US" sz="3600" u="dotted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 </a:t>
            </a:r>
            <a:r>
              <a:rPr lang="ja-JP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で使います</a:t>
            </a:r>
            <a:r>
              <a:rPr lang="ja-JP" altLang="ja-JP" sz="3600" spc="-25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。』</a:t>
            </a:r>
          </a:p>
        </p:txBody>
      </p:sp>
      <p:sp>
        <p:nvSpPr>
          <p:cNvPr id="7" name="フローチャート: 処理 6">
            <a:extLst>
              <a:ext uri="{FF2B5EF4-FFF2-40B4-BE49-F238E27FC236}">
                <a16:creationId xmlns:a16="http://schemas.microsoft.com/office/drawing/2014/main" id="{01B49362-021C-4D19-BFB4-3E079859F19E}"/>
              </a:ext>
            </a:extLst>
          </p:cNvPr>
          <p:cNvSpPr/>
          <p:nvPr/>
        </p:nvSpPr>
        <p:spPr>
          <a:xfrm>
            <a:off x="0" y="0"/>
            <a:ext cx="270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04B973-5DA5-4873-B266-755564E29EEC}"/>
              </a:ext>
            </a:extLst>
          </p:cNvPr>
          <p:cNvSpPr txBox="1"/>
          <p:nvPr/>
        </p:nvSpPr>
        <p:spPr>
          <a:xfrm>
            <a:off x="3323659" y="3140880"/>
            <a:ext cx="3090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(four) runners</a:t>
            </a:r>
            <a:endParaRPr lang="ja-JP" altLang="en-US" sz="3600" dirty="0">
              <a:solidFill>
                <a:srgbClr val="FF4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フッタ 4">
            <a:extLst>
              <a:ext uri="{FF2B5EF4-FFF2-40B4-BE49-F238E27FC236}">
                <a16:creationId xmlns:a16="http://schemas.microsoft.com/office/drawing/2014/main" id="{0BD69EE0-2706-4082-BF98-48AC18C0AA40}"/>
              </a:ext>
            </a:extLst>
          </p:cNvPr>
          <p:cNvSpPr txBox="1">
            <a:spLocks/>
          </p:cNvSpPr>
          <p:nvPr/>
        </p:nvSpPr>
        <p:spPr bwMode="auto">
          <a:xfrm>
            <a:off x="2491987" y="5084460"/>
            <a:ext cx="338531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日常にあるもの　</a:t>
            </a:r>
            <a:r>
              <a:rPr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endParaRPr lang="ja-JP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フッタ 4">
            <a:extLst>
              <a:ext uri="{FF2B5EF4-FFF2-40B4-BE49-F238E27FC236}">
                <a16:creationId xmlns:a16="http://schemas.microsoft.com/office/drawing/2014/main" id="{8F1611DB-2C47-DCCF-168A-2AF329A2EB8E}"/>
              </a:ext>
            </a:extLst>
          </p:cNvPr>
          <p:cNvSpPr txBox="1">
            <a:spLocks/>
          </p:cNvSpPr>
          <p:nvPr/>
        </p:nvSpPr>
        <p:spPr bwMode="auto">
          <a:xfrm>
            <a:off x="6365501" y="5101394"/>
            <a:ext cx="2507344" cy="5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独特の方法</a:t>
            </a:r>
            <a:endParaRPr lang="ja-JP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42E761F-FADB-3728-4F9C-9811D41809AD}"/>
              </a:ext>
            </a:extLst>
          </p:cNvPr>
          <p:cNvGrpSpPr/>
          <p:nvPr/>
        </p:nvGrpSpPr>
        <p:grpSpPr>
          <a:xfrm>
            <a:off x="180000" y="890475"/>
            <a:ext cx="3865456" cy="584775"/>
            <a:chOff x="249344" y="881925"/>
            <a:chExt cx="3865456" cy="584775"/>
          </a:xfrm>
        </p:grpSpPr>
        <p:sp>
          <p:nvSpPr>
            <p:cNvPr id="8" name="テキスト ボックス 4">
              <a:extLst>
                <a:ext uri="{FF2B5EF4-FFF2-40B4-BE49-F238E27FC236}">
                  <a16:creationId xmlns:a16="http://schemas.microsoft.com/office/drawing/2014/main" id="{A990FAA7-F8D7-5970-0BF5-7B0782E5E9E3}"/>
                </a:ext>
              </a:extLst>
            </p:cNvPr>
            <p:cNvSpPr txBox="1"/>
            <p:nvPr/>
          </p:nvSpPr>
          <p:spPr>
            <a:xfrm>
              <a:off x="658614" y="881925"/>
              <a:ext cx="3456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3200" b="1" dirty="0">
                  <a:solidFill>
                    <a:srgbClr val="EB6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1" lang="en-US" altLang="ja-JP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oints </a:t>
              </a:r>
              <a:r>
                <a:rPr kumimoji="1" lang="en-US" altLang="ja-JP" sz="3200" b="1" dirty="0">
                  <a:solidFill>
                    <a:srgbClr val="EB6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kumimoji="1" lang="en-US" altLang="ja-JP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kumimoji="1" lang="en-US" altLang="ja-JP" sz="3200" b="1" dirty="0">
                  <a:solidFill>
                    <a:srgbClr val="EB6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kumimoji="1" lang="en-US" altLang="ja-JP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heck</a:t>
              </a:r>
              <a:endParaRPr kumimoji="1" lang="ja-JP" alt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3A3DE307-07DB-057C-7E00-056A64E50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82106"/>
            <a:stretch>
              <a:fillRect/>
            </a:stretch>
          </p:blipFill>
          <p:spPr>
            <a:xfrm>
              <a:off x="249344" y="897324"/>
              <a:ext cx="498170" cy="481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0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FB7B5295-A92C-4BE5-8349-DDE28E090D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00" y="720000"/>
            <a:ext cx="11880000" cy="5400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3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>
              <a:lnSpc>
                <a:spcPct val="100000"/>
              </a:lnSpc>
              <a:spcBef>
                <a:spcPts val="2400"/>
              </a:spcBef>
              <a:buNone/>
            </a:pPr>
            <a:r>
              <a:rPr lang="ja-JP" altLang="en-US" sz="36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❶</a:t>
            </a: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did Tanaka use for his miniature artworks?  Choose two.          ,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964AE0E-032F-4870-9282-E26DA87F9CB2}"/>
              </a:ext>
            </a:extLst>
          </p:cNvPr>
          <p:cNvCxnSpPr/>
          <p:nvPr/>
        </p:nvCxnSpPr>
        <p:spPr>
          <a:xfrm>
            <a:off x="3935608" y="3000714"/>
            <a:ext cx="721895" cy="0"/>
          </a:xfrm>
          <a:prstGeom prst="lin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4E79AA5-FB3A-405E-A5D1-A13391D4755D}"/>
              </a:ext>
            </a:extLst>
          </p:cNvPr>
          <p:cNvCxnSpPr/>
          <p:nvPr/>
        </p:nvCxnSpPr>
        <p:spPr>
          <a:xfrm>
            <a:off x="4929033" y="3000714"/>
            <a:ext cx="721895" cy="0"/>
          </a:xfrm>
          <a:prstGeom prst="lin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フッタ 4">
            <a:extLst>
              <a:ext uri="{FF2B5EF4-FFF2-40B4-BE49-F238E27FC236}">
                <a16:creationId xmlns:a16="http://schemas.microsoft.com/office/drawing/2014/main" id="{3F551675-F1B9-428A-BB16-FC0BA0A48914}"/>
              </a:ext>
            </a:extLst>
          </p:cNvPr>
          <p:cNvSpPr txBox="1">
            <a:spLocks/>
          </p:cNvSpPr>
          <p:nvPr/>
        </p:nvSpPr>
        <p:spPr bwMode="auto">
          <a:xfrm>
            <a:off x="4026555" y="242240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2600" dirty="0">
                <a:solidFill>
                  <a:srgbClr val="FF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ja-JP" alt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フッタ 4">
            <a:extLst>
              <a:ext uri="{FF2B5EF4-FFF2-40B4-BE49-F238E27FC236}">
                <a16:creationId xmlns:a16="http://schemas.microsoft.com/office/drawing/2014/main" id="{63BA45FC-C514-48A0-8069-E656FB92EB1C}"/>
              </a:ext>
            </a:extLst>
          </p:cNvPr>
          <p:cNvSpPr txBox="1">
            <a:spLocks/>
          </p:cNvSpPr>
          <p:nvPr/>
        </p:nvSpPr>
        <p:spPr bwMode="auto">
          <a:xfrm>
            <a:off x="4991405" y="244041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ja-JP" sz="2600" dirty="0">
                <a:solidFill>
                  <a:srgbClr val="FF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ja-JP" alt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フローチャート: 処理 20">
            <a:extLst>
              <a:ext uri="{FF2B5EF4-FFF2-40B4-BE49-F238E27FC236}">
                <a16:creationId xmlns:a16="http://schemas.microsoft.com/office/drawing/2014/main" id="{03B14305-FC54-470D-A881-54188154DF45}"/>
              </a:ext>
            </a:extLst>
          </p:cNvPr>
          <p:cNvSpPr/>
          <p:nvPr/>
        </p:nvSpPr>
        <p:spPr>
          <a:xfrm>
            <a:off x="0" y="0"/>
            <a:ext cx="270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211655-F6AF-DA15-90AD-E57772C59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86" y="3648982"/>
            <a:ext cx="10916499" cy="2258586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D64F5D8-3479-488C-F8B1-7B04D4092FF0}"/>
              </a:ext>
            </a:extLst>
          </p:cNvPr>
          <p:cNvGrpSpPr/>
          <p:nvPr/>
        </p:nvGrpSpPr>
        <p:grpSpPr>
          <a:xfrm>
            <a:off x="254945" y="916486"/>
            <a:ext cx="3754858" cy="584775"/>
            <a:chOff x="3154434" y="272736"/>
            <a:chExt cx="3754858" cy="58477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06CD1C0-4D89-63EF-81A2-58841BF36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4434" y="281811"/>
              <a:ext cx="474546" cy="540000"/>
            </a:xfrm>
            <a:prstGeom prst="rect">
              <a:avLst/>
            </a:prstGeom>
          </p:spPr>
        </p:pic>
        <p:sp>
          <p:nvSpPr>
            <p:cNvPr id="11" name="テキスト ボックス 4">
              <a:extLst>
                <a:ext uri="{FF2B5EF4-FFF2-40B4-BE49-F238E27FC236}">
                  <a16:creationId xmlns:a16="http://schemas.microsoft.com/office/drawing/2014/main" id="{5FB09B54-7C72-26D7-AE9E-9ACE19E81DF0}"/>
                </a:ext>
              </a:extLst>
            </p:cNvPr>
            <p:cNvSpPr txBox="1"/>
            <p:nvPr/>
          </p:nvSpPr>
          <p:spPr>
            <a:xfrm>
              <a:off x="3628980" y="272736"/>
              <a:ext cx="3280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3200" b="1" dirty="0">
                  <a:solidFill>
                    <a:srgbClr val="EB6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kumimoji="1" lang="en-US" altLang="ja-JP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omprehension</a:t>
              </a:r>
              <a:endParaRPr kumimoji="1" lang="ja-JP" alt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6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FB7B5295-A92C-4BE5-8349-DDE28E090D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000" y="1884783"/>
            <a:ext cx="11880000" cy="4440490"/>
          </a:xfrm>
        </p:spPr>
        <p:txBody>
          <a:bodyPr>
            <a:noAutofit/>
          </a:bodyPr>
          <a:lstStyle/>
          <a:p>
            <a:pPr marL="576000" indent="-57600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36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❷</a:t>
            </a: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 are Tanaka’s miniature artworks so creative and unique?  </a:t>
            </a:r>
            <a:endParaRPr lang="en-US" altLang="ja-JP" sz="36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42925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ja-JP" sz="34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ja-JP" altLang="en-US" sz="34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細部まで実物とまったくそっくりに作られているから。</a:t>
            </a:r>
            <a:endParaRPr lang="en-US" altLang="ja-JP" sz="34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indent="542925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ja-JP" sz="34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ja-JP" altLang="en-US" sz="34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自然界にあるものだけを使って表現しているから。</a:t>
            </a:r>
            <a:endParaRPr lang="en-US" altLang="ja-JP" sz="3400" b="1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indent="542925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ja-JP" sz="34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altLang="ja-JP" sz="3400" b="1" spc="-16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3400" spc="-12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日常にあるものを別のものに見立てて表現しているから。</a:t>
            </a:r>
            <a:endParaRPr lang="en-US" altLang="ja-JP" sz="3400" spc="-12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フローチャート: 処理 20">
            <a:extLst>
              <a:ext uri="{FF2B5EF4-FFF2-40B4-BE49-F238E27FC236}">
                <a16:creationId xmlns:a16="http://schemas.microsoft.com/office/drawing/2014/main" id="{03B14305-FC54-470D-A881-54188154DF45}"/>
              </a:ext>
            </a:extLst>
          </p:cNvPr>
          <p:cNvSpPr/>
          <p:nvPr/>
        </p:nvSpPr>
        <p:spPr>
          <a:xfrm>
            <a:off x="0" y="0"/>
            <a:ext cx="270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フッタ 4">
            <a:extLst>
              <a:ext uri="{FF2B5EF4-FFF2-40B4-BE49-F238E27FC236}">
                <a16:creationId xmlns:a16="http://schemas.microsoft.com/office/drawing/2014/main" id="{D7791DAF-1C56-1821-F65A-EDFF4F078944}"/>
              </a:ext>
            </a:extLst>
          </p:cNvPr>
          <p:cNvSpPr txBox="1">
            <a:spLocks/>
          </p:cNvSpPr>
          <p:nvPr/>
        </p:nvSpPr>
        <p:spPr bwMode="auto">
          <a:xfrm>
            <a:off x="3126247" y="246650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2600" dirty="0">
                <a:solidFill>
                  <a:srgbClr val="FF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ja-JP" alt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397F1AE-F0FF-02EB-68DE-A2B638FBF003}"/>
              </a:ext>
            </a:extLst>
          </p:cNvPr>
          <p:cNvCxnSpPr/>
          <p:nvPr/>
        </p:nvCxnSpPr>
        <p:spPr>
          <a:xfrm>
            <a:off x="3035300" y="2974193"/>
            <a:ext cx="721895" cy="0"/>
          </a:xfrm>
          <a:prstGeom prst="lin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C959A66-DF70-5BD0-82E1-9BADAA5626E7}"/>
              </a:ext>
            </a:extLst>
          </p:cNvPr>
          <p:cNvGrpSpPr/>
          <p:nvPr/>
        </p:nvGrpSpPr>
        <p:grpSpPr>
          <a:xfrm>
            <a:off x="254945" y="916486"/>
            <a:ext cx="3754858" cy="584775"/>
            <a:chOff x="3154434" y="272736"/>
            <a:chExt cx="3754858" cy="5847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42438EE-24D2-C3AB-0FA6-392DEBD7C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4434" y="281811"/>
              <a:ext cx="474546" cy="540000"/>
            </a:xfrm>
            <a:prstGeom prst="rect">
              <a:avLst/>
            </a:prstGeom>
          </p:spPr>
        </p:pic>
        <p:sp>
          <p:nvSpPr>
            <p:cNvPr id="15" name="テキスト ボックス 4">
              <a:extLst>
                <a:ext uri="{FF2B5EF4-FFF2-40B4-BE49-F238E27FC236}">
                  <a16:creationId xmlns:a16="http://schemas.microsoft.com/office/drawing/2014/main" id="{8A220355-881F-C3E1-9D1A-7ABC582390C4}"/>
                </a:ext>
              </a:extLst>
            </p:cNvPr>
            <p:cNvSpPr txBox="1"/>
            <p:nvPr/>
          </p:nvSpPr>
          <p:spPr>
            <a:xfrm>
              <a:off x="3628980" y="272736"/>
              <a:ext cx="3280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3200" b="1" dirty="0">
                  <a:solidFill>
                    <a:srgbClr val="EB6A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kumimoji="1" lang="en-US" altLang="ja-JP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omprehension</a:t>
              </a:r>
              <a:endParaRPr kumimoji="1" lang="ja-JP" alt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0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122D097E-A873-4A1A-8FEE-3CBC2C212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999" y="864000"/>
            <a:ext cx="12288113" cy="5084979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be</a:t>
            </a:r>
            <a:r>
              <a:rPr lang="ja-JP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動詞</a:t>
            </a:r>
            <a:r>
              <a:rPr lang="en-US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(am/are/is)</a:t>
            </a:r>
            <a:r>
              <a:rPr lang="ja-JP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＋動詞の～</a:t>
            </a:r>
            <a:r>
              <a:rPr lang="en-US" altLang="ja-JP" sz="3600" b="1" spc="-150" dirty="0" err="1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ing</a:t>
            </a:r>
            <a:r>
              <a:rPr lang="ja-JP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形：「</a:t>
            </a:r>
            <a:r>
              <a:rPr lang="en-US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今</a:t>
            </a:r>
            <a:r>
              <a:rPr lang="en-US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～している」</a:t>
            </a:r>
            <a:endParaRPr lang="en-US" altLang="ja-JP" sz="3600" spc="-15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3600"/>
              </a:spcBef>
              <a:tabLst>
                <a:tab pos="177800" algn="l"/>
                <a:tab pos="6192838" algn="l"/>
                <a:tab pos="6373813" algn="l"/>
              </a:tabLst>
            </a:pP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➊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altLang="ja-JP" sz="36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 making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dinner now.</a:t>
            </a:r>
            <a:r>
              <a:rPr lang="ja-JP" altLang="ja-JP" sz="32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（現在進行形）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indent="360000" algn="l">
              <a:lnSpc>
                <a:spcPct val="110000"/>
              </a:lnSpc>
              <a:spcBef>
                <a:spcPts val="600"/>
              </a:spcBef>
              <a:tabLst>
                <a:tab pos="177800" algn="l"/>
                <a:tab pos="6192838" algn="l"/>
                <a:tab pos="6373813" algn="l"/>
              </a:tabLst>
            </a:pPr>
            <a:r>
              <a:rPr lang="ja-JP" altLang="en-US" sz="34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ja-JP" altLang="ja-JP" sz="34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僕は今夕食を作っているところです。</a:t>
            </a:r>
            <a:r>
              <a:rPr lang="ja-JP" altLang="en-US" sz="34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）</a:t>
            </a:r>
            <a:endParaRPr lang="en-US" altLang="ja-JP" sz="34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tabLst>
                <a:tab pos="177800" algn="l"/>
                <a:tab pos="6192838" algn="l"/>
                <a:tab pos="6373813" algn="l"/>
              </a:tabLst>
            </a:pP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l">
              <a:lnSpc>
                <a:spcPct val="110000"/>
              </a:lnSpc>
              <a:spcBef>
                <a:spcPts val="600"/>
              </a:spcBef>
              <a:tabLst>
                <a:tab pos="177800" algn="l"/>
                <a:tab pos="6192838" algn="l"/>
                <a:tab pos="6373813" algn="l"/>
              </a:tabLst>
            </a:pP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altLang="ja-JP" sz="36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dinner every Sunday.</a:t>
            </a:r>
            <a:r>
              <a:rPr lang="ja-JP" altLang="ja-JP" sz="32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（現在形）</a:t>
            </a:r>
            <a:endParaRPr lang="en-US" altLang="ja-JP" sz="32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l">
              <a:lnSpc>
                <a:spcPct val="110000"/>
              </a:lnSpc>
              <a:spcBef>
                <a:spcPts val="600"/>
              </a:spcBef>
              <a:tabLst>
                <a:tab pos="177800" algn="l"/>
                <a:tab pos="6192838" algn="l"/>
                <a:tab pos="6373813" algn="l"/>
              </a:tabLst>
            </a:pPr>
            <a:r>
              <a:rPr lang="ja-JP" altLang="ja-JP" sz="34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（僕は毎週日曜日に夕食を作ります。）</a:t>
            </a:r>
            <a:endParaRPr lang="en-US" altLang="ja-JP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tabLst>
                <a:tab pos="177800" algn="l"/>
                <a:tab pos="6373813" algn="l"/>
              </a:tabLst>
            </a:pPr>
            <a:endParaRPr lang="en-US" altLang="ja-JP" sz="36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tabLst>
                <a:tab pos="177800" algn="l"/>
                <a:tab pos="6373813" algn="l"/>
              </a:tabLst>
            </a:pPr>
            <a:endParaRPr lang="en-US" altLang="ja-JP" sz="36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tabLst>
                <a:tab pos="177800" algn="l"/>
                <a:tab pos="6373813" algn="l"/>
              </a:tabLst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フローチャート: 処理 4">
            <a:extLst>
              <a:ext uri="{FF2B5EF4-FFF2-40B4-BE49-F238E27FC236}">
                <a16:creationId xmlns:a16="http://schemas.microsoft.com/office/drawing/2014/main" id="{4298EAAA-542F-4D02-A3A7-1BB38207C8AF}"/>
              </a:ext>
            </a:extLst>
          </p:cNvPr>
          <p:cNvSpPr/>
          <p:nvPr/>
        </p:nvSpPr>
        <p:spPr>
          <a:xfrm>
            <a:off x="0" y="0"/>
            <a:ext cx="558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Hints for Understanding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コンテンツ プレースホルダー 14">
            <a:extLst>
              <a:ext uri="{FF2B5EF4-FFF2-40B4-BE49-F238E27FC236}">
                <a16:creationId xmlns:a16="http://schemas.microsoft.com/office/drawing/2014/main" id="{E9CCFE1F-8336-4529-8DC5-CE0D956EC674}"/>
              </a:ext>
            </a:extLst>
          </p:cNvPr>
          <p:cNvSpPr txBox="1">
            <a:spLocks/>
          </p:cNvSpPr>
          <p:nvPr/>
        </p:nvSpPr>
        <p:spPr>
          <a:xfrm>
            <a:off x="180000" y="4319999"/>
            <a:ext cx="11520000" cy="21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BE36CF-7B8D-E3BA-99A8-E271F73CA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332" y="1741061"/>
            <a:ext cx="1858870" cy="168793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A634000-0918-0063-542D-ED15F45F2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663" y="3676489"/>
            <a:ext cx="1896467" cy="1692820"/>
          </a:xfrm>
          <a:prstGeom prst="rect">
            <a:avLst/>
          </a:prstGeom>
        </p:spPr>
      </p:pic>
      <p:pic>
        <p:nvPicPr>
          <p:cNvPr id="2" name="L02-HforU-例文-1">
            <a:hlinkClick r:id="" action="ppaction://media"/>
            <a:extLst>
              <a:ext uri="{FF2B5EF4-FFF2-40B4-BE49-F238E27FC236}">
                <a16:creationId xmlns:a16="http://schemas.microsoft.com/office/drawing/2014/main" id="{FEAA9FA2-EE65-E1F7-4021-1F065FD48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122D097E-A873-4A1A-8FEE-3CBC2C212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999" y="864000"/>
            <a:ext cx="12169779" cy="4917675"/>
          </a:xfrm>
        </p:spPr>
        <p:txBody>
          <a:bodyPr>
            <a:normAutofit/>
          </a:bodyPr>
          <a:lstStyle/>
          <a:p>
            <a:pPr marL="10317163" indent="-10317163" algn="l">
              <a:lnSpc>
                <a:spcPct val="110000"/>
              </a:lnSpc>
              <a:spcBef>
                <a:spcPts val="0"/>
              </a:spcBef>
            </a:pPr>
            <a:r>
              <a:rPr lang="en-US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be</a:t>
            </a:r>
            <a:r>
              <a:rPr lang="ja-JP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動詞</a:t>
            </a:r>
            <a:r>
              <a:rPr lang="en-US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(am/are/is)</a:t>
            </a:r>
            <a:r>
              <a:rPr lang="ja-JP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＋動詞の～</a:t>
            </a:r>
            <a:r>
              <a:rPr lang="en-US" altLang="ja-JP" sz="3600" b="1" spc="-150" dirty="0" err="1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ing</a:t>
            </a:r>
            <a:r>
              <a:rPr lang="ja-JP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形：「</a:t>
            </a:r>
            <a:r>
              <a:rPr lang="en-US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今</a:t>
            </a:r>
            <a:r>
              <a:rPr lang="en-US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ja-JP" sz="36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～している」</a:t>
            </a:r>
          </a:p>
          <a:p>
            <a:pPr algn="l">
              <a:lnSpc>
                <a:spcPct val="110000"/>
              </a:lnSpc>
              <a:spcBef>
                <a:spcPts val="3600"/>
              </a:spcBef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➋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altLang="ja-JP" sz="36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altLang="ja-JP" sz="3600" b="1" dirty="0" err="1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isnʼt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en-US" altLang="ja-JP" sz="36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dinner now.</a:t>
            </a:r>
          </a:p>
          <a:p>
            <a:pPr indent="360000" algn="l">
              <a:lnSpc>
                <a:spcPct val="110000"/>
              </a:lnSpc>
              <a:spcBef>
                <a:spcPts val="600"/>
              </a:spcBef>
            </a:pPr>
            <a:r>
              <a:rPr lang="ja-JP" altLang="ja-JP" sz="34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（彼は今夕食を作っていません。）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10000"/>
              </a:lnSpc>
              <a:spcBef>
                <a:spcPts val="1800"/>
              </a:spcBef>
            </a:pP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❸ </a:t>
            </a:r>
            <a:r>
              <a:rPr lang="en-US" altLang="ja-JP" sz="36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altLang="ja-JP" sz="36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dinner now?</a:t>
            </a:r>
          </a:p>
          <a:p>
            <a:pPr indent="360000" algn="l">
              <a:lnSpc>
                <a:spcPct val="110000"/>
              </a:lnSpc>
              <a:spcBef>
                <a:spcPts val="600"/>
              </a:spcBef>
            </a:pPr>
            <a:r>
              <a:rPr lang="ja-JP" altLang="ja-JP" sz="34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（彼は今夕食を作っていますか。）</a:t>
            </a:r>
          </a:p>
        </p:txBody>
      </p:sp>
      <p:sp>
        <p:nvSpPr>
          <p:cNvPr id="5" name="フローチャート: 処理 4">
            <a:extLst>
              <a:ext uri="{FF2B5EF4-FFF2-40B4-BE49-F238E27FC236}">
                <a16:creationId xmlns:a16="http://schemas.microsoft.com/office/drawing/2014/main" id="{4298EAAA-542F-4D02-A3A7-1BB38207C8AF}"/>
              </a:ext>
            </a:extLst>
          </p:cNvPr>
          <p:cNvSpPr/>
          <p:nvPr/>
        </p:nvSpPr>
        <p:spPr>
          <a:xfrm>
            <a:off x="0" y="0"/>
            <a:ext cx="558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Hints for Understanding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コンテンツ プレースホルダー 14">
            <a:extLst>
              <a:ext uri="{FF2B5EF4-FFF2-40B4-BE49-F238E27FC236}">
                <a16:creationId xmlns:a16="http://schemas.microsoft.com/office/drawing/2014/main" id="{E9CCFE1F-8336-4529-8DC5-CE0D956EC674}"/>
              </a:ext>
            </a:extLst>
          </p:cNvPr>
          <p:cNvSpPr txBox="1">
            <a:spLocks/>
          </p:cNvSpPr>
          <p:nvPr/>
        </p:nvSpPr>
        <p:spPr>
          <a:xfrm>
            <a:off x="180000" y="4319999"/>
            <a:ext cx="11520000" cy="21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L02-HforU-例文-2">
            <a:hlinkClick r:id="" action="ppaction://media"/>
            <a:extLst>
              <a:ext uri="{FF2B5EF4-FFF2-40B4-BE49-F238E27FC236}">
                <a16:creationId xmlns:a16="http://schemas.microsoft.com/office/drawing/2014/main" id="{9E21104E-909F-0316-62E7-F959DF6B4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9355D-AFE1-B439-7C84-47F6958B1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EFE0230E-77FE-24EA-8DBE-1831738E0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01" y="864001"/>
            <a:ext cx="11707200" cy="380325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ja-JP" sz="34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be</a:t>
            </a:r>
            <a:r>
              <a:rPr lang="ja-JP" altLang="en-US" sz="34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動詞</a:t>
            </a:r>
            <a:r>
              <a:rPr lang="en-US" altLang="ja-JP" sz="34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(was/were)</a:t>
            </a:r>
            <a:r>
              <a:rPr lang="ja-JP" altLang="en-US" sz="34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＋動詞の～</a:t>
            </a:r>
            <a:r>
              <a:rPr lang="en-US" altLang="ja-JP" sz="3400" b="1" spc="-150" dirty="0" err="1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ing</a:t>
            </a:r>
            <a:r>
              <a:rPr lang="ja-JP" altLang="en-US" sz="3400" b="1" spc="-150" dirty="0">
                <a:solidFill>
                  <a:srgbClr val="843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形</a:t>
            </a:r>
          </a:p>
          <a:p>
            <a:pPr algn="l">
              <a:lnSpc>
                <a:spcPct val="110000"/>
              </a:lnSpc>
              <a:spcBef>
                <a:spcPts val="3600"/>
              </a:spcBef>
            </a:pP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❹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altLang="ja-JP" sz="36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dinner then.</a:t>
            </a:r>
          </a:p>
          <a:p>
            <a:pPr indent="360000" algn="l">
              <a:lnSpc>
                <a:spcPct val="110000"/>
              </a:lnSpc>
              <a:spcBef>
                <a:spcPts val="600"/>
              </a:spcBef>
            </a:pPr>
            <a:r>
              <a:rPr lang="ja-JP" altLang="ja-JP" sz="34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（僕はそのとき夕食を作っていました。）</a:t>
            </a:r>
          </a:p>
          <a:p>
            <a:pPr indent="648000" algn="l">
              <a:lnSpc>
                <a:spcPct val="110000"/>
              </a:lnSpc>
              <a:spcBef>
                <a:spcPts val="3000"/>
              </a:spcBef>
            </a:pPr>
            <a:r>
              <a:rPr lang="en-US" altLang="ja-JP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was/were</a:t>
            </a:r>
            <a:r>
              <a:rPr lang="ja-JP" altLang="ja-JP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＋動詞の～</a:t>
            </a:r>
            <a:r>
              <a:rPr lang="en-US" altLang="ja-JP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ja-JP" altLang="ja-JP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形：「</a:t>
            </a:r>
            <a:r>
              <a:rPr lang="ja-JP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ja-JP" altLang="ja-JP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そのとき</a:t>
            </a:r>
            <a:r>
              <a:rPr lang="ja-JP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ja-JP" altLang="ja-JP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ja-JP" altLang="ja-JP" sz="3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していた</a:t>
            </a:r>
            <a:r>
              <a:rPr lang="ja-JP" altLang="ja-JP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フローチャート: 処理 4">
            <a:extLst>
              <a:ext uri="{FF2B5EF4-FFF2-40B4-BE49-F238E27FC236}">
                <a16:creationId xmlns:a16="http://schemas.microsoft.com/office/drawing/2014/main" id="{0D66814E-497E-EB2A-0D3A-73562A4D062C}"/>
              </a:ext>
            </a:extLst>
          </p:cNvPr>
          <p:cNvSpPr/>
          <p:nvPr/>
        </p:nvSpPr>
        <p:spPr>
          <a:xfrm>
            <a:off x="0" y="0"/>
            <a:ext cx="558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Hints for Understanding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コンテンツ プレースホルダー 14">
            <a:extLst>
              <a:ext uri="{FF2B5EF4-FFF2-40B4-BE49-F238E27FC236}">
                <a16:creationId xmlns:a16="http://schemas.microsoft.com/office/drawing/2014/main" id="{3A591A8D-EE57-32ED-3D52-454CA838C827}"/>
              </a:ext>
            </a:extLst>
          </p:cNvPr>
          <p:cNvSpPr txBox="1">
            <a:spLocks/>
          </p:cNvSpPr>
          <p:nvPr/>
        </p:nvSpPr>
        <p:spPr>
          <a:xfrm>
            <a:off x="180000" y="4319999"/>
            <a:ext cx="11520000" cy="21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L02-HforU-例文-3">
            <a:hlinkClick r:id="" action="ppaction://media"/>
            <a:extLst>
              <a:ext uri="{FF2B5EF4-FFF2-40B4-BE49-F238E27FC236}">
                <a16:creationId xmlns:a16="http://schemas.microsoft.com/office/drawing/2014/main" id="{BC3D3F8D-00F7-2F63-1C37-0D2A5392E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122D097E-A873-4A1A-8FEE-3CBC2C212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000" y="972000"/>
            <a:ext cx="11520000" cy="4802267"/>
          </a:xfrm>
        </p:spPr>
        <p:txBody>
          <a:bodyPr>
            <a:noAutofit/>
          </a:bodyPr>
          <a:lstStyle/>
          <a:p>
            <a:pPr marL="1440000" algn="l">
              <a:lnSpc>
                <a:spcPct val="110000"/>
              </a:lnSpc>
              <a:spcBef>
                <a:spcPts val="0"/>
              </a:spcBef>
              <a:tabLst>
                <a:tab pos="177800" algn="l"/>
                <a:tab pos="6373813" algn="l"/>
              </a:tabLst>
            </a:pPr>
            <a:r>
              <a:rPr lang="ja-JP" altLang="ja-JP" sz="34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斜体の語句に注意して，進行形を用いてイラストに描かれている内容を説明してみよう。 </a:t>
            </a:r>
            <a:r>
              <a:rPr lang="ja-JP" altLang="en-US" sz="34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ShinGoPr6N-Medium"/>
              </a:rPr>
              <a:t>　　　　</a:t>
            </a:r>
            <a:endParaRPr lang="en-US" altLang="ja-JP" sz="34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ShinGoPr6N-Medium"/>
            </a:endParaRPr>
          </a:p>
          <a:p>
            <a:pPr algn="l">
              <a:spcBef>
                <a:spcPts val="0"/>
              </a:spcBef>
            </a:pPr>
            <a:r>
              <a:rPr lang="en-US" altLang="ja-JP" sz="3600" b="0" i="0" u="none" strike="noStrike" baseline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ShinGoPr6N-Medium"/>
                <a:cs typeface="Arial" panose="020B0604020202020204" pitchFamily="34" charset="0"/>
              </a:rPr>
              <a:t>                 </a:t>
            </a:r>
            <a:endParaRPr lang="en-US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ShinGoPr6N-Medium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ja-JP" sz="3600" b="0" i="0" u="none" strike="noStrike" baseline="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ShinGoPr6N-Medium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ShinGoPr6N-Medium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altLang="ja-JP" sz="3600" b="0" i="0" u="none" strike="noStrike" baseline="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ShinGoPr6N-Medium"/>
              <a:cs typeface="Arial" panose="020B0604020202020204" pitchFamily="34" charset="0"/>
            </a:endParaRPr>
          </a:p>
          <a:p>
            <a:pPr marL="1439863" algn="l"/>
            <a:r>
              <a:rPr lang="en-US" altLang="ja-JP" sz="3600" b="0" i="0" u="none" strike="noStrike" baseline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Kana </a:t>
            </a:r>
            <a:r>
              <a:rPr lang="en-US" altLang="ja-JP" sz="3600" b="0" i="0" u="none" strike="noStrike" baseline="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singing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ja-JP" sz="3600" b="0" i="0" u="none" strike="noStrike" baseline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altLang="ja-JP" sz="3600" b="0" i="1" u="none" strike="noStrike" baseline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US" altLang="ja-JP" sz="3600" b="0" i="0" u="none" strike="noStrike" baseline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ja-JP" altLang="en-US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フローチャート: 処理 4">
            <a:extLst>
              <a:ext uri="{FF2B5EF4-FFF2-40B4-BE49-F238E27FC236}">
                <a16:creationId xmlns:a16="http://schemas.microsoft.com/office/drawing/2014/main" id="{4298EAAA-542F-4D02-A3A7-1BB38207C8AF}"/>
              </a:ext>
            </a:extLst>
          </p:cNvPr>
          <p:cNvSpPr/>
          <p:nvPr/>
        </p:nvSpPr>
        <p:spPr>
          <a:xfrm>
            <a:off x="0" y="0"/>
            <a:ext cx="558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</a:t>
            </a:r>
            <a:r>
              <a:rPr lang="en-US" altLang="ja-JP" sz="3600" b="1" dirty="0">
                <a:solidFill>
                  <a:srgbClr val="003300"/>
                </a:solidFill>
                <a:latin typeface="Arial Black" panose="020B0A04020102020204" pitchFamily="34" charset="0"/>
              </a:rPr>
              <a:t>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Hints for Understanding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コンテンツ プレースホルダー 14">
            <a:extLst>
              <a:ext uri="{FF2B5EF4-FFF2-40B4-BE49-F238E27FC236}">
                <a16:creationId xmlns:a16="http://schemas.microsoft.com/office/drawing/2014/main" id="{E9CCFE1F-8336-4529-8DC5-CE0D956EC674}"/>
              </a:ext>
            </a:extLst>
          </p:cNvPr>
          <p:cNvSpPr txBox="1">
            <a:spLocks/>
          </p:cNvSpPr>
          <p:nvPr/>
        </p:nvSpPr>
        <p:spPr>
          <a:xfrm>
            <a:off x="180000" y="4319999"/>
            <a:ext cx="11520000" cy="21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8F65D36-31A9-2B66-46D4-43ED7A040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71" y="914844"/>
            <a:ext cx="1486388" cy="53852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ADA4AD1-5AF7-F6E7-6A7F-652562BF8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0"/>
          <a:stretch>
            <a:fillRect/>
          </a:stretch>
        </p:blipFill>
        <p:spPr>
          <a:xfrm>
            <a:off x="4814747" y="2521697"/>
            <a:ext cx="2250505" cy="153630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D9A9935-ED3D-A60B-FB49-52B67799E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67" y="4226170"/>
            <a:ext cx="562053" cy="490606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2849AF3-1F66-2D76-6EB8-5113D4326014}"/>
              </a:ext>
            </a:extLst>
          </p:cNvPr>
          <p:cNvCxnSpPr>
            <a:cxnSpLocks/>
          </p:cNvCxnSpPr>
          <p:nvPr/>
        </p:nvCxnSpPr>
        <p:spPr>
          <a:xfrm>
            <a:off x="3006484" y="4819734"/>
            <a:ext cx="1980000" cy="0"/>
          </a:xfrm>
          <a:prstGeom prst="lin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L02-HforU-CHECK-1">
            <a:hlinkClick r:id="" action="ppaction://media"/>
            <a:extLst>
              <a:ext uri="{FF2B5EF4-FFF2-40B4-BE49-F238E27FC236}">
                <a16:creationId xmlns:a16="http://schemas.microsoft.com/office/drawing/2014/main" id="{686BEC37-D170-4D0F-3FB0-A80BA54681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2EE1F-2304-02CD-D942-92B8B6AE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0E6DB48E-D706-03C8-36DF-BB4053B2F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000" y="972000"/>
            <a:ext cx="11520000" cy="57600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tabLst>
                <a:tab pos="177800" algn="l"/>
                <a:tab pos="6373813" algn="l"/>
              </a:tabLst>
            </a:pPr>
            <a:r>
              <a:rPr lang="ja-JP" altLang="en-US" sz="32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lang="en-US" altLang="ja-JP" sz="3200" b="1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tabLst>
                <a:tab pos="177800" algn="l"/>
                <a:tab pos="6373813" algn="l"/>
              </a:tabLst>
            </a:pPr>
            <a:endParaRPr lang="en-US" altLang="ja-JP" sz="3200" b="1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tabLst>
                <a:tab pos="177800" algn="l"/>
                <a:tab pos="6373813" algn="l"/>
              </a:tabLst>
            </a:pPr>
            <a:endParaRPr lang="en-US" altLang="ja-JP" sz="1800" dirty="0">
              <a:solidFill>
                <a:srgbClr val="323232"/>
              </a:solidFill>
              <a:latin typeface="UDShinGoPr6N-Medium"/>
            </a:endParaRPr>
          </a:p>
          <a:p>
            <a:pPr algn="l">
              <a:lnSpc>
                <a:spcPct val="150000"/>
              </a:lnSpc>
            </a:pP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sz="3600" b="0" i="0" u="none" strike="noStrike" baseline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My brother                        </a:t>
            </a:r>
            <a:r>
              <a:rPr lang="en-US" altLang="ja-JP" sz="3600" b="0" i="1" u="none" strike="noStrike" baseline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US" altLang="ja-JP" sz="3600" b="0" i="0" u="none" strike="noStrike" baseline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3600" b="0" i="0" u="none" strike="noStrike" baseline="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We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basketball </a:t>
            </a:r>
            <a:r>
              <a:rPr lang="en-US" altLang="ja-JP" sz="36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yesterday morning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3. Riku                         his homework </a:t>
            </a:r>
            <a:r>
              <a:rPr lang="en-US" altLang="ja-JP" sz="36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4. Anna and I                         for the bus </a:t>
            </a:r>
            <a:r>
              <a:rPr lang="en-US" altLang="ja-JP" sz="3600" i="1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ja-JP" altLang="en-US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l"/>
            <a:endParaRPr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フローチャート: 処理 4">
            <a:extLst>
              <a:ext uri="{FF2B5EF4-FFF2-40B4-BE49-F238E27FC236}">
                <a16:creationId xmlns:a16="http://schemas.microsoft.com/office/drawing/2014/main" id="{5504052C-FD63-FC3D-C559-0E2F01739FFF}"/>
              </a:ext>
            </a:extLst>
          </p:cNvPr>
          <p:cNvSpPr/>
          <p:nvPr/>
        </p:nvSpPr>
        <p:spPr>
          <a:xfrm>
            <a:off x="0" y="0"/>
            <a:ext cx="558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Hints for Understanding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9B2519-7DF6-2724-DF39-BD36082E2322}"/>
              </a:ext>
            </a:extLst>
          </p:cNvPr>
          <p:cNvSpPr txBox="1"/>
          <p:nvPr/>
        </p:nvSpPr>
        <p:spPr>
          <a:xfrm>
            <a:off x="3744000" y="2628000"/>
            <a:ext cx="260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sleeping</a:t>
            </a:r>
            <a:endParaRPr kumimoji="1" lang="ja-JP" altLang="en-US" sz="3600" dirty="0">
              <a:solidFill>
                <a:srgbClr val="FF4B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BA5857-85AB-62D7-8394-8158EEF93650}"/>
              </a:ext>
            </a:extLst>
          </p:cNvPr>
          <p:cNvSpPr txBox="1"/>
          <p:nvPr/>
        </p:nvSpPr>
        <p:spPr>
          <a:xfrm>
            <a:off x="2030283" y="3600000"/>
            <a:ext cx="287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 playing</a:t>
            </a:r>
            <a:endParaRPr kumimoji="1" lang="ja-JP" altLang="en-US" sz="3600" dirty="0">
              <a:solidFill>
                <a:srgbClr val="FF4B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6A9B6F-8F3F-0728-F223-9AD1CEFCC47B}"/>
              </a:ext>
            </a:extLst>
          </p:cNvPr>
          <p:cNvSpPr txBox="1"/>
          <p:nvPr/>
        </p:nvSpPr>
        <p:spPr>
          <a:xfrm>
            <a:off x="2499777" y="4536000"/>
            <a:ext cx="246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doing</a:t>
            </a:r>
            <a:endParaRPr kumimoji="1" lang="ja-JP" altLang="en-US" sz="3600" dirty="0">
              <a:solidFill>
                <a:srgbClr val="FF4B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65E14-4DA7-38C0-F505-79AB3DE02443}"/>
              </a:ext>
            </a:extLst>
          </p:cNvPr>
          <p:cNvSpPr txBox="1"/>
          <p:nvPr/>
        </p:nvSpPr>
        <p:spPr>
          <a:xfrm>
            <a:off x="3728776" y="5490000"/>
            <a:ext cx="253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waiting</a:t>
            </a:r>
            <a:endParaRPr kumimoji="1" lang="ja-JP" altLang="en-US" sz="3600" dirty="0">
              <a:solidFill>
                <a:srgbClr val="FF4B00"/>
              </a:solidFill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68B8502-007B-9346-0DE3-DD58444D0655}"/>
              </a:ext>
            </a:extLst>
          </p:cNvPr>
          <p:cNvCxnSpPr>
            <a:cxnSpLocks/>
          </p:cNvCxnSpPr>
          <p:nvPr/>
        </p:nvCxnSpPr>
        <p:spPr>
          <a:xfrm>
            <a:off x="2052299" y="4212000"/>
            <a:ext cx="2775340" cy="0"/>
          </a:xfrm>
          <a:prstGeom prst="lin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4B08395-5B4B-8C12-B922-4A1B709472EA}"/>
              </a:ext>
            </a:extLst>
          </p:cNvPr>
          <p:cNvCxnSpPr>
            <a:cxnSpLocks/>
          </p:cNvCxnSpPr>
          <p:nvPr/>
        </p:nvCxnSpPr>
        <p:spPr>
          <a:xfrm>
            <a:off x="3492299" y="3240000"/>
            <a:ext cx="2770048" cy="0"/>
          </a:xfrm>
          <a:prstGeom prst="lin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6C58CD8-DE7B-190F-F8EE-DDD56F6BA44A}"/>
              </a:ext>
            </a:extLst>
          </p:cNvPr>
          <p:cNvCxnSpPr>
            <a:cxnSpLocks/>
          </p:cNvCxnSpPr>
          <p:nvPr/>
        </p:nvCxnSpPr>
        <p:spPr>
          <a:xfrm>
            <a:off x="2244452" y="5148000"/>
            <a:ext cx="2799496" cy="0"/>
          </a:xfrm>
          <a:prstGeom prst="lin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C5117CD-7BB7-BC28-AA32-FF53CDF9C047}"/>
              </a:ext>
            </a:extLst>
          </p:cNvPr>
          <p:cNvCxnSpPr>
            <a:cxnSpLocks/>
          </p:cNvCxnSpPr>
          <p:nvPr/>
        </p:nvCxnSpPr>
        <p:spPr>
          <a:xfrm>
            <a:off x="3492299" y="6102000"/>
            <a:ext cx="2880000" cy="0"/>
          </a:xfrm>
          <a:prstGeom prst="lin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30B3C1F7-25EE-993B-BEBC-613E0DC59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/>
          <a:stretch>
            <a:fillRect/>
          </a:stretch>
        </p:blipFill>
        <p:spPr>
          <a:xfrm>
            <a:off x="1384534" y="1108403"/>
            <a:ext cx="8742140" cy="1536306"/>
          </a:xfrm>
          <a:prstGeom prst="rect">
            <a:avLst/>
          </a:prstGeom>
        </p:spPr>
      </p:pic>
      <p:pic>
        <p:nvPicPr>
          <p:cNvPr id="3" name="L02-HforU-CHECK-2">
            <a:hlinkClick r:id="" action="ppaction://media"/>
            <a:extLst>
              <a:ext uri="{FF2B5EF4-FFF2-40B4-BE49-F238E27FC236}">
                <a16:creationId xmlns:a16="http://schemas.microsoft.com/office/drawing/2014/main" id="{99EA1BC6-271B-7FE0-8CD7-76047092E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4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2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8CA84-6385-D4D2-E275-9037EBE91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9B79AA4E-BD07-C0FF-BD8E-BB4F990B0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82" y="1042218"/>
            <a:ext cx="11684000" cy="5617781"/>
          </a:xfrm>
        </p:spPr>
        <p:txBody>
          <a:bodyPr>
            <a:normAutofit/>
          </a:bodyPr>
          <a:lstStyle/>
          <a:p>
            <a:pPr marL="1440000" algn="l">
              <a:lnSpc>
                <a:spcPct val="110000"/>
              </a:lnSpc>
              <a:spcBef>
                <a:spcPts val="0"/>
              </a:spcBef>
            </a:pPr>
            <a:r>
              <a:rPr lang="ja-JP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あなたがきのうの夜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時ごろにしていたことをクラスメートに伝えよう</a:t>
            </a: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ja-JP" altLang="en-US" sz="3600" dirty="0">
                <a:solidFill>
                  <a:srgbClr val="323232"/>
                </a:solidFill>
                <a:latin typeface="UDShinGoPr6N-Medium"/>
              </a:rPr>
              <a:t>　</a:t>
            </a:r>
            <a:endParaRPr lang="en-US" altLang="ja-JP" sz="3600" dirty="0">
              <a:solidFill>
                <a:srgbClr val="323232"/>
              </a:solidFill>
              <a:latin typeface="UDShinGoPr6N-Medium"/>
            </a:endParaRPr>
          </a:p>
          <a:p>
            <a:pPr algn="l"/>
            <a:r>
              <a:rPr lang="en-US" altLang="ja-JP" sz="1800" b="0" i="0" u="none" strike="noStrike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ShinGoPr6N-Medium"/>
                <a:cs typeface="Arial" panose="020B0604020202020204" pitchFamily="34" charset="0"/>
              </a:rPr>
              <a:t>     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indent="719138"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was watching TV around eight last night.</a:t>
            </a:r>
          </a:p>
          <a:p>
            <a:pPr indent="719138" algn="l"/>
            <a:endParaRPr lang="en-US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6723063" algn="l">
              <a:lnSpc>
                <a:spcPct val="100000"/>
              </a:lnSpc>
              <a:spcBef>
                <a:spcPts val="0"/>
              </a:spcBef>
            </a:pP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eight last night.</a:t>
            </a:r>
            <a:endParaRPr lang="ja-JP" altLang="en-US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フローチャート: 処理 4">
            <a:extLst>
              <a:ext uri="{FF2B5EF4-FFF2-40B4-BE49-F238E27FC236}">
                <a16:creationId xmlns:a16="http://schemas.microsoft.com/office/drawing/2014/main" id="{73A0C974-2961-6B92-8996-AE065486662B}"/>
              </a:ext>
            </a:extLst>
          </p:cNvPr>
          <p:cNvSpPr/>
          <p:nvPr/>
        </p:nvSpPr>
        <p:spPr>
          <a:xfrm>
            <a:off x="0" y="0"/>
            <a:ext cx="558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Hints for Understanding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F7359C3-3728-FDAD-673F-DEF4C90B859F}"/>
              </a:ext>
            </a:extLst>
          </p:cNvPr>
          <p:cNvCxnSpPr>
            <a:cxnSpLocks/>
          </p:cNvCxnSpPr>
          <p:nvPr/>
        </p:nvCxnSpPr>
        <p:spPr>
          <a:xfrm>
            <a:off x="263525" y="4648299"/>
            <a:ext cx="6746875" cy="0"/>
          </a:xfrm>
          <a:prstGeom prst="line">
            <a:avLst/>
          </a:prstGeom>
          <a:ln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9D99D2A3-A541-A467-F621-F400E8C18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51" y="1042218"/>
            <a:ext cx="1524832" cy="5217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E059AA9-9FC5-55CE-8B71-AC2C326DE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58" y="5463314"/>
            <a:ext cx="11352495" cy="72830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7E593F9-2503-F584-AC19-FDD238FC1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25" y="2938394"/>
            <a:ext cx="562053" cy="490606"/>
          </a:xfrm>
          <a:prstGeom prst="rect">
            <a:avLst/>
          </a:prstGeom>
        </p:spPr>
      </p:pic>
      <p:pic>
        <p:nvPicPr>
          <p:cNvPr id="3" name="L02-HFU-TRY">
            <a:hlinkClick r:id="" action="ppaction://media"/>
            <a:extLst>
              <a:ext uri="{FF2B5EF4-FFF2-40B4-BE49-F238E27FC236}">
                <a16:creationId xmlns:a16="http://schemas.microsoft.com/office/drawing/2014/main" id="{7E331D26-2EEC-4352-4E0A-5DB3A47513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07ABAAA-767D-5C77-82E0-74072A59B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2" y="789685"/>
            <a:ext cx="11724776" cy="58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イラストを参考に意味を確認して，語句を発音しよう。</a:t>
            </a:r>
          </a:p>
        </p:txBody>
      </p:sp>
      <p:sp>
        <p:nvSpPr>
          <p:cNvPr id="10" name="フローチャート: 処理 9">
            <a:extLst>
              <a:ext uri="{FF2B5EF4-FFF2-40B4-BE49-F238E27FC236}">
                <a16:creationId xmlns:a16="http://schemas.microsoft.com/office/drawing/2014/main" id="{0ABA9907-DFF5-DD94-26FF-303F41DFAC67}"/>
              </a:ext>
            </a:extLst>
          </p:cNvPr>
          <p:cNvSpPr/>
          <p:nvPr/>
        </p:nvSpPr>
        <p:spPr>
          <a:xfrm>
            <a:off x="0" y="0"/>
            <a:ext cx="3252355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Warm</a:t>
            </a:r>
            <a:r>
              <a:rPr lang="ja-JP" altLang="en-US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Up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E7FB3D-1107-21E3-8F83-C76134FE6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1373529"/>
            <a:ext cx="10348300" cy="5086664"/>
          </a:xfrm>
          <a:prstGeom prst="rect">
            <a:avLst/>
          </a:prstGeom>
        </p:spPr>
      </p:pic>
      <p:pic>
        <p:nvPicPr>
          <p:cNvPr id="2" name="L02-WarmUp-1">
            <a:hlinkClick r:id="" action="ppaction://media"/>
            <a:extLst>
              <a:ext uri="{FF2B5EF4-FFF2-40B4-BE49-F238E27FC236}">
                <a16:creationId xmlns:a16="http://schemas.microsoft.com/office/drawing/2014/main" id="{F1325762-7FB1-0E8C-77F5-4A6BAD51B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0F66C1A-11E7-403D-EBBF-5440165A8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762000"/>
            <a:ext cx="11531600" cy="576580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E4A45C-18B9-42A3-BDA0-0BBF81506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867149"/>
            <a:ext cx="11880000" cy="57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4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１．リョウタの発表</a:t>
            </a:r>
            <a:endParaRPr lang="en-US" altLang="ja-JP" sz="34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     </a:t>
            </a: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3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altLang="ja-JP" sz="3000" dirty="0">
              <a:solidFill>
                <a:srgbClr val="32323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フローチャート: 処理 4">
            <a:extLst>
              <a:ext uri="{FF2B5EF4-FFF2-40B4-BE49-F238E27FC236}">
                <a16:creationId xmlns:a16="http://schemas.microsoft.com/office/drawing/2014/main" id="{0315A9FE-DE21-44A6-A2AA-41A02168FD71}"/>
              </a:ext>
            </a:extLst>
          </p:cNvPr>
          <p:cNvSpPr/>
          <p:nvPr/>
        </p:nvSpPr>
        <p:spPr>
          <a:xfrm>
            <a:off x="0" y="0"/>
            <a:ext cx="504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Get More Information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F87FA6D-11C2-3C1D-6632-A7265A7C5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47" y="2915402"/>
            <a:ext cx="1124206" cy="166349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476C8F3-E452-A364-4301-53B0AC0C6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15" y="1472563"/>
            <a:ext cx="9650793" cy="298926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B86CF1E-F347-FB58-B7A4-1965F297FE58}"/>
              </a:ext>
            </a:extLst>
          </p:cNvPr>
          <p:cNvSpPr txBox="1"/>
          <p:nvPr/>
        </p:nvSpPr>
        <p:spPr>
          <a:xfrm>
            <a:off x="2636126" y="1603456"/>
            <a:ext cx="8458200" cy="269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often play the guitar.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feel ( </a:t>
            </a:r>
            <a:r>
              <a:rPr lang="en-US" altLang="ja-JP" sz="3600" baseline="-25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) when I’m playing my 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 </a:t>
            </a:r>
            <a:r>
              <a:rPr lang="en-US" altLang="ja-JP" sz="3600" baseline="-25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) ( </a:t>
            </a:r>
            <a:r>
              <a:rPr lang="en-US" altLang="ja-JP" sz="3600" baseline="-25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).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don’t you join me?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6157404-A5A0-450E-A0BE-EED3468E785A}"/>
              </a:ext>
            </a:extLst>
          </p:cNvPr>
          <p:cNvSpPr txBox="1"/>
          <p:nvPr/>
        </p:nvSpPr>
        <p:spPr>
          <a:xfrm>
            <a:off x="4478319" y="2302333"/>
            <a:ext cx="1639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excited</a:t>
            </a:r>
            <a:endParaRPr lang="ja-JP" altLang="en-US" sz="3600" dirty="0">
              <a:solidFill>
                <a:srgbClr val="FF4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6AEDB16-0903-40FF-B01C-D73F4271AAEC}"/>
              </a:ext>
            </a:extLst>
          </p:cNvPr>
          <p:cNvSpPr txBox="1"/>
          <p:nvPr/>
        </p:nvSpPr>
        <p:spPr>
          <a:xfrm>
            <a:off x="6412219" y="2948664"/>
            <a:ext cx="1191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ja-JP" altLang="en-US" sz="3600" dirty="0">
              <a:solidFill>
                <a:srgbClr val="FF4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DFE0A31-047F-4728-A200-54FF1FC25154}"/>
              </a:ext>
            </a:extLst>
          </p:cNvPr>
          <p:cNvSpPr txBox="1"/>
          <p:nvPr/>
        </p:nvSpPr>
        <p:spPr>
          <a:xfrm>
            <a:off x="3338675" y="2996421"/>
            <a:ext cx="1701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favorite</a:t>
            </a:r>
            <a:endParaRPr lang="ja-JP" altLang="en-US" sz="3600" dirty="0">
              <a:solidFill>
                <a:srgbClr val="FF4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テキスト ボックス 38">
            <a:extLst>
              <a:ext uri="{FF2B5EF4-FFF2-40B4-BE49-F238E27FC236}">
                <a16:creationId xmlns:a16="http://schemas.microsoft.com/office/drawing/2014/main" id="{D8FC1B8D-8AB6-9AAC-BBCD-FFDC467FABAC}"/>
              </a:ext>
            </a:extLst>
          </p:cNvPr>
          <p:cNvSpPr txBox="1"/>
          <p:nvPr/>
        </p:nvSpPr>
        <p:spPr>
          <a:xfrm>
            <a:off x="2404209" y="4609542"/>
            <a:ext cx="486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ja-JP" altLang="en-US" sz="2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ja-JP" altLang="en-US" sz="2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ja-JP" altLang="en-US" sz="2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～</a:t>
            </a:r>
            <a:r>
              <a:rPr lang="en-US" altLang="ja-JP" sz="2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ja-JP" altLang="en-US" sz="2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～してはどうですか。</a:t>
            </a:r>
            <a:endParaRPr lang="ja-JP" altLang="ja-JP" sz="20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L02-GMI-1">
            <a:hlinkClick r:id="" action="ppaction://media"/>
            <a:extLst>
              <a:ext uri="{FF2B5EF4-FFF2-40B4-BE49-F238E27FC236}">
                <a16:creationId xmlns:a16="http://schemas.microsoft.com/office/drawing/2014/main" id="{8856EEFB-7A4B-48F2-2A96-271BF4E4A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D4222B6-7F5E-0041-E627-2DC1809A8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765175"/>
            <a:ext cx="11531600" cy="5765800"/>
          </a:xfrm>
          <a:prstGeom prst="rect">
            <a:avLst/>
          </a:prstGeom>
        </p:spPr>
      </p:pic>
      <p:sp>
        <p:nvSpPr>
          <p:cNvPr id="5" name="フローチャート: 処理 4">
            <a:extLst>
              <a:ext uri="{FF2B5EF4-FFF2-40B4-BE49-F238E27FC236}">
                <a16:creationId xmlns:a16="http://schemas.microsoft.com/office/drawing/2014/main" id="{0315A9FE-DE21-44A6-A2AA-41A02168FD71}"/>
              </a:ext>
            </a:extLst>
          </p:cNvPr>
          <p:cNvSpPr/>
          <p:nvPr/>
        </p:nvSpPr>
        <p:spPr>
          <a:xfrm>
            <a:off x="0" y="0"/>
            <a:ext cx="504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Get More Information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28C2491-9345-3474-FA90-2BDA16395164}"/>
              </a:ext>
            </a:extLst>
          </p:cNvPr>
          <p:cNvSpPr txBox="1">
            <a:spLocks/>
          </p:cNvSpPr>
          <p:nvPr/>
        </p:nvSpPr>
        <p:spPr>
          <a:xfrm>
            <a:off x="156000" y="867149"/>
            <a:ext cx="11880000" cy="57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ja-JP" altLang="en-US" sz="34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．</a:t>
            </a:r>
            <a:r>
              <a:rPr lang="ja-JP" altLang="en-US" sz="34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アオイとのやり取り</a:t>
            </a:r>
            <a:endParaRPr lang="en-US" altLang="ja-JP" sz="34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      </a:t>
            </a:r>
            <a:r>
              <a:rPr lang="en-US" altLang="ja-JP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3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altLang="ja-JP" sz="3000" dirty="0">
              <a:solidFill>
                <a:srgbClr val="32323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04F14E9-B04D-3D38-1429-EFEA69DAF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24" y="4419213"/>
            <a:ext cx="1171159" cy="1648869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AD37875-75EB-EC19-00E0-9B05FF0FC9E1}"/>
              </a:ext>
            </a:extLst>
          </p:cNvPr>
          <p:cNvGrpSpPr/>
          <p:nvPr/>
        </p:nvGrpSpPr>
        <p:grpSpPr>
          <a:xfrm>
            <a:off x="9731383" y="1847248"/>
            <a:ext cx="1456877" cy="1869346"/>
            <a:chOff x="9731383" y="1847248"/>
            <a:chExt cx="1456877" cy="1869346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5E69DE1-0DB2-697A-1DEF-2F6781847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6779" y="1847248"/>
              <a:ext cx="1431481" cy="1869346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F8B3E40-05A0-AF41-C5B2-95DCF6F1D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31383" y="2067725"/>
              <a:ext cx="142895" cy="133369"/>
            </a:xfrm>
            <a:prstGeom prst="rect">
              <a:avLst/>
            </a:prstGeom>
          </p:spPr>
        </p:pic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C3971EA-DF8E-9303-5C75-FAD0C8D19E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790905"/>
            <a:ext cx="8784687" cy="163809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22ACF8-C002-9216-C625-F3CB03221894}"/>
              </a:ext>
            </a:extLst>
          </p:cNvPr>
          <p:cNvSpPr txBox="1"/>
          <p:nvPr/>
        </p:nvSpPr>
        <p:spPr>
          <a:xfrm>
            <a:off x="1019174" y="2009788"/>
            <a:ext cx="8448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 s cool!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( </a:t>
            </a:r>
            <a:r>
              <a:rPr lang="en-US" altLang="ja-JP" sz="3600" baseline="-25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) do you play?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38CA4D4-D4D8-4E57-8D3A-4C23A1608045}"/>
              </a:ext>
            </a:extLst>
          </p:cNvPr>
          <p:cNvSpPr txBox="1"/>
          <p:nvPr/>
        </p:nvSpPr>
        <p:spPr>
          <a:xfrm>
            <a:off x="4551015" y="2563786"/>
            <a:ext cx="1384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endParaRPr lang="ja-JP" altLang="en-US" sz="3600" dirty="0">
              <a:solidFill>
                <a:srgbClr val="FF4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0B4F094-75C6-1A86-3C0C-CFEE2F9A61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32" y="4395264"/>
            <a:ext cx="7644444" cy="1396825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C6FC19E-7D7A-DA00-B2A9-2C39B8A4133B}"/>
              </a:ext>
            </a:extLst>
          </p:cNvPr>
          <p:cNvSpPr txBox="1"/>
          <p:nvPr/>
        </p:nvSpPr>
        <p:spPr>
          <a:xfrm>
            <a:off x="2286001" y="4458343"/>
            <a:ext cx="6611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usually play ( </a:t>
            </a:r>
            <a:r>
              <a:rPr lang="en-US" altLang="ja-JP" sz="3600" baseline="-25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)</a:t>
            </a:r>
          </a:p>
          <a:p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n-US" altLang="ja-JP" sz="3600" baseline="-250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) music.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18389A-D406-0F12-25B5-18046927A7E6}"/>
              </a:ext>
            </a:extLst>
          </p:cNvPr>
          <p:cNvSpPr txBox="1"/>
          <p:nvPr/>
        </p:nvSpPr>
        <p:spPr>
          <a:xfrm>
            <a:off x="5681631" y="4458843"/>
            <a:ext cx="2135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endParaRPr lang="ja-JP" altLang="en-US" sz="3600" dirty="0">
              <a:solidFill>
                <a:srgbClr val="FF4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DAC5D4B-B438-9C54-D703-8876700CDD6A}"/>
              </a:ext>
            </a:extLst>
          </p:cNvPr>
          <p:cNvSpPr txBox="1"/>
          <p:nvPr/>
        </p:nvSpPr>
        <p:spPr>
          <a:xfrm>
            <a:off x="3560556" y="5012341"/>
            <a:ext cx="1047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endParaRPr lang="ja-JP" altLang="en-US" sz="3600" dirty="0">
              <a:solidFill>
                <a:srgbClr val="FF4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L02-GMI-2">
            <a:hlinkClick r:id="" action="ppaction://media"/>
            <a:extLst>
              <a:ext uri="{FF2B5EF4-FFF2-40B4-BE49-F238E27FC236}">
                <a16:creationId xmlns:a16="http://schemas.microsoft.com/office/drawing/2014/main" id="{66980CCA-6451-1BAE-9763-B103E9C90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CFDF4-97BD-9615-005E-C1CB98B8C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ローチャート: 処理 9">
            <a:extLst>
              <a:ext uri="{FF2B5EF4-FFF2-40B4-BE49-F238E27FC236}">
                <a16:creationId xmlns:a16="http://schemas.microsoft.com/office/drawing/2014/main" id="{659EA426-7138-57EE-F47F-2F2DE23D1B71}"/>
              </a:ext>
            </a:extLst>
          </p:cNvPr>
          <p:cNvSpPr/>
          <p:nvPr/>
        </p:nvSpPr>
        <p:spPr>
          <a:xfrm>
            <a:off x="0" y="0"/>
            <a:ext cx="3252355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Warm</a:t>
            </a:r>
            <a:r>
              <a:rPr lang="ja-JP" altLang="en-US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Up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コンテンツ プレースホルダー 4">
            <a:extLst>
              <a:ext uri="{FF2B5EF4-FFF2-40B4-BE49-F238E27FC236}">
                <a16:creationId xmlns:a16="http://schemas.microsoft.com/office/drawing/2014/main" id="{C51E4C62-4EBA-9815-4BDE-A28C4FBC736F}"/>
              </a:ext>
            </a:extLst>
          </p:cNvPr>
          <p:cNvSpPr txBox="1">
            <a:spLocks/>
          </p:cNvSpPr>
          <p:nvPr/>
        </p:nvSpPr>
        <p:spPr>
          <a:xfrm>
            <a:off x="200714" y="817841"/>
            <a:ext cx="11131773" cy="58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4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音声を聞いて，どの語句が読まれたか答えよう。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DF63C19-1F53-FF1C-D466-314CFFB2D794}"/>
              </a:ext>
            </a:extLst>
          </p:cNvPr>
          <p:cNvGrpSpPr/>
          <p:nvPr/>
        </p:nvGrpSpPr>
        <p:grpSpPr>
          <a:xfrm>
            <a:off x="7920000" y="1859170"/>
            <a:ext cx="4007863" cy="584775"/>
            <a:chOff x="9137073" y="1773044"/>
            <a:chExt cx="4007863" cy="584775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8C131258-D99C-D916-C4C9-B0241BCC6701}"/>
                </a:ext>
              </a:extLst>
            </p:cNvPr>
            <p:cNvCxnSpPr>
              <a:cxnSpLocks/>
            </p:cNvCxnSpPr>
            <p:nvPr/>
          </p:nvCxnSpPr>
          <p:spPr>
            <a:xfrm>
              <a:off x="9605073" y="2356945"/>
              <a:ext cx="3539863" cy="0"/>
            </a:xfrm>
            <a:prstGeom prst="line">
              <a:avLst/>
            </a:prstGeom>
            <a:ln w="15875">
              <a:solidFill>
                <a:srgbClr val="3232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98E87B0-FA4D-2BF3-9B0A-13951FDB0E1E}"/>
                </a:ext>
              </a:extLst>
            </p:cNvPr>
            <p:cNvSpPr txBox="1"/>
            <p:nvPr/>
          </p:nvSpPr>
          <p:spPr>
            <a:xfrm>
              <a:off x="9137073" y="1773044"/>
              <a:ext cx="1911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32323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1.</a:t>
              </a:r>
              <a:endParaRPr kumimoji="1" lang="ja-JP" altLang="en-US" sz="32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35AD509-275D-D021-6061-EA781D7550BD}"/>
              </a:ext>
            </a:extLst>
          </p:cNvPr>
          <p:cNvGrpSpPr/>
          <p:nvPr/>
        </p:nvGrpSpPr>
        <p:grpSpPr>
          <a:xfrm>
            <a:off x="7920000" y="2847762"/>
            <a:ext cx="4007864" cy="584775"/>
            <a:chOff x="9137073" y="1773044"/>
            <a:chExt cx="4007864" cy="584775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ADA521F5-8515-C9CC-E013-BEDA38C1E499}"/>
                </a:ext>
              </a:extLst>
            </p:cNvPr>
            <p:cNvCxnSpPr>
              <a:cxnSpLocks/>
            </p:cNvCxnSpPr>
            <p:nvPr/>
          </p:nvCxnSpPr>
          <p:spPr>
            <a:xfrm>
              <a:off x="9605073" y="2357819"/>
              <a:ext cx="3539864" cy="0"/>
            </a:xfrm>
            <a:prstGeom prst="line">
              <a:avLst/>
            </a:prstGeom>
            <a:ln w="15875">
              <a:solidFill>
                <a:srgbClr val="3232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162B10E-DB2A-5CAE-7D0E-7DB35F2BDA07}"/>
                </a:ext>
              </a:extLst>
            </p:cNvPr>
            <p:cNvSpPr txBox="1"/>
            <p:nvPr/>
          </p:nvSpPr>
          <p:spPr>
            <a:xfrm>
              <a:off x="9137073" y="1773044"/>
              <a:ext cx="3179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32323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2.</a:t>
              </a: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10BC882-C100-1DC6-4938-30041C03A0CB}"/>
              </a:ext>
            </a:extLst>
          </p:cNvPr>
          <p:cNvSpPr txBox="1"/>
          <p:nvPr/>
        </p:nvSpPr>
        <p:spPr>
          <a:xfrm>
            <a:off x="7920000" y="3850540"/>
            <a:ext cx="32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154EA31-CF79-CB8B-CC33-9107B8B11472}"/>
              </a:ext>
            </a:extLst>
          </p:cNvPr>
          <p:cNvGrpSpPr/>
          <p:nvPr/>
        </p:nvGrpSpPr>
        <p:grpSpPr>
          <a:xfrm>
            <a:off x="7920000" y="4770024"/>
            <a:ext cx="4007863" cy="584775"/>
            <a:chOff x="9137073" y="1773044"/>
            <a:chExt cx="4007863" cy="584775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A574A92B-9EB5-DF22-30AD-BF5484DA4D2D}"/>
                </a:ext>
              </a:extLst>
            </p:cNvPr>
            <p:cNvCxnSpPr>
              <a:cxnSpLocks/>
            </p:cNvCxnSpPr>
            <p:nvPr/>
          </p:nvCxnSpPr>
          <p:spPr>
            <a:xfrm>
              <a:off x="9605073" y="2357819"/>
              <a:ext cx="3539863" cy="0"/>
            </a:xfrm>
            <a:prstGeom prst="line">
              <a:avLst/>
            </a:prstGeom>
            <a:ln w="15875">
              <a:solidFill>
                <a:srgbClr val="3232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6BEF5BA-E311-C095-EAA2-F68BF1371D16}"/>
                </a:ext>
              </a:extLst>
            </p:cNvPr>
            <p:cNvSpPr txBox="1"/>
            <p:nvPr/>
          </p:nvSpPr>
          <p:spPr>
            <a:xfrm>
              <a:off x="9137073" y="1773044"/>
              <a:ext cx="3755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32323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4.</a:t>
              </a: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1C43473-6E81-2F54-7BB8-74C453572BB7}"/>
              </a:ext>
            </a:extLst>
          </p:cNvPr>
          <p:cNvSpPr txBox="1"/>
          <p:nvPr/>
        </p:nvSpPr>
        <p:spPr>
          <a:xfrm>
            <a:off x="8892000" y="1764000"/>
            <a:ext cx="248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 sports</a:t>
            </a:r>
            <a:endParaRPr kumimoji="1" lang="ja-JP" altLang="en-US" sz="3600" dirty="0">
              <a:solidFill>
                <a:srgbClr val="FF4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B520CAE-5365-FA0C-77BD-7997770A38B8}"/>
              </a:ext>
            </a:extLst>
          </p:cNvPr>
          <p:cNvSpPr txBox="1"/>
          <p:nvPr/>
        </p:nvSpPr>
        <p:spPr>
          <a:xfrm>
            <a:off x="8676000" y="2736000"/>
            <a:ext cx="291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bake cookies</a:t>
            </a:r>
            <a:endParaRPr kumimoji="1" lang="ja-JP" altLang="en-US" sz="3600" dirty="0">
              <a:solidFill>
                <a:srgbClr val="FF4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76583B9-B926-7FC0-6D89-752017841652}"/>
              </a:ext>
            </a:extLst>
          </p:cNvPr>
          <p:cNvSpPr txBox="1"/>
          <p:nvPr/>
        </p:nvSpPr>
        <p:spPr>
          <a:xfrm>
            <a:off x="8712000" y="3780000"/>
            <a:ext cx="291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sing karaoke</a:t>
            </a:r>
            <a:endParaRPr kumimoji="1" lang="ja-JP" altLang="en-US" sz="3600" dirty="0">
              <a:solidFill>
                <a:srgbClr val="FF4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DE0E1C-B7A9-8864-9B6F-078BA80FC7C1}"/>
              </a:ext>
            </a:extLst>
          </p:cNvPr>
          <p:cNvSpPr txBox="1"/>
          <p:nvPr/>
        </p:nvSpPr>
        <p:spPr>
          <a:xfrm>
            <a:off x="8388000" y="4680000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draw illustrations</a:t>
            </a:r>
            <a:endParaRPr kumimoji="1" lang="ja-JP" altLang="en-US" sz="3600" dirty="0">
              <a:solidFill>
                <a:srgbClr val="FF4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AED9A3-66FF-433F-7292-3C0489831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75" y="1734498"/>
            <a:ext cx="7451753" cy="3662878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B1BE12B-3317-5696-30ED-2CA4EB684E34}"/>
              </a:ext>
            </a:extLst>
          </p:cNvPr>
          <p:cNvCxnSpPr>
            <a:cxnSpLocks/>
          </p:cNvCxnSpPr>
          <p:nvPr/>
        </p:nvCxnSpPr>
        <p:spPr>
          <a:xfrm>
            <a:off x="8388000" y="4462331"/>
            <a:ext cx="3539863" cy="0"/>
          </a:xfrm>
          <a:prstGeom prst="line">
            <a:avLst/>
          </a:prstGeom>
          <a:ln w="15875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02-WarmUp-2">
            <a:hlinkClick r:id="" action="ppaction://media"/>
            <a:extLst>
              <a:ext uri="{FF2B5EF4-FFF2-40B4-BE49-F238E27FC236}">
                <a16:creationId xmlns:a16="http://schemas.microsoft.com/office/drawing/2014/main" id="{8D14CD09-D9EB-44B5-278E-E091B57CB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8932-39B6-4878-4900-5767700D0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3F50E42-7604-A813-C356-B30699F42783}"/>
              </a:ext>
            </a:extLst>
          </p:cNvPr>
          <p:cNvSpPr txBox="1"/>
          <p:nvPr/>
        </p:nvSpPr>
        <p:spPr>
          <a:xfrm>
            <a:off x="199782" y="4679261"/>
            <a:ext cx="11499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游ゴシック" panose="020B0400000000000000" pitchFamily="50" charset="-128"/>
                <a:cs typeface="Arial" panose="020B0604020202020204" pitchFamily="34" charset="0"/>
              </a:rPr>
              <a:t>3. I                                   at home every day.</a:t>
            </a:r>
          </a:p>
          <a:p>
            <a:pPr>
              <a:spcBef>
                <a:spcPts val="1200"/>
              </a:spcBef>
            </a:pPr>
            <a:r>
              <a:rPr kumimoji="1" lang="ja-JP" altLang="en-US" sz="3600" dirty="0">
                <a:solidFill>
                  <a:srgbClr val="323232"/>
                </a:solidFill>
                <a:latin typeface="メイリオ" panose="020B0604030504040204" pitchFamily="50" charset="-128"/>
              </a:rPr>
              <a:t>  </a:t>
            </a:r>
            <a:r>
              <a:rPr kumimoji="1"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</a:rPr>
              <a:t>（私は毎日家で体を鍛える。）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E29F528-F582-FF76-52E0-4C8A7BA4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67" y="734521"/>
            <a:ext cx="11745191" cy="58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上で学んだ語句を使って文を完成させ，言ってみよう。</a:t>
            </a:r>
          </a:p>
        </p:txBody>
      </p:sp>
      <p:sp>
        <p:nvSpPr>
          <p:cNvPr id="10" name="フローチャート: 処理 9">
            <a:extLst>
              <a:ext uri="{FF2B5EF4-FFF2-40B4-BE49-F238E27FC236}">
                <a16:creationId xmlns:a16="http://schemas.microsoft.com/office/drawing/2014/main" id="{9164E53F-D102-C24B-7AEB-DF6A57A54918}"/>
              </a:ext>
            </a:extLst>
          </p:cNvPr>
          <p:cNvSpPr/>
          <p:nvPr/>
        </p:nvSpPr>
        <p:spPr>
          <a:xfrm>
            <a:off x="0" y="0"/>
            <a:ext cx="3252355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 </a:t>
            </a:r>
            <a:r>
              <a:rPr lang="en-US" altLang="ja-JP" sz="2000" b="1" dirty="0">
                <a:solidFill>
                  <a:srgbClr val="323232"/>
                </a:solidFill>
                <a:latin typeface="Arial Black" panose="020B0A04020102020204" pitchFamily="34" charset="0"/>
              </a:rPr>
              <a:t>Say It!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91802C-9B87-0F8B-ACC7-8989023D0FCC}"/>
              </a:ext>
            </a:extLst>
          </p:cNvPr>
          <p:cNvSpPr txBox="1"/>
          <p:nvPr/>
        </p:nvSpPr>
        <p:spPr>
          <a:xfrm>
            <a:off x="199782" y="1534613"/>
            <a:ext cx="11499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I      </a:t>
            </a:r>
            <a:r>
              <a:rPr kumimoji="1"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kumimoji="1"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music in my free time.</a:t>
            </a:r>
          </a:p>
          <a:p>
            <a:pPr>
              <a:spcBef>
                <a:spcPts val="1200"/>
              </a:spcBef>
            </a:pP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（私はひまなときに音楽を聞く。）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DF87FCD-ECEB-0EEA-2A7B-145ABC138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956706"/>
              </p:ext>
            </p:extLst>
          </p:nvPr>
        </p:nvGraphicFramePr>
        <p:xfrm>
          <a:off x="4344935" y="1526746"/>
          <a:ext cx="1080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18240233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2440432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3232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kumimoji="1" lang="ja-JP" altLang="en-US" sz="3600" dirty="0">
                        <a:solidFill>
                          <a:srgbClr val="32323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187857"/>
                  </a:ext>
                </a:extLst>
              </a:tr>
            </a:tbl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5E96BF3-8023-D2BB-1E6E-9DB74F7D8B0D}"/>
              </a:ext>
            </a:extLst>
          </p:cNvPr>
          <p:cNvSpPr txBox="1"/>
          <p:nvPr/>
        </p:nvSpPr>
        <p:spPr>
          <a:xfrm>
            <a:off x="199782" y="3106937"/>
            <a:ext cx="117451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I sometimes                                                on websites.</a:t>
            </a:r>
          </a:p>
          <a:p>
            <a:pPr>
              <a:spcBef>
                <a:spcPts val="1200"/>
              </a:spcBef>
            </a:pPr>
            <a:r>
              <a:rPr kumimoji="1" lang="ja-JP" altLang="en-US" sz="3600" dirty="0">
                <a:solidFill>
                  <a:srgbClr val="32323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（私はときどき動画をサイトに投稿する。）</a:t>
            </a:r>
          </a:p>
        </p:txBody>
      </p:sp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A038AF71-BA18-CC7B-DF77-3DE2EF6B7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159078"/>
              </p:ext>
            </p:extLst>
          </p:nvPr>
        </p:nvGraphicFramePr>
        <p:xfrm>
          <a:off x="3430791" y="3096000"/>
          <a:ext cx="2160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6507251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322418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1598726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58908472"/>
                    </a:ext>
                  </a:extLst>
                </a:gridCol>
              </a:tblGrid>
              <a:tr h="4977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3232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kumimoji="1" lang="ja-JP" altLang="en-US" sz="3600" dirty="0">
                        <a:solidFill>
                          <a:srgbClr val="32323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951312"/>
                  </a:ext>
                </a:extLst>
              </a:tr>
            </a:tbl>
          </a:graphicData>
        </a:graphic>
      </p:graphicFrame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7A52333-8BCC-EB99-BF77-8FF83B314B41}"/>
              </a:ext>
            </a:extLst>
          </p:cNvPr>
          <p:cNvGrpSpPr/>
          <p:nvPr/>
        </p:nvGrpSpPr>
        <p:grpSpPr>
          <a:xfrm>
            <a:off x="3978000" y="3096000"/>
            <a:ext cx="1599545" cy="646331"/>
            <a:chOff x="2432257" y="3179768"/>
            <a:chExt cx="1599545" cy="646331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FEF9C3D-FF76-EC00-E3EC-CC7BB61169EB}"/>
                </a:ext>
              </a:extLst>
            </p:cNvPr>
            <p:cNvSpPr txBox="1"/>
            <p:nvPr/>
          </p:nvSpPr>
          <p:spPr>
            <a:xfrm>
              <a:off x="2432257" y="3179768"/>
              <a:ext cx="519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7E61773-4CD4-7BED-486D-492EA674DA2D}"/>
                </a:ext>
              </a:extLst>
            </p:cNvPr>
            <p:cNvSpPr txBox="1"/>
            <p:nvPr/>
          </p:nvSpPr>
          <p:spPr>
            <a:xfrm>
              <a:off x="2990257" y="3179768"/>
              <a:ext cx="519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95F9B95-3490-DB72-5076-DFD19ECAA17A}"/>
                </a:ext>
              </a:extLst>
            </p:cNvPr>
            <p:cNvSpPr txBox="1"/>
            <p:nvPr/>
          </p:nvSpPr>
          <p:spPr>
            <a:xfrm>
              <a:off x="3512257" y="3179768"/>
              <a:ext cx="519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5" name="表 34">
            <a:extLst>
              <a:ext uri="{FF2B5EF4-FFF2-40B4-BE49-F238E27FC236}">
                <a16:creationId xmlns:a16="http://schemas.microsoft.com/office/drawing/2014/main" id="{C2232624-3445-E9D2-0005-10C794C91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882938"/>
              </p:ext>
            </p:extLst>
          </p:nvPr>
        </p:nvGraphicFramePr>
        <p:xfrm>
          <a:off x="1117829" y="4679261"/>
          <a:ext cx="2160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6507251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322418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1598726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58908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3232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kumimoji="1" lang="ja-JP" altLang="en-US" sz="3600" dirty="0">
                        <a:solidFill>
                          <a:srgbClr val="32323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951312"/>
                  </a:ext>
                </a:extLst>
              </a:tr>
            </a:tbl>
          </a:graphicData>
        </a:graphic>
      </p:graphicFrame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D9157590-0F96-72B6-B815-CBD9813E4BEE}"/>
              </a:ext>
            </a:extLst>
          </p:cNvPr>
          <p:cNvGrpSpPr/>
          <p:nvPr/>
        </p:nvGrpSpPr>
        <p:grpSpPr>
          <a:xfrm>
            <a:off x="1705511" y="4670700"/>
            <a:ext cx="1569257" cy="646331"/>
            <a:chOff x="4387496" y="5090129"/>
            <a:chExt cx="1569257" cy="646331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7778E7A-64B7-E4F4-5062-A6212A8F7ED6}"/>
                </a:ext>
              </a:extLst>
            </p:cNvPr>
            <p:cNvSpPr txBox="1"/>
            <p:nvPr/>
          </p:nvSpPr>
          <p:spPr>
            <a:xfrm>
              <a:off x="4387496" y="5090129"/>
              <a:ext cx="467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571B5BE5-D504-A662-300A-60C16E731A41}"/>
                </a:ext>
              </a:extLst>
            </p:cNvPr>
            <p:cNvSpPr txBox="1"/>
            <p:nvPr/>
          </p:nvSpPr>
          <p:spPr>
            <a:xfrm>
              <a:off x="5489528" y="5090129"/>
              <a:ext cx="467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DFDF661A-9425-5895-0D00-150F43067E86}"/>
                </a:ext>
              </a:extLst>
            </p:cNvPr>
            <p:cNvSpPr txBox="1"/>
            <p:nvPr/>
          </p:nvSpPr>
          <p:spPr>
            <a:xfrm>
              <a:off x="4972829" y="5090129"/>
              <a:ext cx="467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E21A8E85-74F8-AD4D-2979-3490411FB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72150"/>
              </p:ext>
            </p:extLst>
          </p:nvPr>
        </p:nvGraphicFramePr>
        <p:xfrm>
          <a:off x="1083795" y="1530989"/>
          <a:ext cx="301374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291">
                  <a:extLst>
                    <a:ext uri="{9D8B030D-6E8A-4147-A177-3AD203B41FA5}">
                      <a16:colId xmlns:a16="http://schemas.microsoft.com/office/drawing/2014/main" val="4182402333"/>
                    </a:ext>
                  </a:extLst>
                </a:gridCol>
                <a:gridCol w="502291">
                  <a:extLst>
                    <a:ext uri="{9D8B030D-6E8A-4147-A177-3AD203B41FA5}">
                      <a16:colId xmlns:a16="http://schemas.microsoft.com/office/drawing/2014/main" val="4024404327"/>
                    </a:ext>
                  </a:extLst>
                </a:gridCol>
                <a:gridCol w="502291">
                  <a:extLst>
                    <a:ext uri="{9D8B030D-6E8A-4147-A177-3AD203B41FA5}">
                      <a16:colId xmlns:a16="http://schemas.microsoft.com/office/drawing/2014/main" val="248271148"/>
                    </a:ext>
                  </a:extLst>
                </a:gridCol>
                <a:gridCol w="502291">
                  <a:extLst>
                    <a:ext uri="{9D8B030D-6E8A-4147-A177-3AD203B41FA5}">
                      <a16:colId xmlns:a16="http://schemas.microsoft.com/office/drawing/2014/main" val="3060659522"/>
                    </a:ext>
                  </a:extLst>
                </a:gridCol>
                <a:gridCol w="502291">
                  <a:extLst>
                    <a:ext uri="{9D8B030D-6E8A-4147-A177-3AD203B41FA5}">
                      <a16:colId xmlns:a16="http://schemas.microsoft.com/office/drawing/2014/main" val="1847271723"/>
                    </a:ext>
                  </a:extLst>
                </a:gridCol>
                <a:gridCol w="502291">
                  <a:extLst>
                    <a:ext uri="{9D8B030D-6E8A-4147-A177-3AD203B41FA5}">
                      <a16:colId xmlns:a16="http://schemas.microsoft.com/office/drawing/2014/main" val="776937476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3232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kumimoji="1" lang="ja-JP" altLang="en-US" sz="3600" dirty="0">
                        <a:solidFill>
                          <a:srgbClr val="32323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187857"/>
                  </a:ext>
                </a:extLst>
              </a:tr>
            </a:tbl>
          </a:graphicData>
        </a:graphic>
      </p:graphicFrame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59007FE8-63AB-5ACD-BEC9-EED3D035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453120"/>
              </p:ext>
            </p:extLst>
          </p:nvPr>
        </p:nvGraphicFramePr>
        <p:xfrm>
          <a:off x="5867545" y="3096000"/>
          <a:ext cx="3240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6507251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322418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1598726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5890847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6727007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03723321"/>
                    </a:ext>
                  </a:extLst>
                </a:gridCol>
              </a:tblGrid>
              <a:tr h="4977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3232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kumimoji="1" lang="ja-JP" altLang="en-US" sz="3600" dirty="0">
                        <a:solidFill>
                          <a:srgbClr val="32323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rgbClr val="32323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951312"/>
                  </a:ext>
                </a:extLst>
              </a:tr>
            </a:tbl>
          </a:graphicData>
        </a:graphic>
      </p:graphicFrame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41B2729-8A13-2168-8BC6-20E8B9ACB599}"/>
              </a:ext>
            </a:extLst>
          </p:cNvPr>
          <p:cNvGrpSpPr/>
          <p:nvPr/>
        </p:nvGrpSpPr>
        <p:grpSpPr>
          <a:xfrm>
            <a:off x="6421053" y="3096000"/>
            <a:ext cx="2673692" cy="646331"/>
            <a:chOff x="2524990" y="3179768"/>
            <a:chExt cx="2673692" cy="646331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741E41F-C712-E34B-0245-285FD8757FE2}"/>
                </a:ext>
              </a:extLst>
            </p:cNvPr>
            <p:cNvSpPr txBox="1"/>
            <p:nvPr/>
          </p:nvSpPr>
          <p:spPr>
            <a:xfrm>
              <a:off x="2524990" y="3179768"/>
              <a:ext cx="519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D4EB40ED-4179-889E-3871-8AAAB6575628}"/>
                </a:ext>
              </a:extLst>
            </p:cNvPr>
            <p:cNvSpPr txBox="1"/>
            <p:nvPr/>
          </p:nvSpPr>
          <p:spPr>
            <a:xfrm>
              <a:off x="3073505" y="3179768"/>
              <a:ext cx="519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08EC5141-B6C3-4F56-26AE-3D6B47027F5E}"/>
                </a:ext>
              </a:extLst>
            </p:cNvPr>
            <p:cNvSpPr txBox="1"/>
            <p:nvPr/>
          </p:nvSpPr>
          <p:spPr>
            <a:xfrm>
              <a:off x="3609937" y="3179768"/>
              <a:ext cx="519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AF291388-62D6-704F-DFB9-DC5D5FEB532A}"/>
                </a:ext>
              </a:extLst>
            </p:cNvPr>
            <p:cNvSpPr txBox="1"/>
            <p:nvPr/>
          </p:nvSpPr>
          <p:spPr>
            <a:xfrm>
              <a:off x="4178737" y="3179768"/>
              <a:ext cx="463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1082D204-55F1-B6C9-F8B3-AC8E7A09318C}"/>
                </a:ext>
              </a:extLst>
            </p:cNvPr>
            <p:cNvSpPr txBox="1"/>
            <p:nvPr/>
          </p:nvSpPr>
          <p:spPr>
            <a:xfrm>
              <a:off x="4679137" y="3179768"/>
              <a:ext cx="519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1" name="表 50">
            <a:extLst>
              <a:ext uri="{FF2B5EF4-FFF2-40B4-BE49-F238E27FC236}">
                <a16:creationId xmlns:a16="http://schemas.microsoft.com/office/drawing/2014/main" id="{AE9F1493-63EB-FDC4-29C0-9EE9EBFC3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22581"/>
              </p:ext>
            </p:extLst>
          </p:nvPr>
        </p:nvGraphicFramePr>
        <p:xfrm>
          <a:off x="3534935" y="4679261"/>
          <a:ext cx="1620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65072519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322418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15987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>
                          <a:solidFill>
                            <a:srgbClr val="3232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kumimoji="1" lang="ja-JP" altLang="en-US" sz="3600" dirty="0">
                        <a:solidFill>
                          <a:srgbClr val="32323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951312"/>
                  </a:ext>
                </a:extLst>
              </a:tr>
            </a:tbl>
          </a:graphicData>
        </a:graphic>
      </p:graphicFrame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DFBD2300-1BC2-4728-4DC7-E26C3B1A5AB4}"/>
              </a:ext>
            </a:extLst>
          </p:cNvPr>
          <p:cNvGrpSpPr/>
          <p:nvPr/>
        </p:nvGrpSpPr>
        <p:grpSpPr>
          <a:xfrm>
            <a:off x="4123061" y="4670700"/>
            <a:ext cx="1066498" cy="646331"/>
            <a:chOff x="4354802" y="5077835"/>
            <a:chExt cx="1066498" cy="646331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582F4FBF-0482-E519-7FAC-991EE1499B1D}"/>
                </a:ext>
              </a:extLst>
            </p:cNvPr>
            <p:cNvSpPr txBox="1"/>
            <p:nvPr/>
          </p:nvSpPr>
          <p:spPr>
            <a:xfrm>
              <a:off x="4354802" y="5077835"/>
              <a:ext cx="467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25C62096-1C3F-2BDD-837D-20D50ED02031}"/>
                </a:ext>
              </a:extLst>
            </p:cNvPr>
            <p:cNvSpPr txBox="1"/>
            <p:nvPr/>
          </p:nvSpPr>
          <p:spPr>
            <a:xfrm>
              <a:off x="4954075" y="5077835"/>
              <a:ext cx="467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954A25F-A26E-E930-269F-46DB5EFF7884}"/>
              </a:ext>
            </a:extLst>
          </p:cNvPr>
          <p:cNvGrpSpPr/>
          <p:nvPr/>
        </p:nvGrpSpPr>
        <p:grpSpPr>
          <a:xfrm>
            <a:off x="1578781" y="1520495"/>
            <a:ext cx="2535545" cy="646331"/>
            <a:chOff x="1578781" y="1520495"/>
            <a:chExt cx="2535545" cy="646331"/>
          </a:xfrm>
        </p:grpSpPr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B2B8E6C-7372-0374-2CA6-A021424EDDB0}"/>
                </a:ext>
              </a:extLst>
            </p:cNvPr>
            <p:cNvSpPr txBox="1"/>
            <p:nvPr/>
          </p:nvSpPr>
          <p:spPr>
            <a:xfrm>
              <a:off x="1578781" y="1520495"/>
              <a:ext cx="519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E3FE9229-7DE9-7002-E704-0EC02C51391D}"/>
                </a:ext>
              </a:extLst>
            </p:cNvPr>
            <p:cNvSpPr txBox="1"/>
            <p:nvPr/>
          </p:nvSpPr>
          <p:spPr>
            <a:xfrm>
              <a:off x="2096670" y="1520495"/>
              <a:ext cx="519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A500AB30-67CF-E2E1-A093-AAB8D63D775C}"/>
                </a:ext>
              </a:extLst>
            </p:cNvPr>
            <p:cNvSpPr txBox="1"/>
            <p:nvPr/>
          </p:nvSpPr>
          <p:spPr>
            <a:xfrm>
              <a:off x="2574000" y="1520495"/>
              <a:ext cx="519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451B2006-D95C-4571-8BD3-D303B4141F75}"/>
                </a:ext>
              </a:extLst>
            </p:cNvPr>
            <p:cNvSpPr txBox="1"/>
            <p:nvPr/>
          </p:nvSpPr>
          <p:spPr>
            <a:xfrm>
              <a:off x="3114000" y="1520495"/>
              <a:ext cx="463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3AB396E0-BE95-D7B3-C6B9-04C4F9A19128}"/>
                </a:ext>
              </a:extLst>
            </p:cNvPr>
            <p:cNvSpPr txBox="1"/>
            <p:nvPr/>
          </p:nvSpPr>
          <p:spPr>
            <a:xfrm>
              <a:off x="3594781" y="1520495"/>
              <a:ext cx="5195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353991DA-7B50-1442-FD30-6FE8050567B2}"/>
              </a:ext>
            </a:extLst>
          </p:cNvPr>
          <p:cNvGrpSpPr/>
          <p:nvPr/>
        </p:nvGrpSpPr>
        <p:grpSpPr>
          <a:xfrm>
            <a:off x="4918250" y="1530000"/>
            <a:ext cx="1063036" cy="650897"/>
            <a:chOff x="4358264" y="5099061"/>
            <a:chExt cx="1063036" cy="650897"/>
          </a:xfrm>
        </p:grpSpPr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9A696A66-2C1D-3791-83C6-8F8D02497B00}"/>
                </a:ext>
              </a:extLst>
            </p:cNvPr>
            <p:cNvSpPr txBox="1"/>
            <p:nvPr/>
          </p:nvSpPr>
          <p:spPr>
            <a:xfrm>
              <a:off x="4358264" y="5099061"/>
              <a:ext cx="467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FF4B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BA77A853-82D6-6019-7203-7CE1B208BC94}"/>
                </a:ext>
              </a:extLst>
            </p:cNvPr>
            <p:cNvSpPr txBox="1"/>
            <p:nvPr/>
          </p:nvSpPr>
          <p:spPr>
            <a:xfrm>
              <a:off x="4954075" y="5103627"/>
              <a:ext cx="467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3600" dirty="0">
                <a:solidFill>
                  <a:srgbClr val="FF4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L02-SayIt">
            <a:hlinkClick r:id="" action="ppaction://media"/>
            <a:extLst>
              <a:ext uri="{FF2B5EF4-FFF2-40B4-BE49-F238E27FC236}">
                <a16:creationId xmlns:a16="http://schemas.microsoft.com/office/drawing/2014/main" id="{5CD8FD8C-B5F5-02F7-B8AF-8EADC37D5F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96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000" y="900000"/>
            <a:ext cx="11700000" cy="3926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Children are climbing up a tree with a ladder.  Wait, it’s not a tree.  It’s broccoli!  Now, look at the four runners.  Where are they?  Are they running on a track?  No, they are on a dictionary!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フローチャート: 処理 5"/>
          <p:cNvSpPr/>
          <p:nvPr/>
        </p:nvSpPr>
        <p:spPr>
          <a:xfrm>
            <a:off x="0" y="0"/>
            <a:ext cx="270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2500" b="1" dirty="0">
                <a:solidFill>
                  <a:srgbClr val="32323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-1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L02-1-通常読み">
            <a:hlinkClick r:id="" action="ppaction://media"/>
            <a:extLst>
              <a:ext uri="{FF2B5EF4-FFF2-40B4-BE49-F238E27FC236}">
                <a16:creationId xmlns:a16="http://schemas.microsoft.com/office/drawing/2014/main" id="{C472C1E1-D70A-6C37-67D7-B1114468B5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1CBD3DF-82F6-4DF8-88E7-552C06B45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900000"/>
            <a:ext cx="11330400" cy="3875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Children are climbing up a tree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a ladder.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Wait,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it’s not a tree.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It’s broccoli!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Now,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look at the four runners.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Where are they?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Are they running on a track?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No,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they are on a dictionary!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3600" dirty="0">
              <a:solidFill>
                <a:srgbClr val="FF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フローチャート: 処理 9">
            <a:extLst>
              <a:ext uri="{FF2B5EF4-FFF2-40B4-BE49-F238E27FC236}">
                <a16:creationId xmlns:a16="http://schemas.microsoft.com/office/drawing/2014/main" id="{EE2D3594-764A-4E25-8424-9380B9FD78F2}"/>
              </a:ext>
            </a:extLst>
          </p:cNvPr>
          <p:cNvSpPr/>
          <p:nvPr/>
        </p:nvSpPr>
        <p:spPr>
          <a:xfrm>
            <a:off x="0" y="0"/>
            <a:ext cx="270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2500" b="1" dirty="0">
                <a:solidFill>
                  <a:srgbClr val="32323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-1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L02-1-フレーズ読み">
            <a:hlinkClick r:id="" action="ppaction://media"/>
            <a:extLst>
              <a:ext uri="{FF2B5EF4-FFF2-40B4-BE49-F238E27FC236}">
                <a16:creationId xmlns:a16="http://schemas.microsoft.com/office/drawing/2014/main" id="{9E5575D0-73EB-CF4D-F7ED-02EC6A675A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52000" y="900000"/>
            <a:ext cx="11700000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子どもたちがはしごを使って木登りをしています。待ってください，それは木ではありません。ブロッコリーです！　では（次に），４人のランナーを見てください。彼らはどこにいるのでしょう。（競技場の）トラックを走っているのでしょうか。いいえ，彼らは辞書の上にいるのです！</a:t>
            </a:r>
          </a:p>
        </p:txBody>
      </p:sp>
      <p:sp>
        <p:nvSpPr>
          <p:cNvPr id="7" name="フローチャート: 処理 6">
            <a:extLst>
              <a:ext uri="{FF2B5EF4-FFF2-40B4-BE49-F238E27FC236}">
                <a16:creationId xmlns:a16="http://schemas.microsoft.com/office/drawing/2014/main" id="{F6220B02-6959-4FDE-BECF-6788F2C707CC}"/>
              </a:ext>
            </a:extLst>
          </p:cNvPr>
          <p:cNvSpPr/>
          <p:nvPr/>
        </p:nvSpPr>
        <p:spPr>
          <a:xfrm>
            <a:off x="0" y="0"/>
            <a:ext cx="270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2500" b="1" dirty="0">
                <a:solidFill>
                  <a:srgbClr val="32323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-1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A5F4C-7D82-EAC5-0381-B3EF26771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4B1EE-B410-B737-97B4-13694573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900000"/>
            <a:ext cx="11700000" cy="5400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Tanaka Tatsuya made these creative miniature artworks.  He uses everyday objects in unique ways.  He feels happy when he comes up with good ideas.  He really enjoys his work.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UD デジタル 教科書体 NK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フローチャート: 処理 5">
            <a:extLst>
              <a:ext uri="{FF2B5EF4-FFF2-40B4-BE49-F238E27FC236}">
                <a16:creationId xmlns:a16="http://schemas.microsoft.com/office/drawing/2014/main" id="{15260C9E-8459-EC66-0627-10F8F13F8C44}"/>
              </a:ext>
            </a:extLst>
          </p:cNvPr>
          <p:cNvSpPr/>
          <p:nvPr/>
        </p:nvSpPr>
        <p:spPr>
          <a:xfrm>
            <a:off x="0" y="0"/>
            <a:ext cx="270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2500" b="1" dirty="0">
                <a:solidFill>
                  <a:srgbClr val="32323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L02-2-通常読み">
            <a:hlinkClick r:id="" action="ppaction://media"/>
            <a:extLst>
              <a:ext uri="{FF2B5EF4-FFF2-40B4-BE49-F238E27FC236}">
                <a16:creationId xmlns:a16="http://schemas.microsoft.com/office/drawing/2014/main" id="{F080F224-775E-17B5-5DE0-8FE51F5D0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000" y="900000"/>
            <a:ext cx="11700000" cy="434933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Tanaka Tatsuya made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these creative miniature artworks.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 uses everyday objects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unique ways.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 feels happy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when he comes up with good ideas.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altLang="ja-JP" sz="3600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 really enjoys his work. </a:t>
            </a:r>
            <a:r>
              <a:rPr lang="en-US" altLang="ja-JP" sz="3600" dirty="0">
                <a:solidFill>
                  <a:srgbClr val="FF4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endParaRPr lang="ja-JP" altLang="ja-JP" sz="3600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フローチャート: 処理 6">
            <a:extLst>
              <a:ext uri="{FF2B5EF4-FFF2-40B4-BE49-F238E27FC236}">
                <a16:creationId xmlns:a16="http://schemas.microsoft.com/office/drawing/2014/main" id="{DA1890DF-2BAF-479F-8D37-F8CF627A380A}"/>
              </a:ext>
            </a:extLst>
          </p:cNvPr>
          <p:cNvSpPr/>
          <p:nvPr/>
        </p:nvSpPr>
        <p:spPr>
          <a:xfrm>
            <a:off x="0" y="0"/>
            <a:ext cx="2700000" cy="612000"/>
          </a:xfrm>
          <a:prstGeom prst="flowChartProcess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rgbClr val="323232"/>
                </a:solidFill>
                <a:latin typeface="Arial Black" panose="020B0A04020102020204" pitchFamily="34" charset="0"/>
              </a:rPr>
              <a:t>Lesson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3600" b="1" dirty="0">
                <a:solidFill>
                  <a:srgbClr val="323232"/>
                </a:solidFill>
                <a:latin typeface="Arial Black" panose="020B0A04020102020204" pitchFamily="34" charset="0"/>
              </a:rPr>
              <a:t>02</a:t>
            </a:r>
            <a:r>
              <a:rPr lang="en-US" altLang="ja-JP" b="1" dirty="0">
                <a:solidFill>
                  <a:srgbClr val="323232"/>
                </a:solidFill>
              </a:rPr>
              <a:t> </a:t>
            </a:r>
            <a:r>
              <a:rPr lang="en-US" altLang="ja-JP" sz="2500" b="1" dirty="0">
                <a:solidFill>
                  <a:srgbClr val="32323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endParaRPr lang="ja-JP" altLang="en-US" sz="2500" b="1" dirty="0">
              <a:solidFill>
                <a:srgbClr val="323232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L02-2-フレーズ読み">
            <a:hlinkClick r:id="" action="ppaction://media"/>
            <a:extLst>
              <a:ext uri="{FF2B5EF4-FFF2-40B4-BE49-F238E27FC236}">
                <a16:creationId xmlns:a16="http://schemas.microsoft.com/office/drawing/2014/main" id="{46997F5E-0B96-D4E9-937C-532B9F251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2000" y="18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1078</Words>
  <PresentationFormat>ワイド画面</PresentationFormat>
  <Paragraphs>171</Paragraphs>
  <Slides>21</Slides>
  <Notes>4</Notes>
  <HiddenSlides>0</HiddenSlides>
  <MMClips>15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BIZ UDPゴシック</vt:lpstr>
      <vt:lpstr>UDShinGoPr6N-Medium</vt:lpstr>
      <vt:lpstr>メイリオ</vt:lpstr>
      <vt:lpstr>游ゴシック</vt:lpstr>
      <vt:lpstr>Arial</vt:lpstr>
      <vt:lpstr>Arial Black</vt:lpstr>
      <vt:lpstr>Calibri</vt:lpstr>
      <vt:lpstr>Office テーマ</vt:lpstr>
      <vt:lpstr> Lesson 02  Miniature Art: The World of Tanaka Tatsuya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数研出版株式会社</dc:creator>
  <cp:lastModifiedBy/>
  <dcterms:created xsi:type="dcterms:W3CDTF">2025-03-26T01:22:34Z</dcterms:created>
  <dcterms:modified xsi:type="dcterms:W3CDTF">2026-01-15T06:00:46Z</dcterms:modified>
</cp:coreProperties>
</file>